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6" r:id="rId5"/>
  </p:sldMasterIdLst>
  <p:notesMasterIdLst>
    <p:notesMasterId r:id="rId55"/>
  </p:notesMasterIdLst>
  <p:sldIdLst>
    <p:sldId id="265" r:id="rId6"/>
    <p:sldId id="348" r:id="rId7"/>
    <p:sldId id="330" r:id="rId8"/>
    <p:sldId id="349" r:id="rId9"/>
    <p:sldId id="350" r:id="rId10"/>
    <p:sldId id="264" r:id="rId11"/>
    <p:sldId id="333" r:id="rId12"/>
    <p:sldId id="315" r:id="rId13"/>
    <p:sldId id="351" r:id="rId14"/>
    <p:sldId id="352" r:id="rId15"/>
    <p:sldId id="353" r:id="rId16"/>
    <p:sldId id="354" r:id="rId17"/>
    <p:sldId id="355" r:id="rId18"/>
    <p:sldId id="317" r:id="rId19"/>
    <p:sldId id="312" r:id="rId20"/>
    <p:sldId id="341" r:id="rId21"/>
    <p:sldId id="261" r:id="rId22"/>
    <p:sldId id="342" r:id="rId23"/>
    <p:sldId id="259" r:id="rId24"/>
    <p:sldId id="258" r:id="rId25"/>
    <p:sldId id="340" r:id="rId26"/>
    <p:sldId id="316" r:id="rId27"/>
    <p:sldId id="368" r:id="rId28"/>
    <p:sldId id="356" r:id="rId29"/>
    <p:sldId id="308" r:id="rId30"/>
    <p:sldId id="309" r:id="rId31"/>
    <p:sldId id="357" r:id="rId32"/>
    <p:sldId id="283" r:id="rId33"/>
    <p:sldId id="270" r:id="rId34"/>
    <p:sldId id="286" r:id="rId35"/>
    <p:sldId id="358" r:id="rId36"/>
    <p:sldId id="369" r:id="rId37"/>
    <p:sldId id="263" r:id="rId38"/>
    <p:sldId id="359" r:id="rId39"/>
    <p:sldId id="360" r:id="rId40"/>
    <p:sldId id="322" r:id="rId41"/>
    <p:sldId id="343" r:id="rId42"/>
    <p:sldId id="344" r:id="rId43"/>
    <p:sldId id="329" r:id="rId44"/>
    <p:sldId id="361" r:id="rId45"/>
    <p:sldId id="362" r:id="rId46"/>
    <p:sldId id="363" r:id="rId47"/>
    <p:sldId id="364" r:id="rId48"/>
    <p:sldId id="365" r:id="rId49"/>
    <p:sldId id="366" r:id="rId50"/>
    <p:sldId id="367" r:id="rId51"/>
    <p:sldId id="370" r:id="rId52"/>
    <p:sldId id="257" r:id="rId53"/>
    <p:sldId id="31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36F610-2CFC-3CA3-67C9-BACEB6A526B0}" v="48" dt="2023-11-01T19:46:22.451"/>
    <p1510:client id="{AE5FFB17-30D7-D6C0-C55E-AD6C5A7BFE9E}" v="1422" dt="2023-11-02T05:37:01.417"/>
    <p1510:client id="{B0853BBB-8DE0-49C5-A76E-609040400424}" v="1768" dt="2023-11-01T20:08:27.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B826C-BC0C-4D3B-8EAA-9026B0DFAA59}" type="doc">
      <dgm:prSet loTypeId="urn:microsoft.com/office/officeart/2005/8/layout/process1" loCatId="process" qsTypeId="urn:microsoft.com/office/officeart/2005/8/quickstyle/simple1" qsCatId="simple" csTypeId="urn:microsoft.com/office/officeart/2005/8/colors/accent1_2" csCatId="accent1" phldr="1"/>
      <dgm:spPr/>
    </dgm:pt>
    <dgm:pt modelId="{9F6196C9-D323-4A70-BAE6-533DB1A3EEE1}">
      <dgm:prSet phldrT="[Text]"/>
      <dgm:spPr>
        <a:solidFill>
          <a:schemeClr val="tx1">
            <a:lumMod val="60000"/>
            <a:lumOff val="40000"/>
          </a:schemeClr>
        </a:solidFill>
      </dgm:spPr>
      <dgm:t>
        <a:bodyPr/>
        <a:lstStyle/>
        <a:p>
          <a:r>
            <a:rPr lang="en-US"/>
            <a:t>Need</a:t>
          </a:r>
        </a:p>
      </dgm:t>
    </dgm:pt>
    <dgm:pt modelId="{194BC653-B36E-4AB5-A91F-AE21AC5C39EE}" type="parTrans" cxnId="{B00E3ECA-87C9-4CA6-BCD9-28F6B41C7334}">
      <dgm:prSet/>
      <dgm:spPr/>
      <dgm:t>
        <a:bodyPr/>
        <a:lstStyle/>
        <a:p>
          <a:endParaRPr lang="en-US"/>
        </a:p>
      </dgm:t>
    </dgm:pt>
    <dgm:pt modelId="{0F671525-8A98-4DE7-B2FC-9F8942E399CE}" type="sibTrans" cxnId="{B00E3ECA-87C9-4CA6-BCD9-28F6B41C7334}">
      <dgm:prSet/>
      <dgm:spPr>
        <a:solidFill>
          <a:schemeClr val="tx2"/>
        </a:solidFill>
      </dgm:spPr>
      <dgm:t>
        <a:bodyPr/>
        <a:lstStyle/>
        <a:p>
          <a:endParaRPr lang="en-US"/>
        </a:p>
      </dgm:t>
    </dgm:pt>
    <dgm:pt modelId="{657CDF31-AEB7-41FA-B5A7-FF6007D5B0CD}">
      <dgm:prSet phldrT="[Text]"/>
      <dgm:spPr>
        <a:solidFill>
          <a:schemeClr val="tx1">
            <a:lumMod val="60000"/>
            <a:lumOff val="40000"/>
          </a:schemeClr>
        </a:solidFill>
      </dgm:spPr>
      <dgm:t>
        <a:bodyPr/>
        <a:lstStyle/>
        <a:p>
          <a:r>
            <a:rPr lang="en-US"/>
            <a:t>Project</a:t>
          </a:r>
        </a:p>
      </dgm:t>
    </dgm:pt>
    <dgm:pt modelId="{65076813-A135-4290-98EB-CF0C78039D97}" type="parTrans" cxnId="{EBD126DD-B3C0-4706-8416-965BFAC37232}">
      <dgm:prSet/>
      <dgm:spPr/>
      <dgm:t>
        <a:bodyPr/>
        <a:lstStyle/>
        <a:p>
          <a:endParaRPr lang="en-US"/>
        </a:p>
      </dgm:t>
    </dgm:pt>
    <dgm:pt modelId="{843BC9CB-7FCE-4BDB-BADC-B31BB92EAE42}" type="sibTrans" cxnId="{EBD126DD-B3C0-4706-8416-965BFAC37232}">
      <dgm:prSet/>
      <dgm:spPr/>
      <dgm:t>
        <a:bodyPr/>
        <a:lstStyle/>
        <a:p>
          <a:endParaRPr lang="en-US"/>
        </a:p>
      </dgm:t>
    </dgm:pt>
    <dgm:pt modelId="{2D90BE9B-E793-4701-9C84-7C9A6EF7CBAE}" type="pres">
      <dgm:prSet presAssocID="{333B826C-BC0C-4D3B-8EAA-9026B0DFAA59}" presName="Name0" presStyleCnt="0">
        <dgm:presLayoutVars>
          <dgm:dir/>
          <dgm:resizeHandles val="exact"/>
        </dgm:presLayoutVars>
      </dgm:prSet>
      <dgm:spPr/>
    </dgm:pt>
    <dgm:pt modelId="{5F60AD6B-B946-4F70-85EA-EDF1D59A67CA}" type="pres">
      <dgm:prSet presAssocID="{9F6196C9-D323-4A70-BAE6-533DB1A3EEE1}" presName="node" presStyleLbl="node1" presStyleIdx="0" presStyleCnt="2">
        <dgm:presLayoutVars>
          <dgm:bulletEnabled val="1"/>
        </dgm:presLayoutVars>
      </dgm:prSet>
      <dgm:spPr/>
    </dgm:pt>
    <dgm:pt modelId="{5EFC069B-A26B-40A0-B931-B89573998F4D}" type="pres">
      <dgm:prSet presAssocID="{0F671525-8A98-4DE7-B2FC-9F8942E399CE}" presName="sibTrans" presStyleLbl="sibTrans2D1" presStyleIdx="0" presStyleCnt="1" custScaleY="41444"/>
      <dgm:spPr>
        <a:prstGeom prst="leftRightArrow">
          <a:avLst/>
        </a:prstGeom>
      </dgm:spPr>
    </dgm:pt>
    <dgm:pt modelId="{A4255EEF-44A0-4F00-9042-642D2D95A793}" type="pres">
      <dgm:prSet presAssocID="{0F671525-8A98-4DE7-B2FC-9F8942E399CE}" presName="connectorText" presStyleLbl="sibTrans2D1" presStyleIdx="0" presStyleCnt="1"/>
      <dgm:spPr/>
    </dgm:pt>
    <dgm:pt modelId="{D9C7EAC9-C071-4855-8D8C-CCFD50B290EC}" type="pres">
      <dgm:prSet presAssocID="{657CDF31-AEB7-41FA-B5A7-FF6007D5B0CD}" presName="node" presStyleLbl="node1" presStyleIdx="1" presStyleCnt="2">
        <dgm:presLayoutVars>
          <dgm:bulletEnabled val="1"/>
        </dgm:presLayoutVars>
      </dgm:prSet>
      <dgm:spPr/>
    </dgm:pt>
  </dgm:ptLst>
  <dgm:cxnLst>
    <dgm:cxn modelId="{7ADAE739-79C6-4847-A35B-B8FECFFDAEBF}" type="presOf" srcId="{9F6196C9-D323-4A70-BAE6-533DB1A3EEE1}" destId="{5F60AD6B-B946-4F70-85EA-EDF1D59A67CA}" srcOrd="0" destOrd="0" presId="urn:microsoft.com/office/officeart/2005/8/layout/process1"/>
    <dgm:cxn modelId="{02A80485-3965-4E7B-9832-B1E63ACE5BE1}" type="presOf" srcId="{333B826C-BC0C-4D3B-8EAA-9026B0DFAA59}" destId="{2D90BE9B-E793-4701-9C84-7C9A6EF7CBAE}" srcOrd="0" destOrd="0" presId="urn:microsoft.com/office/officeart/2005/8/layout/process1"/>
    <dgm:cxn modelId="{431DE89B-2D89-412B-B267-B238CADBDFA3}" type="presOf" srcId="{657CDF31-AEB7-41FA-B5A7-FF6007D5B0CD}" destId="{D9C7EAC9-C071-4855-8D8C-CCFD50B290EC}" srcOrd="0" destOrd="0" presId="urn:microsoft.com/office/officeart/2005/8/layout/process1"/>
    <dgm:cxn modelId="{B00E3ECA-87C9-4CA6-BCD9-28F6B41C7334}" srcId="{333B826C-BC0C-4D3B-8EAA-9026B0DFAA59}" destId="{9F6196C9-D323-4A70-BAE6-533DB1A3EEE1}" srcOrd="0" destOrd="0" parTransId="{194BC653-B36E-4AB5-A91F-AE21AC5C39EE}" sibTransId="{0F671525-8A98-4DE7-B2FC-9F8942E399CE}"/>
    <dgm:cxn modelId="{EBD126DD-B3C0-4706-8416-965BFAC37232}" srcId="{333B826C-BC0C-4D3B-8EAA-9026B0DFAA59}" destId="{657CDF31-AEB7-41FA-B5A7-FF6007D5B0CD}" srcOrd="1" destOrd="0" parTransId="{65076813-A135-4290-98EB-CF0C78039D97}" sibTransId="{843BC9CB-7FCE-4BDB-BADC-B31BB92EAE42}"/>
    <dgm:cxn modelId="{335C52DE-7DE7-4A1E-A506-ED10288DD32A}" type="presOf" srcId="{0F671525-8A98-4DE7-B2FC-9F8942E399CE}" destId="{A4255EEF-44A0-4F00-9042-642D2D95A793}" srcOrd="1" destOrd="0" presId="urn:microsoft.com/office/officeart/2005/8/layout/process1"/>
    <dgm:cxn modelId="{737F46F7-4BB8-4258-91E6-04F87E9EC2A8}" type="presOf" srcId="{0F671525-8A98-4DE7-B2FC-9F8942E399CE}" destId="{5EFC069B-A26B-40A0-B931-B89573998F4D}" srcOrd="0" destOrd="0" presId="urn:microsoft.com/office/officeart/2005/8/layout/process1"/>
    <dgm:cxn modelId="{B7B8758F-62EA-41CD-B414-3745CE02E259}" type="presParOf" srcId="{2D90BE9B-E793-4701-9C84-7C9A6EF7CBAE}" destId="{5F60AD6B-B946-4F70-85EA-EDF1D59A67CA}" srcOrd="0" destOrd="0" presId="urn:microsoft.com/office/officeart/2005/8/layout/process1"/>
    <dgm:cxn modelId="{9F94E774-8850-40F0-902A-DF8176B0DA51}" type="presParOf" srcId="{2D90BE9B-E793-4701-9C84-7C9A6EF7CBAE}" destId="{5EFC069B-A26B-40A0-B931-B89573998F4D}" srcOrd="1" destOrd="0" presId="urn:microsoft.com/office/officeart/2005/8/layout/process1"/>
    <dgm:cxn modelId="{A7BD572C-1B41-45B2-B4E6-106235E22361}" type="presParOf" srcId="{5EFC069B-A26B-40A0-B931-B89573998F4D}" destId="{A4255EEF-44A0-4F00-9042-642D2D95A793}" srcOrd="0" destOrd="0" presId="urn:microsoft.com/office/officeart/2005/8/layout/process1"/>
    <dgm:cxn modelId="{235BDC04-72D1-44C1-BCAA-BED5D26E94F7}" type="presParOf" srcId="{2D90BE9B-E793-4701-9C84-7C9A6EF7CBAE}" destId="{D9C7EAC9-C071-4855-8D8C-CCFD50B290E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0AD6B-B946-4F70-85EA-EDF1D59A67CA}">
      <dsp:nvSpPr>
        <dsp:cNvPr id="0" name=""/>
        <dsp:cNvSpPr/>
      </dsp:nvSpPr>
      <dsp:spPr>
        <a:xfrm>
          <a:off x="1290" y="654"/>
          <a:ext cx="2751089" cy="1650653"/>
        </a:xfrm>
        <a:prstGeom prst="roundRect">
          <a:avLst>
            <a:gd name="adj" fmla="val 10000"/>
          </a:avLst>
        </a:prstGeom>
        <a:solidFill>
          <a:schemeClr val="tx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a:t>Need</a:t>
          </a:r>
        </a:p>
      </dsp:txBody>
      <dsp:txXfrm>
        <a:off x="49636" y="49000"/>
        <a:ext cx="2654397" cy="1553961"/>
      </dsp:txXfrm>
    </dsp:sp>
    <dsp:sp modelId="{5EFC069B-A26B-40A0-B931-B89573998F4D}">
      <dsp:nvSpPr>
        <dsp:cNvPr id="0" name=""/>
        <dsp:cNvSpPr/>
      </dsp:nvSpPr>
      <dsp:spPr>
        <a:xfrm>
          <a:off x="3027488" y="684600"/>
          <a:ext cx="583230" cy="282760"/>
        </a:xfrm>
        <a:prstGeom prst="leftRightArrow">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027488" y="741152"/>
        <a:ext cx="498402" cy="169656"/>
      </dsp:txXfrm>
    </dsp:sp>
    <dsp:sp modelId="{D9C7EAC9-C071-4855-8D8C-CCFD50B290EC}">
      <dsp:nvSpPr>
        <dsp:cNvPr id="0" name=""/>
        <dsp:cNvSpPr/>
      </dsp:nvSpPr>
      <dsp:spPr>
        <a:xfrm>
          <a:off x="3852815" y="654"/>
          <a:ext cx="2751089" cy="1650653"/>
        </a:xfrm>
        <a:prstGeom prst="roundRect">
          <a:avLst>
            <a:gd name="adj" fmla="val 10000"/>
          </a:avLst>
        </a:prstGeom>
        <a:solidFill>
          <a:schemeClr val="tx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a:t>Project</a:t>
          </a:r>
        </a:p>
      </dsp:txBody>
      <dsp:txXfrm>
        <a:off x="3901161" y="49000"/>
        <a:ext cx="2654397" cy="15539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79644-6FB4-4135-9513-BE49551804D5}" type="datetimeFigureOut">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44820-594D-4312-82F8-6E11BE48DA4D}" type="slidenum">
              <a:t>‹#›</a:t>
            </a:fld>
            <a:endParaRPr lang="en-US"/>
          </a:p>
        </p:txBody>
      </p:sp>
    </p:spTree>
    <p:extLst>
      <p:ext uri="{BB962C8B-B14F-4D97-AF65-F5344CB8AC3E}">
        <p14:creationId xmlns:p14="http://schemas.microsoft.com/office/powerpoint/2010/main" val="367781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Must be in Slide</a:t>
            </a:r>
            <a:r>
              <a:rPr lang="en-US" baseline="0"/>
              <a:t> Master mode to swap out photos. </a:t>
            </a:r>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1</a:t>
            </a:fld>
            <a:endParaRPr lang="en-US"/>
          </a:p>
        </p:txBody>
      </p:sp>
      <p:sp>
        <p:nvSpPr>
          <p:cNvPr id="6" name="Footer Placeholder 5"/>
          <p:cNvSpPr>
            <a:spLocks noGrp="1"/>
          </p:cNvSpPr>
          <p:nvPr>
            <p:ph type="ftr" sz="quarter" idx="12"/>
          </p:nvPr>
        </p:nvSpPr>
        <p:spPr/>
        <p:txBody>
          <a:bodyPr/>
          <a:lstStyle/>
          <a:p>
            <a:r>
              <a:rPr lang="en-US"/>
              <a:t>Prospect &amp; RFP Research, 11/9/2018</a:t>
            </a:r>
          </a:p>
        </p:txBody>
      </p:sp>
    </p:spTree>
    <p:extLst>
      <p:ext uri="{BB962C8B-B14F-4D97-AF65-F5344CB8AC3E}">
        <p14:creationId xmlns:p14="http://schemas.microsoft.com/office/powerpoint/2010/main" val="338416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17</a:t>
            </a:fld>
            <a:endParaRPr lang="en-US"/>
          </a:p>
        </p:txBody>
      </p:sp>
      <p:sp>
        <p:nvSpPr>
          <p:cNvPr id="6" name="Footer Placeholder 5"/>
          <p:cNvSpPr>
            <a:spLocks noGrp="1"/>
          </p:cNvSpPr>
          <p:nvPr>
            <p:ph type="ftr" sz="quarter" idx="12"/>
          </p:nvPr>
        </p:nvSpPr>
        <p:spPr/>
        <p:txBody>
          <a:bodyPr/>
          <a:lstStyle/>
          <a:p>
            <a:r>
              <a:rPr lang="en-US"/>
              <a:t>Prospect &amp; RFP Research, 11/9/2018</a:t>
            </a:r>
          </a:p>
        </p:txBody>
      </p:sp>
    </p:spTree>
    <p:extLst>
      <p:ext uri="{BB962C8B-B14F-4D97-AF65-F5344CB8AC3E}">
        <p14:creationId xmlns:p14="http://schemas.microsoft.com/office/powerpoint/2010/main" val="1338266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19</a:t>
            </a:fld>
            <a:endParaRPr lang="en-US"/>
          </a:p>
        </p:txBody>
      </p:sp>
      <p:sp>
        <p:nvSpPr>
          <p:cNvPr id="6" name="Footer Placeholder 5"/>
          <p:cNvSpPr>
            <a:spLocks noGrp="1"/>
          </p:cNvSpPr>
          <p:nvPr>
            <p:ph type="ftr" sz="quarter" idx="12"/>
          </p:nvPr>
        </p:nvSpPr>
        <p:spPr/>
        <p:txBody>
          <a:bodyPr/>
          <a:lstStyle/>
          <a:p>
            <a:r>
              <a:rPr lang="en-US"/>
              <a:t>Prospect &amp; RFP Research, 11/9/2018</a:t>
            </a:r>
          </a:p>
        </p:txBody>
      </p:sp>
    </p:spTree>
    <p:extLst>
      <p:ext uri="{BB962C8B-B14F-4D97-AF65-F5344CB8AC3E}">
        <p14:creationId xmlns:p14="http://schemas.microsoft.com/office/powerpoint/2010/main" val="1367447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20</a:t>
            </a:fld>
            <a:endParaRPr lang="en-US"/>
          </a:p>
        </p:txBody>
      </p:sp>
      <p:sp>
        <p:nvSpPr>
          <p:cNvPr id="6" name="Footer Placeholder 5"/>
          <p:cNvSpPr>
            <a:spLocks noGrp="1"/>
          </p:cNvSpPr>
          <p:nvPr>
            <p:ph type="ftr" sz="quarter" idx="12"/>
          </p:nvPr>
        </p:nvSpPr>
        <p:spPr/>
        <p:txBody>
          <a:bodyPr/>
          <a:lstStyle/>
          <a:p>
            <a:r>
              <a:rPr lang="en-US"/>
              <a:t>Prospect &amp; RFP Research, 11/9/2018</a:t>
            </a:r>
          </a:p>
        </p:txBody>
      </p:sp>
    </p:spTree>
    <p:extLst>
      <p:ext uri="{BB962C8B-B14F-4D97-AF65-F5344CB8AC3E}">
        <p14:creationId xmlns:p14="http://schemas.microsoft.com/office/powerpoint/2010/main" val="897643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Reach out to any one of us to discuss your project. We are always interested in hearing about your work and what you are looking for. Send us an email, ask for a zoom call, whatever works best for you. We here to help!</a:t>
            </a:r>
          </a:p>
        </p:txBody>
      </p:sp>
      <p:sp>
        <p:nvSpPr>
          <p:cNvPr id="4" name="Slide Number Placeholder 3"/>
          <p:cNvSpPr>
            <a:spLocks noGrp="1"/>
          </p:cNvSpPr>
          <p:nvPr>
            <p:ph type="sldNum" sz="quarter" idx="5"/>
          </p:nvPr>
        </p:nvSpPr>
        <p:spPr/>
        <p:txBody>
          <a:bodyPr/>
          <a:lstStyle/>
          <a:p>
            <a:fld id="{BD044820-594D-4312-82F8-6E11BE48DA4D}" type="slidenum">
              <a:rPr lang="en-US" smtClean="0"/>
              <a:t>22</a:t>
            </a:fld>
            <a:endParaRPr lang="en-US"/>
          </a:p>
        </p:txBody>
      </p:sp>
    </p:spTree>
    <p:extLst>
      <p:ext uri="{BB962C8B-B14F-4D97-AF65-F5344CB8AC3E}">
        <p14:creationId xmlns:p14="http://schemas.microsoft.com/office/powerpoint/2010/main" val="2102861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do some thinking and sharing about current and potential future funding. First, I'd like you to think about what your current funding picture looks like. Where do your funds come from, how much of that is grants, and what kinds of grants are they?</a:t>
            </a:r>
          </a:p>
          <a:p>
            <a:endParaRPr lang="en-US" dirty="0">
              <a:cs typeface="Calibri"/>
            </a:endParaRPr>
          </a:p>
          <a:p>
            <a:r>
              <a:rPr lang="en-US" dirty="0">
                <a:cs typeface="Calibri"/>
              </a:rPr>
              <a:t>Then, I'd like you to think about the future, first in the dimension of time – what would you like to achieve now, at a mid-range, and longer-term time scales. What kind of funding would those kinds of plans require? Then, I'd like you to think about the future in the dimension of funding amount – if given the opportunity to use new funds, what would you do with them? Do you have ideas for all these funding scales?</a:t>
            </a:r>
          </a:p>
        </p:txBody>
      </p:sp>
      <p:sp>
        <p:nvSpPr>
          <p:cNvPr id="4" name="Slide Number Placeholder 3"/>
          <p:cNvSpPr>
            <a:spLocks noGrp="1"/>
          </p:cNvSpPr>
          <p:nvPr>
            <p:ph type="sldNum" sz="quarter" idx="5"/>
          </p:nvPr>
        </p:nvSpPr>
        <p:spPr/>
        <p:txBody>
          <a:bodyPr/>
          <a:lstStyle/>
          <a:p>
            <a:fld id="{BD044820-594D-4312-82F8-6E11BE48DA4D}" type="slidenum">
              <a:rPr lang="en-US"/>
              <a:t>23</a:t>
            </a:fld>
            <a:endParaRPr lang="en-US"/>
          </a:p>
        </p:txBody>
      </p:sp>
    </p:spTree>
    <p:extLst>
      <p:ext uri="{BB962C8B-B14F-4D97-AF65-F5344CB8AC3E}">
        <p14:creationId xmlns:p14="http://schemas.microsoft.com/office/powerpoint/2010/main" val="18403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second topic is speaking a </a:t>
            </a:r>
            <a:r>
              <a:rPr lang="en-US" dirty="0" err="1"/>
              <a:t>grantmaker’s</a:t>
            </a:r>
            <a:r>
              <a:rPr lang="en-US" dirty="0"/>
              <a:t> language. One important way to improve a grant proposal’s chance of success is to frame your argument in terms that are important and relevant to the funder and reviewers. In this section, we’ll talk about what private foundations, in particular, find relevant. Before we get there, however, let’ talk about the state of the field.</a:t>
            </a:r>
          </a:p>
        </p:txBody>
      </p:sp>
      <p:sp>
        <p:nvSpPr>
          <p:cNvPr id="4" name="Slide Number Placeholder 3"/>
          <p:cNvSpPr>
            <a:spLocks noGrp="1"/>
          </p:cNvSpPr>
          <p:nvPr>
            <p:ph type="sldNum" sz="quarter" idx="10"/>
          </p:nvPr>
        </p:nvSpPr>
        <p:spPr/>
        <p:txBody>
          <a:bodyPr/>
          <a:lstStyle/>
          <a:p>
            <a:fld id="{D4A39D37-EB39-9B49-85DF-DD837FDB43E8}" type="slidenum">
              <a:rPr lang="en-US" smtClean="0"/>
              <a:t>24</a:t>
            </a:fld>
            <a:endParaRPr lang="en-US"/>
          </a:p>
        </p:txBody>
      </p:sp>
    </p:spTree>
    <p:extLst>
      <p:ext uri="{BB962C8B-B14F-4D97-AF65-F5344CB8AC3E}">
        <p14:creationId xmlns:p14="http://schemas.microsoft.com/office/powerpoint/2010/main" val="4162356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Charts from the “2022 Snapshot of Today’s Philanthropic Landscape” report produced by CCS Fundraising. </a:t>
            </a:r>
            <a:r>
              <a:rPr lang="en-US" b="0" i="0">
                <a:solidFill>
                  <a:srgbClr val="FFFFFF"/>
                </a:solidFill>
                <a:effectLst/>
                <a:latin typeface="var(--heading--font-family)"/>
              </a:rPr>
              <a:t>CCS is a</a:t>
            </a:r>
            <a:r>
              <a:rPr lang="en-US" b="1" i="0">
                <a:solidFill>
                  <a:srgbClr val="FFFFFF"/>
                </a:solidFill>
                <a:effectLst/>
                <a:latin typeface="var(--heading--font-family)"/>
              </a:rPr>
              <a:t> strategic fundraising firm</a:t>
            </a:r>
            <a:endParaRPr lang="en-US" b="0" i="0">
              <a:solidFill>
                <a:srgbClr val="FFFFFF"/>
              </a:solidFill>
              <a:effectLst/>
              <a:latin typeface="var(--heading--font-family)"/>
            </a:endParaRPr>
          </a:p>
          <a:p>
            <a:pPr algn="l"/>
            <a:r>
              <a:rPr lang="en-US" b="0" i="0">
                <a:solidFill>
                  <a:srgbClr val="FFFFFF"/>
                </a:solidFill>
                <a:effectLst/>
                <a:latin typeface="Calibri" panose="020F0502020204030204" pitchFamily="34" charset="0"/>
              </a:rPr>
              <a:t>that partners with nonprofits for transformational change.</a:t>
            </a:r>
          </a:p>
        </p:txBody>
      </p:sp>
      <p:sp>
        <p:nvSpPr>
          <p:cNvPr id="4" name="Slide Number Placeholder 3"/>
          <p:cNvSpPr>
            <a:spLocks noGrp="1"/>
          </p:cNvSpPr>
          <p:nvPr>
            <p:ph type="sldNum" sz="quarter" idx="5"/>
          </p:nvPr>
        </p:nvSpPr>
        <p:spPr/>
        <p:txBody>
          <a:bodyPr/>
          <a:lstStyle/>
          <a:p>
            <a:fld id="{BD044820-594D-4312-82F8-6E11BE48DA4D}" type="slidenum">
              <a:rPr lang="en-US" smtClean="0"/>
              <a:t>25</a:t>
            </a:fld>
            <a:endParaRPr lang="en-US"/>
          </a:p>
        </p:txBody>
      </p:sp>
    </p:spTree>
    <p:extLst>
      <p:ext uri="{BB962C8B-B14F-4D97-AF65-F5344CB8AC3E}">
        <p14:creationId xmlns:p14="http://schemas.microsoft.com/office/powerpoint/2010/main" val="2761990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Program Development has significantly overtaken all other types of funding in recent years. Before 2007, facility projects would have been among the largest sectors, and now it doesn’t even make the top five.</a:t>
            </a:r>
          </a:p>
          <a:p>
            <a:endParaRPr lang="en-US"/>
          </a:p>
          <a:p>
            <a:r>
              <a:rPr lang="en-US"/>
              <a:t>You might think of ‘80’s and ‘90’s philanthropy as the kind where big donors make gifts to museums or hospitals to name a wing. Institutions would tell a funder what they were planning to do and secure donors who could help them achieve their missions. </a:t>
            </a:r>
          </a:p>
          <a:p>
            <a:endParaRPr lang="en-US"/>
          </a:p>
          <a:p>
            <a:r>
              <a:rPr lang="en-US"/>
              <a:t>Since then, private foundations have pivoted to supporting programs with measurable outcomes, where the impact (societal benefit) of the work is most felt by people in need. Often, it’s now the private foundations that prescribe the priorities, and they then secure partner institutions to achieve the foundation’s mission. </a:t>
            </a:r>
          </a:p>
          <a:p>
            <a:endParaRPr lang="en-US"/>
          </a:p>
          <a:p>
            <a:r>
              <a:rPr lang="en-US"/>
              <a:t>This is important information for university applicants -- most of our grants are for sponsored research, which as you can see, is a smaller priority. The applicants that position their projects as serving some societal need are the most successful in securing private foundation support; they demonstrate measurable impact that aligns with a foundation’s mission.  </a:t>
            </a:r>
          </a:p>
        </p:txBody>
      </p:sp>
      <p:sp>
        <p:nvSpPr>
          <p:cNvPr id="4" name="Slide Number Placeholder 3"/>
          <p:cNvSpPr>
            <a:spLocks noGrp="1"/>
          </p:cNvSpPr>
          <p:nvPr>
            <p:ph type="sldNum" sz="quarter" idx="5"/>
          </p:nvPr>
        </p:nvSpPr>
        <p:spPr/>
        <p:txBody>
          <a:bodyPr/>
          <a:lstStyle/>
          <a:p>
            <a:fld id="{BD044820-594D-4312-82F8-6E11BE48DA4D}" type="slidenum">
              <a:rPr lang="en-US" smtClean="0"/>
              <a:t>26</a:t>
            </a:fld>
            <a:endParaRPr lang="en-US"/>
          </a:p>
        </p:txBody>
      </p:sp>
    </p:spTree>
    <p:extLst>
      <p:ext uri="{BB962C8B-B14F-4D97-AF65-F5344CB8AC3E}">
        <p14:creationId xmlns:p14="http://schemas.microsoft.com/office/powerpoint/2010/main" val="3560732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is the watchword for the private foundation sector right now. Private foundations are looking for grantees who can help them achieve their unique philanthropic vision. They are looking for funding “partners” who care about their corner of a particular cause or interest. </a:t>
            </a:r>
          </a:p>
        </p:txBody>
      </p:sp>
      <p:sp>
        <p:nvSpPr>
          <p:cNvPr id="4" name="Slide Number Placeholder 3"/>
          <p:cNvSpPr>
            <a:spLocks noGrp="1"/>
          </p:cNvSpPr>
          <p:nvPr>
            <p:ph type="sldNum" sz="quarter" idx="5"/>
          </p:nvPr>
        </p:nvSpPr>
        <p:spPr/>
        <p:txBody>
          <a:bodyPr/>
          <a:lstStyle/>
          <a:p>
            <a:fld id="{BD044820-594D-4312-82F8-6E11BE48DA4D}" type="slidenum">
              <a:rPr lang="en-US" smtClean="0"/>
              <a:t>27</a:t>
            </a:fld>
            <a:endParaRPr lang="en-US"/>
          </a:p>
        </p:txBody>
      </p:sp>
    </p:spTree>
    <p:extLst>
      <p:ext uri="{BB962C8B-B14F-4D97-AF65-F5344CB8AC3E}">
        <p14:creationId xmlns:p14="http://schemas.microsoft.com/office/powerpoint/2010/main" val="1347096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Times New Roman" panose="02020603050405020304" pitchFamily="18" charset="0"/>
                <a:cs typeface="Times New Roman" panose="02020603050405020304" pitchFamily="18" charset="0"/>
              </a:rPr>
              <a:t>So why should you put up with the hassle? Make private foundation funding one part of your overall external funding plan – including federal/state funding, private funding, and individual contributions.</a:t>
            </a:r>
          </a:p>
          <a:p>
            <a:endParaRPr lang="en-US" sz="1000">
              <a:latin typeface="Times New Roman" panose="02020603050405020304" pitchFamily="18" charset="0"/>
              <a:cs typeface="Times New Roman" panose="02020603050405020304" pitchFamily="18" charset="0"/>
            </a:endParaRPr>
          </a:p>
          <a:p>
            <a:r>
              <a:rPr lang="en-US" sz="1000">
                <a:latin typeface="Times New Roman" panose="02020603050405020304" pitchFamily="18" charset="0"/>
                <a:cs typeface="Times New Roman" panose="02020603050405020304" pitchFamily="18" charset="0"/>
              </a:rPr>
              <a:t>Private foundations are motivated to improve</a:t>
            </a:r>
            <a:r>
              <a:rPr lang="en-US" sz="1000" baseline="0">
                <a:latin typeface="Times New Roman" panose="02020603050405020304" pitchFamily="18" charset="0"/>
                <a:cs typeface="Times New Roman" panose="02020603050405020304" pitchFamily="18" charset="0"/>
              </a:rPr>
              <a:t> the world + Uniquely flexible funding source. If they believe in your cause, private foundations are able and willing to make decisions outside of their typical parameters of giving. (Funds are controlled by congressional approval.) In some cases, whole grant programs are built around funding atypical projects to not let great ideas or great work fall through the cracks. </a:t>
            </a:r>
          </a:p>
          <a:p>
            <a:endParaRPr lang="en-US" sz="1000" baseline="0">
              <a:latin typeface="Times New Roman" panose="02020603050405020304" pitchFamily="18" charset="0"/>
              <a:cs typeface="Times New Roman" panose="02020603050405020304" pitchFamily="18" charset="0"/>
            </a:endParaRPr>
          </a:p>
          <a:p>
            <a:r>
              <a:rPr lang="en-US" sz="1000" baseline="0">
                <a:latin typeface="Times New Roman" panose="02020603050405020304" pitchFamily="18" charset="0"/>
                <a:cs typeface="Times New Roman" panose="02020603050405020304" pitchFamily="18" charset="0"/>
              </a:rPr>
              <a:t>Unique opportunities may include a focus on emerging issues that government grants have yet to catch up to, new needs, new populations emerging as special interests, may be more willing to adapt by collaborating with other sources, providing alternative forms of assistance, considering experimental activities. </a:t>
            </a:r>
          </a:p>
          <a:p>
            <a:endParaRPr lang="en-US" sz="10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29</a:t>
            </a:fld>
            <a:endParaRPr lang="en-US"/>
          </a:p>
        </p:txBody>
      </p:sp>
      <p:sp>
        <p:nvSpPr>
          <p:cNvPr id="5" name="Footer Placeholder 4"/>
          <p:cNvSpPr>
            <a:spLocks noGrp="1"/>
          </p:cNvSpPr>
          <p:nvPr>
            <p:ph type="ftr" sz="quarter" idx="11"/>
          </p:nvPr>
        </p:nvSpPr>
        <p:spPr/>
        <p:txBody>
          <a:bodyPr/>
          <a:lstStyle/>
          <a:p>
            <a:r>
              <a:rPr lang="en-US"/>
              <a:t>Working with Foundations, 10/26/2018</a:t>
            </a:r>
          </a:p>
        </p:txBody>
      </p:sp>
    </p:spTree>
    <p:extLst>
      <p:ext uri="{BB962C8B-B14F-4D97-AF65-F5344CB8AC3E}">
        <p14:creationId xmlns:p14="http://schemas.microsoft.com/office/powerpoint/2010/main" val="189346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OSU Foundation is a 501c3 organization, separate from the university, tasked with receiving and administering charitable contributions supporting OSU. Through OSU Foundation, the university has an easy avenue to receive contributions from donors -- individuals or organizations -- interested in a charitable tax deduction. </a:t>
            </a:r>
          </a:p>
          <a:p>
            <a:endParaRPr lang="en-US"/>
          </a:p>
          <a:p>
            <a:r>
              <a:rPr lang="en-US"/>
              <a:t>Partnering with our colleagues, you, is at the core of the work that we do. </a:t>
            </a:r>
          </a:p>
          <a:p>
            <a:endParaRPr lang="en-US"/>
          </a:p>
          <a:p>
            <a:r>
              <a:rPr lang="en-US"/>
              <a:t>Partnership and collaboration will be a recurring theme today. </a:t>
            </a:r>
          </a:p>
          <a:p>
            <a:endParaRPr lang="en-US"/>
          </a:p>
          <a:p>
            <a:r>
              <a:rPr lang="en-US" sz="1200">
                <a:latin typeface="Verdana" panose="020B0604030504040204" pitchFamily="34" charset="0"/>
                <a:ea typeface="Verdana" panose="020B0604030504040204" pitchFamily="34" charset="0"/>
                <a:cs typeface="Verdana" panose="020B0604030504040204" pitchFamily="34" charset="0"/>
              </a:rPr>
              <a:t>We partner with the University to </a:t>
            </a:r>
            <a:r>
              <a:rPr lang="en-US" b="0" i="0">
                <a:solidFill>
                  <a:srgbClr val="000000"/>
                </a:solidFill>
                <a:effectLst/>
                <a:latin typeface="Open Sans" panose="020B0606030504020204" pitchFamily="34" charset="0"/>
              </a:rPr>
              <a:t>engage our community</a:t>
            </a:r>
          </a:p>
          <a:p>
            <a:r>
              <a:rPr lang="en-US" sz="1200">
                <a:latin typeface="Verdana" panose="020B0604030504040204" pitchFamily="34" charset="0"/>
                <a:ea typeface="Verdana" panose="020B0604030504040204" pitchFamily="34" charset="0"/>
                <a:cs typeface="Verdana" panose="020B0604030504040204" pitchFamily="34" charset="0"/>
              </a:rPr>
              <a:t>We partner with the University to </a:t>
            </a:r>
            <a:r>
              <a:rPr lang="en-US" b="0" i="0">
                <a:solidFill>
                  <a:srgbClr val="000000"/>
                </a:solidFill>
                <a:effectLst/>
                <a:latin typeface="Open Sans" panose="020B0606030504020204" pitchFamily="34" charset="0"/>
              </a:rPr>
              <a:t>inspire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Open Sans" panose="020B0606030504020204" pitchFamily="34" charset="0"/>
              </a:rPr>
              <a:t>We partner with the University to steward resources to enhance the university’s excellence and impact.</a:t>
            </a:r>
            <a:endParaRPr lang="en-US" sz="1200" b="1">
              <a:solidFill>
                <a:schemeClr val="accent5"/>
              </a:solidFill>
              <a:latin typeface="Verdana" panose="020B0604030504040204" pitchFamily="34" charset="0"/>
              <a:ea typeface="Verdana" panose="020B0604030504040204" pitchFamily="34" charset="0"/>
              <a:cs typeface="Verdana" panose="020B0604030504040204" pitchFamily="34" charset="0"/>
            </a:endParaRPr>
          </a:p>
          <a:p>
            <a:endParaRPr lang="en-US" b="0" i="0">
              <a:solidFill>
                <a:srgbClr val="000000"/>
              </a:solidFill>
              <a:effectLst/>
              <a:latin typeface="Open Sans" panose="020B0606030504020204" pitchFamily="34" charset="0"/>
            </a:endParaRPr>
          </a:p>
          <a:p>
            <a:pPr algn="l"/>
            <a:r>
              <a:rPr lang="en-US"/>
              <a:t>From a big picture perspective </a:t>
            </a:r>
            <a:r>
              <a:rPr lang="en-US" sz="1800" b="1" i="0" u="none" strike="noStrike" baseline="0">
                <a:latin typeface="KievitOffc-Bold"/>
              </a:rPr>
              <a:t>Fundraising priority setting </a:t>
            </a:r>
            <a:r>
              <a:rPr lang="en-US" sz="1800" b="0" i="0" u="none" strike="noStrike" baseline="0">
                <a:latin typeface="KievitOffc"/>
              </a:rPr>
              <a:t>is a collaborative</a:t>
            </a:r>
          </a:p>
          <a:p>
            <a:pPr algn="l"/>
            <a:r>
              <a:rPr lang="en-US" sz="1800" b="0" i="0" u="none" strike="noStrike" baseline="0">
                <a:latin typeface="KievitOffc"/>
              </a:rPr>
              <a:t>process between the university and foundation leadership:</a:t>
            </a:r>
          </a:p>
          <a:p>
            <a:pPr algn="l"/>
            <a:endParaRPr lang="en-US" sz="1800" b="0" i="0" u="none" strike="noStrike" baseline="0">
              <a:latin typeface="KievitOffc"/>
            </a:endParaRPr>
          </a:p>
          <a:p>
            <a:pPr algn="l"/>
            <a:r>
              <a:rPr lang="en-US" sz="1800" b="0" i="0" u="none" strike="noStrike" baseline="0">
                <a:latin typeface="KievitOffc"/>
              </a:rPr>
              <a:t>• Support the </a:t>
            </a:r>
            <a:r>
              <a:rPr lang="en-US" sz="1800" b="1" i="0" u="none" strike="noStrike" baseline="0">
                <a:latin typeface="KievitOffc-Bold"/>
              </a:rPr>
              <a:t>OSU strategic plan</a:t>
            </a:r>
          </a:p>
          <a:p>
            <a:pPr algn="l"/>
            <a:r>
              <a:rPr lang="en-US" sz="1800" b="0" i="0" u="none" strike="noStrike" baseline="0">
                <a:latin typeface="KievitOffc"/>
              </a:rPr>
              <a:t>• Include big ideas of interest to donors</a:t>
            </a:r>
          </a:p>
          <a:p>
            <a:pPr algn="l"/>
            <a:r>
              <a:rPr lang="en-US" sz="1800" b="0" i="0" u="none" strike="noStrike" baseline="0">
                <a:latin typeface="KievitOffc"/>
              </a:rPr>
              <a:t>• Provide a compelling case for support</a:t>
            </a:r>
          </a:p>
          <a:p>
            <a:pPr algn="l"/>
            <a:endParaRPr lang="en-US" sz="1800" b="0" i="0" u="none" strike="noStrike" baseline="0">
              <a:latin typeface="KievitOffc"/>
            </a:endParaRPr>
          </a:p>
          <a:p>
            <a:pPr algn="l"/>
            <a:r>
              <a:rPr lang="en-US" sz="1800" b="0" i="0" u="none" strike="noStrike" baseline="0">
                <a:latin typeface="KievitOffc"/>
              </a:rPr>
              <a:t>Day to day, this also means we’re partnering with faculty, staff and students to meet fundraising goals.</a:t>
            </a:r>
          </a:p>
          <a:p>
            <a:pPr marL="0" indent="0" algn="l">
              <a:buFont typeface="Arial" panose="020B0604020202020204" pitchFamily="34" charset="0"/>
              <a:buNone/>
            </a:pPr>
            <a:endParaRPr lang="en-US" sz="1800" b="0" i="0" u="none" strike="noStrike" baseline="0">
              <a:latin typeface="KievitOffc"/>
            </a:endParaRPr>
          </a:p>
          <a:p>
            <a:pPr algn="l"/>
            <a:endParaRPr lang="en-US"/>
          </a:p>
        </p:txBody>
      </p:sp>
      <p:sp>
        <p:nvSpPr>
          <p:cNvPr id="4" name="Slide Number Placeholder 3"/>
          <p:cNvSpPr>
            <a:spLocks noGrp="1"/>
          </p:cNvSpPr>
          <p:nvPr>
            <p:ph type="sldNum" sz="quarter" idx="5"/>
          </p:nvPr>
        </p:nvSpPr>
        <p:spPr/>
        <p:txBody>
          <a:bodyPr/>
          <a:lstStyle/>
          <a:p>
            <a:fld id="{D4A39D37-EB39-9B49-85DF-DD837FDB43E8}" type="slidenum">
              <a:rPr lang="en-US" smtClean="0"/>
              <a:t>2</a:t>
            </a:fld>
            <a:endParaRPr lang="en-US"/>
          </a:p>
        </p:txBody>
      </p:sp>
    </p:spTree>
    <p:extLst>
      <p:ext uri="{BB962C8B-B14F-4D97-AF65-F5344CB8AC3E}">
        <p14:creationId xmlns:p14="http://schemas.microsoft.com/office/powerpoint/2010/main" val="798519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a:latin typeface="Times New Roman" panose="02020603050405020304" pitchFamily="18" charset="0"/>
                <a:cs typeface="Times New Roman" panose="02020603050405020304" pitchFamily="18" charset="0"/>
              </a:rPr>
              <a:t>Private Foundations generally award smaller grants than government grants and are rarely substitutes sources for operating expenses.</a:t>
            </a:r>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30</a:t>
            </a:fld>
            <a:endParaRPr lang="en-US"/>
          </a:p>
        </p:txBody>
      </p:sp>
      <p:sp>
        <p:nvSpPr>
          <p:cNvPr id="5" name="Footer Placeholder 4"/>
          <p:cNvSpPr>
            <a:spLocks noGrp="1"/>
          </p:cNvSpPr>
          <p:nvPr>
            <p:ph type="ftr" sz="quarter" idx="11"/>
          </p:nvPr>
        </p:nvSpPr>
        <p:spPr/>
        <p:txBody>
          <a:bodyPr/>
          <a:lstStyle/>
          <a:p>
            <a:r>
              <a:rPr lang="en-US"/>
              <a:t>Working with Foundations, 10/26/2018</a:t>
            </a:r>
          </a:p>
        </p:txBody>
      </p:sp>
    </p:spTree>
    <p:extLst>
      <p:ext uri="{BB962C8B-B14F-4D97-AF65-F5344CB8AC3E}">
        <p14:creationId xmlns:p14="http://schemas.microsoft.com/office/powerpoint/2010/main" val="3804081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breakout, we're going to practice positioning your work as you would to a private foundation funder – through a charitable lens. Remember, a private foundation is mission-driven and altruistic. Academics are not always trained to think of their scholarship in this way. Discuss with your breakout group how your work potentially impacts society and meets the needs of people and communities.</a:t>
            </a:r>
          </a:p>
        </p:txBody>
      </p:sp>
      <p:sp>
        <p:nvSpPr>
          <p:cNvPr id="4" name="Slide Number Placeholder 3"/>
          <p:cNvSpPr>
            <a:spLocks noGrp="1"/>
          </p:cNvSpPr>
          <p:nvPr>
            <p:ph type="sldNum" sz="quarter" idx="5"/>
          </p:nvPr>
        </p:nvSpPr>
        <p:spPr/>
        <p:txBody>
          <a:bodyPr/>
          <a:lstStyle/>
          <a:p>
            <a:fld id="{BD044820-594D-4312-82F8-6E11BE48DA4D}" type="slidenum">
              <a:rPr lang="en-US"/>
              <a:t>32</a:t>
            </a:fld>
            <a:endParaRPr lang="en-US"/>
          </a:p>
        </p:txBody>
      </p:sp>
    </p:spTree>
    <p:extLst>
      <p:ext uri="{BB962C8B-B14F-4D97-AF65-F5344CB8AC3E}">
        <p14:creationId xmlns:p14="http://schemas.microsoft.com/office/powerpoint/2010/main" val="1347095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33</a:t>
            </a:fld>
            <a:endParaRPr lang="en-US"/>
          </a:p>
        </p:txBody>
      </p:sp>
    </p:spTree>
    <p:extLst>
      <p:ext uri="{BB962C8B-B14F-4D97-AF65-F5344CB8AC3E}">
        <p14:creationId xmlns:p14="http://schemas.microsoft.com/office/powerpoint/2010/main" val="870928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800"/>
              </a:spcBef>
              <a:buNone/>
            </a:pPr>
            <a:r>
              <a:rPr lang="en-US" sz="1200">
                <a:latin typeface="Verdana" panose="020B0604030504040204" pitchFamily="34" charset="0"/>
                <a:ea typeface="Verdana" panose="020B0604030504040204" pitchFamily="34" charset="0"/>
                <a:cs typeface="Verdana" panose="020B0604030504040204" pitchFamily="34" charset="0"/>
              </a:rPr>
              <a:t>As a persuasive document, your goal with the LOI narrative is to communicate with the reader about why they should fund your project. Use sections</a:t>
            </a:r>
            <a:r>
              <a:rPr lang="en-US" sz="1200" baseline="0">
                <a:latin typeface="Verdana" panose="020B0604030504040204" pitchFamily="34" charset="0"/>
                <a:ea typeface="Verdana" panose="020B0604030504040204" pitchFamily="34" charset="0"/>
                <a:cs typeface="Verdana" panose="020B0604030504040204" pitchFamily="34" charset="0"/>
              </a:rPr>
              <a:t> with headers, make it easy to read, always follow the instructions. </a:t>
            </a:r>
          </a:p>
          <a:p>
            <a:pPr marL="0" indent="0">
              <a:spcBef>
                <a:spcPts val="1800"/>
              </a:spcBef>
              <a:buNone/>
            </a:pPr>
            <a:endParaRPr lang="en-US" sz="120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sz="1200">
                <a:latin typeface="Verdana" panose="020B0604030504040204" pitchFamily="34" charset="0"/>
                <a:ea typeface="Verdana" panose="020B0604030504040204" pitchFamily="34" charset="0"/>
                <a:cs typeface="Verdana" panose="020B0604030504040204" pitchFamily="34" charset="0"/>
              </a:rPr>
              <a:t>Every private foundation sponsor will ask for the narrative in their own format. Follow the instructions! </a:t>
            </a:r>
          </a:p>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34</a:t>
            </a:fld>
            <a:endParaRPr lang="en-US"/>
          </a:p>
        </p:txBody>
      </p:sp>
    </p:spTree>
    <p:extLst>
      <p:ext uri="{BB962C8B-B14F-4D97-AF65-F5344CB8AC3E}">
        <p14:creationId xmlns:p14="http://schemas.microsoft.com/office/powerpoint/2010/main" val="4178755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Letters of Intent have five general sections, but we’re going to focus on the one that is particularly critical for private foundation proposals – the need statement. </a:t>
            </a:r>
          </a:p>
          <a:p>
            <a:endParaRPr lang="en-US"/>
          </a:p>
          <a:p>
            <a:r>
              <a:rPr lang="en-US"/>
              <a:t>The training materials available on our website go into further detail about the other sections of an LOI or proposal narrative. Please see www.fororegonstate.org for more.</a:t>
            </a:r>
          </a:p>
        </p:txBody>
      </p:sp>
      <p:sp>
        <p:nvSpPr>
          <p:cNvPr id="4" name="Slide Number Placeholder 3"/>
          <p:cNvSpPr>
            <a:spLocks noGrp="1"/>
          </p:cNvSpPr>
          <p:nvPr>
            <p:ph type="sldNum" sz="quarter" idx="5"/>
          </p:nvPr>
        </p:nvSpPr>
        <p:spPr/>
        <p:txBody>
          <a:bodyPr/>
          <a:lstStyle/>
          <a:p>
            <a:fld id="{BD044820-594D-4312-82F8-6E11BE48DA4D}" type="slidenum">
              <a:rPr lang="en-US" smtClean="0"/>
              <a:t>35</a:t>
            </a:fld>
            <a:endParaRPr lang="en-US"/>
          </a:p>
        </p:txBody>
      </p:sp>
    </p:spTree>
    <p:extLst>
      <p:ext uri="{BB962C8B-B14F-4D97-AF65-F5344CB8AC3E}">
        <p14:creationId xmlns:p14="http://schemas.microsoft.com/office/powerpoint/2010/main" val="3624461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36</a:t>
            </a:fld>
            <a:endParaRPr lang="en-US"/>
          </a:p>
        </p:txBody>
      </p:sp>
    </p:spTree>
    <p:extLst>
      <p:ext uri="{BB962C8B-B14F-4D97-AF65-F5344CB8AC3E}">
        <p14:creationId xmlns:p14="http://schemas.microsoft.com/office/powerpoint/2010/main" val="2615028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044820-594D-4312-82F8-6E11BE48DA4D}" type="slidenum">
              <a:rPr lang="en-US"/>
              <a:t>37</a:t>
            </a:fld>
            <a:endParaRPr lang="en-US"/>
          </a:p>
        </p:txBody>
      </p:sp>
    </p:spTree>
    <p:extLst>
      <p:ext uri="{BB962C8B-B14F-4D97-AF65-F5344CB8AC3E}">
        <p14:creationId xmlns:p14="http://schemas.microsoft.com/office/powerpoint/2010/main" val="1879881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044820-594D-4312-82F8-6E11BE48DA4D}" type="slidenum">
              <a:rPr lang="en-US"/>
              <a:t>38</a:t>
            </a:fld>
            <a:endParaRPr lang="en-US"/>
          </a:p>
        </p:txBody>
      </p:sp>
    </p:spTree>
    <p:extLst>
      <p:ext uri="{BB962C8B-B14F-4D97-AF65-F5344CB8AC3E}">
        <p14:creationId xmlns:p14="http://schemas.microsoft.com/office/powerpoint/2010/main" val="2182429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Connect to the need/problem</a:t>
            </a:r>
            <a:r>
              <a:rPr lang="en-US" baseline="0"/>
              <a:t> statement. Does the project design answer the need? Do the goals match the purpose the sponsor intends to support?  </a:t>
            </a:r>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39</a:t>
            </a:fld>
            <a:endParaRPr lang="en-US"/>
          </a:p>
        </p:txBody>
      </p:sp>
    </p:spTree>
    <p:extLst>
      <p:ext uri="{BB962C8B-B14F-4D97-AF65-F5344CB8AC3E}">
        <p14:creationId xmlns:p14="http://schemas.microsoft.com/office/powerpoint/2010/main" val="1149146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There’s a tremendous amount of variety in LOI processes. Here are a few examples of the most common types:</a:t>
            </a:r>
          </a:p>
          <a:p>
            <a:endParaRPr lang="en-US"/>
          </a:p>
          <a:p>
            <a:pPr marL="171450" indent="-171450">
              <a:buFont typeface="Arial" panose="020B0604020202020204" pitchFamily="34" charset="0"/>
              <a:buChar char="•"/>
            </a:pPr>
            <a:r>
              <a:rPr lang="en-US"/>
              <a:t>Webform with text boxes</a:t>
            </a:r>
          </a:p>
          <a:p>
            <a:pPr marL="171450" indent="-171450">
              <a:buFont typeface="Arial" panose="020B0604020202020204" pitchFamily="34" charset="0"/>
              <a:buChar char="•"/>
            </a:pPr>
            <a:r>
              <a:rPr lang="en-US"/>
              <a:t>Mini proposal</a:t>
            </a:r>
          </a:p>
          <a:p>
            <a:pPr marL="171450" indent="-171450">
              <a:buFont typeface="Arial" panose="020B0604020202020204" pitchFamily="34" charset="0"/>
              <a:buChar char="•"/>
            </a:pPr>
            <a:r>
              <a:rPr lang="en-US"/>
              <a:t>One-pager</a:t>
            </a:r>
          </a:p>
        </p:txBody>
      </p:sp>
      <p:sp>
        <p:nvSpPr>
          <p:cNvPr id="4" name="Slide Number Placeholder 3"/>
          <p:cNvSpPr>
            <a:spLocks noGrp="1"/>
          </p:cNvSpPr>
          <p:nvPr>
            <p:ph type="sldNum" sz="quarter" idx="5"/>
          </p:nvPr>
        </p:nvSpPr>
        <p:spPr/>
        <p:txBody>
          <a:bodyPr/>
          <a:lstStyle/>
          <a:p>
            <a:fld id="{D4A39D37-EB39-9B49-85DF-DD837FDB43E8}" type="slidenum">
              <a:rPr lang="en-US" smtClean="0"/>
              <a:t>40</a:t>
            </a:fld>
            <a:endParaRPr lang="en-US"/>
          </a:p>
        </p:txBody>
      </p:sp>
    </p:spTree>
    <p:extLst>
      <p:ext uri="{BB962C8B-B14F-4D97-AF65-F5344CB8AC3E}">
        <p14:creationId xmlns:p14="http://schemas.microsoft.com/office/powerpoint/2010/main" val="646965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a:t>The OSU Foundation will celebrate it’s 75</a:t>
            </a:r>
            <a:r>
              <a:rPr lang="en-US" baseline="30000"/>
              <a:t>th</a:t>
            </a:r>
            <a:r>
              <a:rPr lang="en-US"/>
              <a:t> year this year. </a:t>
            </a:r>
          </a:p>
          <a:p>
            <a:pPr marL="171450" indent="-171450" algn="l">
              <a:buFont typeface="Arial" panose="020B0604020202020204" pitchFamily="34" charset="0"/>
              <a:buChar char="•"/>
            </a:pPr>
            <a:r>
              <a:rPr lang="en-US"/>
              <a:t>We just launched the public phase of our second comprehensive campaign called “Believe It” with a $1.75B fundraising goal. So far, we’ve raised more than a $1B. We’ll wrap up in FY27. </a:t>
            </a:r>
          </a:p>
          <a:p>
            <a:pPr marL="171450" indent="-171450" algn="l">
              <a:buFont typeface="Arial" panose="020B0604020202020204" pitchFamily="34" charset="0"/>
              <a:buChar char="•"/>
            </a:pPr>
            <a:r>
              <a:rPr lang="en-US"/>
              <a:t>We launched our first campaign in 2004, raising over $1B</a:t>
            </a:r>
          </a:p>
          <a:p>
            <a:pPr marL="171450" indent="-171450" algn="l">
              <a:buFont typeface="Arial" panose="020B0604020202020204" pitchFamily="34" charset="0"/>
              <a:buChar char="•"/>
            </a:pPr>
            <a:r>
              <a:rPr lang="en-US"/>
              <a:t>Philanthropy has supported over 170 endowed faculty positions and last year we awarded over 4500 scholarships. </a:t>
            </a:r>
          </a:p>
          <a:p>
            <a:pPr marL="0" indent="0" algn="l">
              <a:buFont typeface="Arial" panose="020B0604020202020204" pitchFamily="34" charset="0"/>
              <a:buNone/>
            </a:pPr>
            <a:endParaRPr lang="en-US"/>
          </a:p>
          <a:p>
            <a:pPr marL="171450" indent="-171450" algn="l">
              <a:buFont typeface="Arial" panose="020B0604020202020204" pitchFamily="34" charset="0"/>
              <a:buChar char="•"/>
            </a:pPr>
            <a:r>
              <a:rPr lang="en-US"/>
              <a:t>Finance: Investment relations, Payroll, Gift Administration and Accounting</a:t>
            </a:r>
          </a:p>
          <a:p>
            <a:pPr marL="171450" indent="-171450" algn="l">
              <a:buFont typeface="Arial" panose="020B0604020202020204" pitchFamily="34" charset="0"/>
              <a:buChar char="•"/>
            </a:pPr>
            <a:r>
              <a:rPr lang="en-US"/>
              <a:t>Talent Management</a:t>
            </a:r>
          </a:p>
          <a:p>
            <a:pPr marL="171450" indent="-171450" algn="l">
              <a:buFont typeface="Arial" panose="020B0604020202020204" pitchFamily="34" charset="0"/>
              <a:buChar char="•"/>
            </a:pPr>
            <a:r>
              <a:rPr lang="en-US"/>
              <a:t>Marketing and Donor Engagement: Marketing and Communications, Legislative Affairs, Stewardship, Annual Giving</a:t>
            </a:r>
          </a:p>
          <a:p>
            <a:pPr marL="171450" indent="-171450" algn="l">
              <a:buFont typeface="Arial" panose="020B0604020202020204" pitchFamily="34" charset="0"/>
              <a:buChar char="•"/>
            </a:pPr>
            <a:r>
              <a:rPr lang="en-US"/>
              <a:t>IT</a:t>
            </a:r>
          </a:p>
          <a:p>
            <a:pPr marL="171450" indent="-171450" algn="l">
              <a:buFont typeface="Arial" panose="020B0604020202020204" pitchFamily="34" charset="0"/>
              <a:buChar char="•"/>
            </a:pPr>
            <a:r>
              <a:rPr lang="en-US"/>
              <a:t>Alumni Engagement</a:t>
            </a:r>
          </a:p>
          <a:p>
            <a:pPr marL="171450" indent="-171450" algn="l">
              <a:buFont typeface="Arial" panose="020B0604020202020204" pitchFamily="34" charset="0"/>
              <a:buChar char="•"/>
            </a:pPr>
            <a:r>
              <a:rPr lang="en-US"/>
              <a:t>Development</a:t>
            </a:r>
          </a:p>
          <a:p>
            <a:pPr algn="l"/>
            <a:r>
              <a:rPr lang="en-US"/>
              <a:t>Major gift fundraising – this where Olivia and I spend most of our time. Working with individuals and companies to make significant investments in OSU-Cascades. </a:t>
            </a:r>
          </a:p>
          <a:p>
            <a:pPr algn="l"/>
            <a:endParaRPr lang="en-US"/>
          </a:p>
          <a:p>
            <a:pPr algn="l"/>
            <a:r>
              <a:rPr lang="en-US"/>
              <a:t>However, we partner with our colleagues from our centralized teams to facilitate relationships in support of OSU-Cascades. </a:t>
            </a:r>
          </a:p>
          <a:p>
            <a:pPr algn="l"/>
            <a:endParaRPr lang="en-US"/>
          </a:p>
          <a:p>
            <a:pPr algn="l"/>
            <a:r>
              <a:rPr lang="en-US"/>
              <a:t>Planned giving – this includes estate gifts, gifts of retirement accounts, life insurance, and other assets, and more </a:t>
            </a:r>
          </a:p>
          <a:p>
            <a:pPr algn="l"/>
            <a:endParaRPr lang="en-US"/>
          </a:p>
          <a:p>
            <a:pPr algn="l"/>
            <a:r>
              <a:rPr lang="en-US"/>
              <a:t>Annual giving is technically part of Marketing and Donor Engagement, but it’s probably the most visible part of the Foundation – they lead Dam Proud Day, most of the appeals you receive in the mail or over email – often times our steadiest annual donors, become our most generous major donors. They also run a crowd-funding campaign that any unit and be a part of. </a:t>
            </a:r>
          </a:p>
          <a:p>
            <a:pPr algn="l"/>
            <a:endParaRPr lang="en-US"/>
          </a:p>
          <a:p>
            <a:pPr algn="l"/>
            <a:r>
              <a:rPr lang="en-US"/>
              <a:t>-Principal gift fundraising ($5M+) – </a:t>
            </a:r>
            <a:r>
              <a:rPr lang="en-US" b="0" i="0">
                <a:solidFill>
                  <a:srgbClr val="646464"/>
                </a:solidFill>
                <a:effectLst/>
                <a:latin typeface="Oxygen" panose="020B0604020202020204" pitchFamily="2" charset="0"/>
              </a:rPr>
              <a:t>Principal gifts are more than just </a:t>
            </a:r>
            <a:r>
              <a:rPr lang="en-US" b="0" i="1">
                <a:solidFill>
                  <a:srgbClr val="646464"/>
                </a:solidFill>
                <a:effectLst/>
                <a:latin typeface="Oxygen" panose="020B0604020202020204" pitchFamily="2" charset="0"/>
              </a:rPr>
              <a:t>bigger</a:t>
            </a:r>
            <a:r>
              <a:rPr lang="en-US" b="0" i="0">
                <a:solidFill>
                  <a:srgbClr val="646464"/>
                </a:solidFill>
                <a:effectLst/>
                <a:latin typeface="Oxygen" panose="020B0604020202020204" pitchFamily="2" charset="0"/>
              </a:rPr>
              <a:t> major gifts. They are strategic philanthropy supporting solutions for societal problems.</a:t>
            </a:r>
          </a:p>
          <a:p>
            <a:pPr algn="l"/>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-Foundation relations</a:t>
            </a:r>
          </a:p>
          <a:p>
            <a:pPr algn="l"/>
            <a:endParaRPr lang="en-US"/>
          </a:p>
          <a:p>
            <a:pPr algn="l"/>
            <a:endParaRPr lang="en-US"/>
          </a:p>
          <a:p>
            <a:pPr algn="l"/>
            <a:endParaRPr lang="en-US"/>
          </a:p>
        </p:txBody>
      </p:sp>
      <p:sp>
        <p:nvSpPr>
          <p:cNvPr id="4" name="Slide Number Placeholder 3"/>
          <p:cNvSpPr>
            <a:spLocks noGrp="1"/>
          </p:cNvSpPr>
          <p:nvPr>
            <p:ph type="sldNum" sz="quarter" idx="5"/>
          </p:nvPr>
        </p:nvSpPr>
        <p:spPr/>
        <p:txBody>
          <a:bodyPr/>
          <a:lstStyle/>
          <a:p>
            <a:fld id="{D4A39D37-EB39-9B49-85DF-DD837FDB43E8}" type="slidenum">
              <a:rPr lang="en-US" smtClean="0"/>
              <a:t>3</a:t>
            </a:fld>
            <a:endParaRPr lang="en-US"/>
          </a:p>
        </p:txBody>
      </p:sp>
    </p:spTree>
    <p:extLst>
      <p:ext uri="{BB962C8B-B14F-4D97-AF65-F5344CB8AC3E}">
        <p14:creationId xmlns:p14="http://schemas.microsoft.com/office/powerpoint/2010/main" val="677709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A39D37-EB39-9B49-85DF-DD837FDB43E8}" type="slidenum">
              <a:rPr lang="en-US" smtClean="0"/>
              <a:t>41</a:t>
            </a:fld>
            <a:endParaRPr lang="en-US"/>
          </a:p>
        </p:txBody>
      </p:sp>
    </p:spTree>
    <p:extLst>
      <p:ext uri="{BB962C8B-B14F-4D97-AF65-F5344CB8AC3E}">
        <p14:creationId xmlns:p14="http://schemas.microsoft.com/office/powerpoint/2010/main" val="3044598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approach allows the sponsor to get concise answers to specific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Pros: Because everyone is providing answers to the same questions, it levels the playing field, especially between novice and seasoned grantseekers.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Cons: Not a lot of space, very little flexibility</a:t>
            </a:r>
          </a:p>
          <a:p>
            <a:endParaRPr lang="en-US"/>
          </a:p>
        </p:txBody>
      </p:sp>
      <p:sp>
        <p:nvSpPr>
          <p:cNvPr id="4" name="Slide Number Placeholder 3"/>
          <p:cNvSpPr>
            <a:spLocks noGrp="1"/>
          </p:cNvSpPr>
          <p:nvPr>
            <p:ph type="sldNum" sz="quarter" idx="5"/>
          </p:nvPr>
        </p:nvSpPr>
        <p:spPr/>
        <p:txBody>
          <a:bodyPr/>
          <a:lstStyle/>
          <a:p>
            <a:fld id="{D4A39D37-EB39-9B49-85DF-DD837FDB43E8}" type="slidenum">
              <a:rPr lang="en-US" smtClean="0"/>
              <a:t>42</a:t>
            </a:fld>
            <a:endParaRPr lang="en-US"/>
          </a:p>
        </p:txBody>
      </p:sp>
    </p:spTree>
    <p:extLst>
      <p:ext uri="{BB962C8B-B14F-4D97-AF65-F5344CB8AC3E}">
        <p14:creationId xmlns:p14="http://schemas.microsoft.com/office/powerpoint/2010/main" val="2150904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D044820-594D-4312-82F8-6E11BE48DA4D}" type="slidenum">
              <a:rPr lang="en-US" smtClean="0"/>
              <a:t>43</a:t>
            </a:fld>
            <a:endParaRPr lang="en-US"/>
          </a:p>
        </p:txBody>
      </p:sp>
    </p:spTree>
    <p:extLst>
      <p:ext uri="{BB962C8B-B14F-4D97-AF65-F5344CB8AC3E}">
        <p14:creationId xmlns:p14="http://schemas.microsoft.com/office/powerpoint/2010/main" val="3227939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A39D37-EB39-9B49-85DF-DD837FDB43E8}" type="slidenum">
              <a:rPr lang="en-US" smtClean="0"/>
              <a:t>44</a:t>
            </a:fld>
            <a:endParaRPr lang="en-US"/>
          </a:p>
        </p:txBody>
      </p:sp>
    </p:spTree>
    <p:extLst>
      <p:ext uri="{BB962C8B-B14F-4D97-AF65-F5344CB8AC3E}">
        <p14:creationId xmlns:p14="http://schemas.microsoft.com/office/powerpoint/2010/main" val="1220649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46</a:t>
            </a:fld>
            <a:endParaRPr lang="en-US"/>
          </a:p>
        </p:txBody>
      </p:sp>
    </p:spTree>
    <p:extLst>
      <p:ext uri="{BB962C8B-B14F-4D97-AF65-F5344CB8AC3E}">
        <p14:creationId xmlns:p14="http://schemas.microsoft.com/office/powerpoint/2010/main" val="40785566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final breakout, we're going to pull together all the pieces we've discussed and attempt to sketch out a need statement for one of your current projects or a potential future project. </a:t>
            </a:r>
            <a:endParaRPr lang="en-US"/>
          </a:p>
        </p:txBody>
      </p:sp>
      <p:sp>
        <p:nvSpPr>
          <p:cNvPr id="4" name="Slide Number Placeholder 3"/>
          <p:cNvSpPr>
            <a:spLocks noGrp="1"/>
          </p:cNvSpPr>
          <p:nvPr>
            <p:ph type="sldNum" sz="quarter" idx="5"/>
          </p:nvPr>
        </p:nvSpPr>
        <p:spPr/>
        <p:txBody>
          <a:bodyPr/>
          <a:lstStyle/>
          <a:p>
            <a:fld id="{BD044820-594D-4312-82F8-6E11BE48DA4D}" type="slidenum">
              <a:rPr lang="en-US"/>
              <a:t>47</a:t>
            </a:fld>
            <a:endParaRPr lang="en-US"/>
          </a:p>
        </p:txBody>
      </p:sp>
    </p:spTree>
    <p:extLst>
      <p:ext uri="{BB962C8B-B14F-4D97-AF65-F5344CB8AC3E}">
        <p14:creationId xmlns:p14="http://schemas.microsoft.com/office/powerpoint/2010/main" val="18761186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48</a:t>
            </a:fld>
            <a:endParaRPr lang="en-US"/>
          </a:p>
        </p:txBody>
      </p:sp>
      <p:sp>
        <p:nvSpPr>
          <p:cNvPr id="6" name="Footer Placeholder 5"/>
          <p:cNvSpPr>
            <a:spLocks noGrp="1"/>
          </p:cNvSpPr>
          <p:nvPr>
            <p:ph type="ftr" sz="quarter" idx="12"/>
          </p:nvPr>
        </p:nvSpPr>
        <p:spPr/>
        <p:txBody>
          <a:bodyPr/>
          <a:lstStyle/>
          <a:p>
            <a:r>
              <a:rPr lang="en-US"/>
              <a:t>Prospect &amp; RFP Research, 11/9/2018</a:t>
            </a:r>
          </a:p>
        </p:txBody>
      </p:sp>
    </p:spTree>
    <p:extLst>
      <p:ext uri="{BB962C8B-B14F-4D97-AF65-F5344CB8AC3E}">
        <p14:creationId xmlns:p14="http://schemas.microsoft.com/office/powerpoint/2010/main" val="226366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Times New Roman" panose="02020603050405020304" pitchFamily="18" charset="0"/>
                <a:cs typeface="Times New Roman" panose="02020603050405020304" pitchFamily="18" charset="0"/>
              </a:rPr>
              <a:t>If you want to contact us, feel free to reach out to anyone on our team. Our new coordinator, Adeline Hull, is a great resource if you’re not sure whom to contact – she can get your question or request to the right person on our team!</a:t>
            </a:r>
          </a:p>
          <a:p>
            <a:endParaRPr lang="en-US" sz="1000">
              <a:latin typeface="Times New Roman" panose="02020603050405020304" pitchFamily="18" charset="0"/>
              <a:cs typeface="Times New Roman" panose="02020603050405020304" pitchFamily="18" charset="0"/>
            </a:endParaRPr>
          </a:p>
          <a:p>
            <a:r>
              <a:rPr lang="en-US" sz="1000">
                <a:latin typeface="Times New Roman" panose="02020603050405020304" pitchFamily="18" charset="0"/>
                <a:cs typeface="Times New Roman" panose="02020603050405020304" pitchFamily="18" charset="0"/>
              </a:rPr>
              <a:t>We’re here in Bend today and tomorrow. From noon-1:30 is a skill-building workshop for prospect research and the components of private foundation grants. We’re holding office hours for drop-in consultations from 2:00-5:00 in ROOM today and tomorrow. Please come by and say hi!</a:t>
            </a:r>
          </a:p>
        </p:txBody>
      </p:sp>
      <p:sp>
        <p:nvSpPr>
          <p:cNvPr id="4" name="Slide Number Placeholder 3"/>
          <p:cNvSpPr>
            <a:spLocks noGrp="1"/>
          </p:cNvSpPr>
          <p:nvPr>
            <p:ph type="sldNum" sz="quarter" idx="10"/>
          </p:nvPr>
        </p:nvSpPr>
        <p:spPr/>
        <p:txBody>
          <a:bodyPr/>
          <a:lstStyle/>
          <a:p>
            <a:fld id="{D4A39D37-EB39-9B49-85DF-DD837FDB43E8}" type="slidenum">
              <a:rPr lang="en-US" smtClean="0"/>
              <a:t>49</a:t>
            </a:fld>
            <a:endParaRPr lang="en-US"/>
          </a:p>
        </p:txBody>
      </p:sp>
      <p:sp>
        <p:nvSpPr>
          <p:cNvPr id="5" name="Footer Placeholder 4"/>
          <p:cNvSpPr>
            <a:spLocks noGrp="1"/>
          </p:cNvSpPr>
          <p:nvPr>
            <p:ph type="ftr" sz="quarter" idx="11"/>
          </p:nvPr>
        </p:nvSpPr>
        <p:spPr/>
        <p:txBody>
          <a:bodyPr/>
          <a:lstStyle/>
          <a:p>
            <a:r>
              <a:rPr lang="en-US"/>
              <a:t>Working with Foundations, 10/26/2018</a:t>
            </a:r>
          </a:p>
        </p:txBody>
      </p:sp>
    </p:spTree>
    <p:extLst>
      <p:ext uri="{BB962C8B-B14F-4D97-AF65-F5344CB8AC3E}">
        <p14:creationId xmlns:p14="http://schemas.microsoft.com/office/powerpoint/2010/main" val="2365426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OSU Foundation is a 501c3 organization, separate from the university, tasked with receiving and administering charitable contributions supporting OSU. Through OSU Foundation, the university has an easy avenue to receive contributions from donors -- individuals or organizations -- interested in a charitable tax deduction. </a:t>
            </a:r>
          </a:p>
          <a:p>
            <a:endParaRPr lang="en-US"/>
          </a:p>
          <a:p>
            <a:r>
              <a:rPr lang="en-US"/>
              <a:t>The OSU Foundation’s office of Foundation Relations is a four-person team, who each manage relationships with a portfolio of non-profits and private foundations. We support work across campus to develop and submit proposals to private foundations. Aaron Shonk is the Senior Director and works with university priority foundations like Murdock Charitable Trust and Keck Foundation. Paul DuBois is the Director of Development and works with a lot of health science and RFP-driven foundations. Elizabeth Ocampo is the other Director and works with social science and direct service </a:t>
            </a:r>
            <a:r>
              <a:rPr lang="en-US" err="1"/>
              <a:t>grantmakers</a:t>
            </a:r>
            <a:r>
              <a:rPr lang="en-US"/>
              <a:t>. Emily Payne is the Assistant Director and works with grants under $50,000. </a:t>
            </a:r>
          </a:p>
        </p:txBody>
      </p:sp>
      <p:sp>
        <p:nvSpPr>
          <p:cNvPr id="4" name="Slide Number Placeholder 3"/>
          <p:cNvSpPr>
            <a:spLocks noGrp="1"/>
          </p:cNvSpPr>
          <p:nvPr>
            <p:ph type="sldNum" sz="quarter" idx="5"/>
          </p:nvPr>
        </p:nvSpPr>
        <p:spPr/>
        <p:txBody>
          <a:bodyPr/>
          <a:lstStyle/>
          <a:p>
            <a:fld id="{D4A39D37-EB39-9B49-85DF-DD837FDB43E8}" type="slidenum">
              <a:rPr lang="en-US" smtClean="0"/>
              <a:t>4</a:t>
            </a:fld>
            <a:endParaRPr lang="en-US"/>
          </a:p>
        </p:txBody>
      </p:sp>
    </p:spTree>
    <p:extLst>
      <p:ext uri="{BB962C8B-B14F-4D97-AF65-F5344CB8AC3E}">
        <p14:creationId xmlns:p14="http://schemas.microsoft.com/office/powerpoint/2010/main" val="436516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a:latin typeface="KievitOffc"/>
              </a:rPr>
              <a:t>Day to day, this also means we’re partnering with faculty and staff to:</a:t>
            </a:r>
          </a:p>
          <a:p>
            <a:pPr marL="285750" indent="-285750" algn="l">
              <a:buFont typeface="Arial" panose="020B0604020202020204" pitchFamily="34" charset="0"/>
              <a:buChar char="•"/>
            </a:pPr>
            <a:r>
              <a:rPr lang="en-US" sz="1200" b="0" i="0" u="none" strike="noStrike" baseline="0">
                <a:latin typeface="KievitOffc"/>
              </a:rPr>
              <a:t>Spotlight programs of distinction, through broad based engagement – an DPT event</a:t>
            </a:r>
          </a:p>
          <a:p>
            <a:pPr marL="285750" indent="-285750" algn="l">
              <a:buFont typeface="Arial" panose="020B0604020202020204" pitchFamily="34" charset="0"/>
              <a:buChar char="•"/>
            </a:pPr>
            <a:r>
              <a:rPr lang="en-US" sz="1200" b="0" i="0" u="none" strike="noStrike" baseline="0">
                <a:latin typeface="KievitOffc"/>
              </a:rPr>
              <a:t>Identify funding opportunities and develop proposals- scholarship proposals for academic programs, Juntos proposal</a:t>
            </a:r>
          </a:p>
          <a:p>
            <a:pPr marL="285750" indent="-285750" algn="l">
              <a:buFont typeface="Arial" panose="020B0604020202020204" pitchFamily="34" charset="0"/>
              <a:buChar char="•"/>
            </a:pPr>
            <a:r>
              <a:rPr lang="en-US" sz="1200" b="0" i="0" u="none" strike="noStrike" baseline="0">
                <a:latin typeface="KievitOffc"/>
              </a:rPr>
              <a:t>Include the experts in the cultivation process- Jen Hoffman joined Olivia on a donor meeting to talk about internships</a:t>
            </a:r>
          </a:p>
          <a:p>
            <a:pPr marL="285750" indent="-285750" algn="l">
              <a:buFont typeface="Arial" panose="020B0604020202020204" pitchFamily="34" charset="0"/>
              <a:buChar char="•"/>
            </a:pPr>
            <a:r>
              <a:rPr lang="en-US" sz="1200" b="0" i="0" u="none" strike="noStrike" baseline="0">
                <a:latin typeface="KievitOffc"/>
              </a:rPr>
              <a:t>Share outcomes and celebrate impact – Developing impact reports, student thank you letters, drafting stewardship pieces</a:t>
            </a:r>
          </a:p>
          <a:p>
            <a:pPr marL="285750" indent="-285750" algn="l">
              <a:buFont typeface="Arial" panose="020B0604020202020204" pitchFamily="34" charset="0"/>
              <a:buChar char="•"/>
            </a:pPr>
            <a:r>
              <a:rPr lang="en-US" sz="1200" b="0" i="0" u="none" strike="noStrike" baseline="0">
                <a:latin typeface="KievitOffc"/>
              </a:rPr>
              <a:t>Facilitate relationships- bring donors into the conversation to help our experts solve big problems. We can go broad but not deep, but oftentimes that’s the first step in a donor’s cultivation. In other words, tell us what you’re excited about.</a:t>
            </a:r>
          </a:p>
          <a:p>
            <a:pPr algn="l"/>
            <a:endParaRPr lang="en-US"/>
          </a:p>
          <a:p>
            <a:pPr algn="l"/>
            <a:endParaRPr lang="en-US"/>
          </a:p>
          <a:p>
            <a:pPr algn="l"/>
            <a:endParaRPr lang="en-US"/>
          </a:p>
        </p:txBody>
      </p:sp>
      <p:sp>
        <p:nvSpPr>
          <p:cNvPr id="4" name="Slide Number Placeholder 3"/>
          <p:cNvSpPr>
            <a:spLocks noGrp="1"/>
          </p:cNvSpPr>
          <p:nvPr>
            <p:ph type="sldNum" sz="quarter" idx="5"/>
          </p:nvPr>
        </p:nvSpPr>
        <p:spPr/>
        <p:txBody>
          <a:bodyPr/>
          <a:lstStyle/>
          <a:p>
            <a:fld id="{D4A39D37-EB39-9B49-85DF-DD837FDB43E8}" type="slidenum">
              <a:rPr lang="en-US" smtClean="0"/>
              <a:t>5</a:t>
            </a:fld>
            <a:endParaRPr lang="en-US"/>
          </a:p>
        </p:txBody>
      </p:sp>
    </p:spTree>
    <p:extLst>
      <p:ext uri="{BB962C8B-B14F-4D97-AF65-F5344CB8AC3E}">
        <p14:creationId xmlns:p14="http://schemas.microsoft.com/office/powerpoint/2010/main" val="3909584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OSU Foundation is a 501c3 organization, separate from the university, tasked with receiving and administering charitable contributions supporting OSU. Through OSU Foundation, the university has an easy avenue to receive contributions from donors -- individuals or organizations -- interested in a charitable tax deduction. </a:t>
            </a:r>
          </a:p>
          <a:p>
            <a:endParaRPr lang="en-US"/>
          </a:p>
          <a:p>
            <a:r>
              <a:rPr lang="en-US"/>
              <a:t>The OSU Foundation’s office of Foundation Relations is a four-person team, who each manage relationships with a portfolio of non-profits and private foundations. We support work across campus to develop and submit proposals to private foundations. Aaron Shonk is the Senior Director and works with university priority foundations like Murdock Charitable Trust and Keck Foundation. Paul DuBois is the Director of Development and works with a lot of health science and RFP-driven foundations. Elizabeth Ocampo is the other Director and works with social science and direct service </a:t>
            </a:r>
            <a:r>
              <a:rPr lang="en-US" err="1"/>
              <a:t>grantmakers</a:t>
            </a:r>
            <a:r>
              <a:rPr lang="en-US"/>
              <a:t>. Emily Payne is the Assistant Director and works with grants under $50,000. </a:t>
            </a:r>
          </a:p>
        </p:txBody>
      </p:sp>
      <p:sp>
        <p:nvSpPr>
          <p:cNvPr id="4" name="Slide Number Placeholder 3"/>
          <p:cNvSpPr>
            <a:spLocks noGrp="1"/>
          </p:cNvSpPr>
          <p:nvPr>
            <p:ph type="sldNum" sz="quarter" idx="5"/>
          </p:nvPr>
        </p:nvSpPr>
        <p:spPr/>
        <p:txBody>
          <a:bodyPr/>
          <a:lstStyle/>
          <a:p>
            <a:fld id="{D4A39D37-EB39-9B49-85DF-DD837FDB43E8}" type="slidenum">
              <a:rPr lang="en-US" smtClean="0"/>
              <a:t>6</a:t>
            </a:fld>
            <a:endParaRPr lang="en-US"/>
          </a:p>
        </p:txBody>
      </p:sp>
    </p:spTree>
    <p:extLst>
      <p:ext uri="{BB962C8B-B14F-4D97-AF65-F5344CB8AC3E}">
        <p14:creationId xmlns:p14="http://schemas.microsoft.com/office/powerpoint/2010/main" val="2107657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office provides five services to OSU faculty and staff interested in pursuing grant funding through private foundations: </a:t>
            </a:r>
          </a:p>
          <a:p>
            <a:endParaRPr lang="en-US"/>
          </a:p>
          <a:p>
            <a:r>
              <a:rPr lang="en-US"/>
              <a:t>Research on private foundations</a:t>
            </a:r>
          </a:p>
          <a:p>
            <a:r>
              <a:rPr lang="en-US"/>
              <a:t>       - Prospect research for your need or program</a:t>
            </a:r>
          </a:p>
          <a:p>
            <a:r>
              <a:rPr lang="en-US"/>
              <a:t>Relationship development with private foundations</a:t>
            </a:r>
          </a:p>
          <a:p>
            <a:r>
              <a:rPr lang="en-US"/>
              <a:t> - liaise with foundation staff, attend trainings, obtain information, provide stewardship</a:t>
            </a:r>
          </a:p>
          <a:p>
            <a:r>
              <a:rPr lang="en-US"/>
              <a:t>Grant review and editing</a:t>
            </a:r>
          </a:p>
          <a:p>
            <a:r>
              <a:rPr lang="en-US"/>
              <a:t>Training</a:t>
            </a:r>
          </a:p>
          <a:p>
            <a:r>
              <a:rPr lang="en-US"/>
              <a:t>       - Faculty training sessions</a:t>
            </a:r>
          </a:p>
          <a:p>
            <a:r>
              <a:rPr lang="en-US"/>
              <a:t>       - One-on-one consulting</a:t>
            </a:r>
          </a:p>
          <a:p>
            <a:r>
              <a:rPr lang="en-US"/>
              <a:t>       - New faculty training</a:t>
            </a:r>
          </a:p>
          <a:p>
            <a:r>
              <a:rPr lang="en-US"/>
              <a:t>       - Topic-based trainings (narratives, budgets, evaluations, prospect research, etc.) – You can find copies of previously held trainings on our website</a:t>
            </a:r>
          </a:p>
          <a:p>
            <a:endParaRPr lang="en-US"/>
          </a:p>
          <a:p>
            <a:r>
              <a:rPr lang="en-US"/>
              <a:t>The services of this office are available to everyone who is interacting with a private foundation, regardless if their proposal will go through the Office of Sponsored Research and Award Administration (OSRAA) or through OSU Foundation. In fact, most grants go through OSRAA, and that is preferred. </a:t>
            </a:r>
          </a:p>
          <a:p>
            <a:endParaRPr lang="en-US"/>
          </a:p>
        </p:txBody>
      </p:sp>
      <p:sp>
        <p:nvSpPr>
          <p:cNvPr id="4" name="Slide Number Placeholder 3"/>
          <p:cNvSpPr>
            <a:spLocks noGrp="1"/>
          </p:cNvSpPr>
          <p:nvPr>
            <p:ph type="sldNum" sz="quarter" idx="5"/>
          </p:nvPr>
        </p:nvSpPr>
        <p:spPr/>
        <p:txBody>
          <a:bodyPr/>
          <a:lstStyle/>
          <a:p>
            <a:fld id="{D4A39D37-EB39-9B49-85DF-DD837FDB43E8}" type="slidenum">
              <a:rPr lang="en-US" smtClean="0"/>
              <a:t>7</a:t>
            </a:fld>
            <a:endParaRPr lang="en-US"/>
          </a:p>
        </p:txBody>
      </p:sp>
    </p:spTree>
    <p:extLst>
      <p:ext uri="{BB962C8B-B14F-4D97-AF65-F5344CB8AC3E}">
        <p14:creationId xmlns:p14="http://schemas.microsoft.com/office/powerpoint/2010/main" val="2063816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 us the glue that connects all the various groups involved in a proposal.</a:t>
            </a:r>
          </a:p>
          <a:p>
            <a:endParaRPr lang="en-US"/>
          </a:p>
          <a:p>
            <a:r>
              <a:rPr lang="en-US"/>
              <a:t>OSU Colleges – from our vantage point into all colleges, we may know others in units outside your own who are doing related or complementary research. We can make introductions</a:t>
            </a:r>
          </a:p>
          <a:p>
            <a:endParaRPr lang="en-US"/>
          </a:p>
          <a:p>
            <a:r>
              <a:rPr lang="en-US"/>
              <a:t>Research Office – most grants (99%) go through OSRAA, so we’re frequent partners in helping submissions to private foundations through the research office go smoothly. We work with them on limited submissions opportunities, and we help enact university-level strategies for research development and external partnerships.</a:t>
            </a:r>
          </a:p>
          <a:p>
            <a:endParaRPr lang="en-US"/>
          </a:p>
          <a:p>
            <a:r>
              <a:rPr lang="en-US"/>
              <a:t>We collaborate on proposal submission with your college’s pre-award team. Generally, that means that they do the budget part, and we review and edit the narrative sections to appeal to the philanthropic goals of the funder.</a:t>
            </a:r>
          </a:p>
          <a:p>
            <a:endParaRPr lang="en-US"/>
          </a:p>
          <a:p>
            <a:r>
              <a:rPr lang="en-US"/>
              <a:t>We develop long-term relationships with private foundations and other nonprofit funders. Information on OSU’s history of engagement with them may be really useful in making your proposal more likely to be funded.</a:t>
            </a:r>
          </a:p>
          <a:p>
            <a:endParaRPr lang="en-US"/>
          </a:p>
          <a:p>
            <a:r>
              <a:rPr lang="en-US"/>
              <a:t>For all these reasons, make OSU Foundation’s Foundation Relations team an early contact when you’re beginning to work toward submitting a grant.</a:t>
            </a:r>
          </a:p>
          <a:p>
            <a:endParaRPr lang="en-US"/>
          </a:p>
        </p:txBody>
      </p:sp>
      <p:sp>
        <p:nvSpPr>
          <p:cNvPr id="4" name="Slide Number Placeholder 3"/>
          <p:cNvSpPr>
            <a:spLocks noGrp="1"/>
          </p:cNvSpPr>
          <p:nvPr>
            <p:ph type="sldNum" sz="quarter" idx="5"/>
          </p:nvPr>
        </p:nvSpPr>
        <p:spPr/>
        <p:txBody>
          <a:bodyPr/>
          <a:lstStyle/>
          <a:p>
            <a:fld id="{D4A39D37-EB39-9B49-85DF-DD837FDB43E8}" type="slidenum">
              <a:rPr lang="en-US" smtClean="0"/>
              <a:t>14</a:t>
            </a:fld>
            <a:endParaRPr lang="en-US"/>
          </a:p>
        </p:txBody>
      </p:sp>
    </p:spTree>
    <p:extLst>
      <p:ext uri="{BB962C8B-B14F-4D97-AF65-F5344CB8AC3E}">
        <p14:creationId xmlns:p14="http://schemas.microsoft.com/office/powerpoint/2010/main" val="239665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044820-594D-4312-82F8-6E11BE48DA4D}" type="slidenum">
              <a:rPr lang="en-US" smtClean="0"/>
              <a:t>15</a:t>
            </a:fld>
            <a:endParaRPr lang="en-US"/>
          </a:p>
        </p:txBody>
      </p:sp>
    </p:spTree>
    <p:extLst>
      <p:ext uri="{BB962C8B-B14F-4D97-AF65-F5344CB8AC3E}">
        <p14:creationId xmlns:p14="http://schemas.microsoft.com/office/powerpoint/2010/main" val="3439840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801" y="435682"/>
            <a:ext cx="3483015" cy="1079631"/>
          </a:xfrm>
          <a:prstGeom prst="rect">
            <a:avLst/>
          </a:prstGeom>
        </p:spPr>
      </p:pic>
      <p:sp>
        <p:nvSpPr>
          <p:cNvPr id="8" name="Title 1"/>
          <p:cNvSpPr>
            <a:spLocks noGrp="1"/>
          </p:cNvSpPr>
          <p:nvPr>
            <p:ph type="ctrTitle" hasCustomPrompt="1"/>
          </p:nvPr>
        </p:nvSpPr>
        <p:spPr>
          <a:xfrm>
            <a:off x="1066801" y="2351667"/>
            <a:ext cx="4997877" cy="3480716"/>
          </a:xfrm>
        </p:spPr>
        <p:txBody>
          <a:bodyPr wrap="square" lIns="0" tIns="0" rIns="0" bIns="0" anchor="t" anchorCtr="0">
            <a:normAutofit/>
          </a:bodyPr>
          <a:lstStyle>
            <a:lvl1pPr algn="l">
              <a:defRPr sz="8000" cap="all" baseline="0">
                <a:solidFill>
                  <a:schemeClr val="bg1"/>
                </a:solidFill>
                <a:latin typeface="Impact" charset="0"/>
              </a:defRPr>
            </a:lvl1pPr>
          </a:lstStyle>
          <a:p>
            <a:r>
              <a:rPr lang="en-US"/>
              <a:t>Headline or title of event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 Orang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solidFill>
                  <a:schemeClr val="tx1"/>
                </a:solidFill>
                <a:latin typeface="Georgia"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 Black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baseline="0">
                <a:latin typeface="Verdana" charset="0"/>
              </a:defRPr>
            </a:lvl1pPr>
          </a:lstStyle>
          <a:p>
            <a:r>
              <a:rPr lang="en-US"/>
              <a:t>OSU FOUNDATION</a:t>
            </a:r>
          </a:p>
        </p:txBody>
      </p:sp>
      <p:sp>
        <p:nvSpPr>
          <p:cNvPr id="9" name="Slide Number Placeholder 8"/>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 Orang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baseline="0">
                <a:latin typeface="Verdana" charset="0"/>
              </a:defRPr>
            </a:lvl1pPr>
          </a:lstStyle>
          <a:p>
            <a:r>
              <a:rPr lang="en-US"/>
              <a:t>OSU FOUNDATION</a:t>
            </a:r>
          </a:p>
        </p:txBody>
      </p:sp>
      <p:sp>
        <p:nvSpPr>
          <p:cNvPr id="9" name="Slide Number Placeholder 8"/>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solidFill>
                  <a:schemeClr val="tx1"/>
                </a:solidFill>
                <a:latin typeface="Georgia"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9" name="Slide Number Placeholder 8"/>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Black - No Crest">
    <p:spTree>
      <p:nvGrpSpPr>
        <p:cNvPr id="1" name=""/>
        <p:cNvGrpSpPr/>
        <p:nvPr/>
      </p:nvGrpSpPr>
      <p:grpSpPr>
        <a:xfrm>
          <a:off x="0" y="0"/>
          <a:ext cx="0" cy="0"/>
          <a:chOff x="0" y="0"/>
          <a:chExt cx="0" cy="0"/>
        </a:xfrm>
      </p:grpSpPr>
      <p:sp>
        <p:nvSpPr>
          <p:cNvPr id="6" name="Rectangle 5"/>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baseline="0">
                <a:latin typeface="Verdana" charset="0"/>
              </a:defRPr>
            </a:lvl1pPr>
          </a:lstStyle>
          <a:p>
            <a:r>
              <a:rPr lang="en-US"/>
              <a:t>OSU FOUNDATION</a:t>
            </a:r>
          </a:p>
        </p:txBody>
      </p:sp>
      <p:sp>
        <p:nvSpPr>
          <p:cNvPr id="5" name="Slide Number Placeholder 4"/>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1098123" y="1876298"/>
            <a:ext cx="4997877" cy="3480716"/>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123" y="421576"/>
            <a:ext cx="3483016" cy="107963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baseline="0">
                <a:latin typeface="Verdana" charset="0"/>
              </a:defRPr>
            </a:lvl1pPr>
          </a:lstStyle>
          <a:p>
            <a:r>
              <a:rPr lang="en-US"/>
              <a:t>OSU FOUNDATION</a:t>
            </a:r>
          </a:p>
        </p:txBody>
      </p:sp>
      <p:sp>
        <p:nvSpPr>
          <p:cNvPr id="5" name="Slide Number Placeholder 4"/>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5" name="Slide Number Placeholder 4"/>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 Black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lvl1pPr>
              <a:defRPr baseline="0">
                <a:latin typeface="Verdana" charset="0"/>
              </a:defRPr>
            </a:lvl1pPr>
          </a:lstStyle>
          <a:p>
            <a:r>
              <a:rPr lang="en-US"/>
              <a:t>OSU FOUNDATION</a:t>
            </a:r>
          </a:p>
        </p:txBody>
      </p:sp>
      <p:sp>
        <p:nvSpPr>
          <p:cNvPr id="4" name="Slide Number Placeholder 3"/>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 Orang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lvl1pPr>
              <a:defRPr baseline="0">
                <a:latin typeface="Verdana" charset="0"/>
              </a:defRPr>
            </a:lvl1pPr>
          </a:lstStyle>
          <a:p>
            <a:r>
              <a:rPr lang="en-US"/>
              <a:t>OSU FOUNDATION</a:t>
            </a:r>
          </a:p>
        </p:txBody>
      </p:sp>
      <p:sp>
        <p:nvSpPr>
          <p:cNvPr id="4" name="Slide Number Placeholder 3"/>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4" name="Slide Number Placeholder 3"/>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1"/>
                </a:solidFill>
                <a:latin typeface="Verdana" charset="0"/>
              </a:defRPr>
            </a:lvl1pPr>
            <a:lvl2pPr>
              <a:defRPr sz="2800" baseline="0">
                <a:solidFill>
                  <a:schemeClr val="tx1"/>
                </a:solidFill>
                <a:latin typeface="Verdana" charset="0"/>
              </a:defRPr>
            </a:lvl2pPr>
            <a:lvl3pPr>
              <a:defRPr sz="2400" baseline="0">
                <a:solidFill>
                  <a:schemeClr val="tx1"/>
                </a:solidFill>
                <a:latin typeface="Verdana" charset="0"/>
              </a:defRPr>
            </a:lvl3pPr>
            <a:lvl4pPr>
              <a:defRPr sz="2000" baseline="0">
                <a:solidFill>
                  <a:schemeClr val="tx1"/>
                </a:solidFill>
                <a:latin typeface="Verdana" charset="0"/>
              </a:defRPr>
            </a:lvl4pPr>
            <a:lvl5pPr>
              <a:defRPr sz="2000" baseline="0">
                <a:solidFill>
                  <a:schemeClr val="tx1"/>
                </a:solidFill>
                <a:latin typeface="Verdana"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345772" cy="6944497"/>
          </a:xfrm>
          <a:prstGeom prst="rect">
            <a:avLst/>
          </a:prstGeom>
        </p:spPr>
      </p:pic>
      <p:sp>
        <p:nvSpPr>
          <p:cNvPr id="6" name="Title 1"/>
          <p:cNvSpPr>
            <a:spLocks noGrp="1"/>
          </p:cNvSpPr>
          <p:nvPr>
            <p:ph type="ctrTitle" hasCustomPrompt="1"/>
          </p:nvPr>
        </p:nvSpPr>
        <p:spPr>
          <a:xfrm>
            <a:off x="1098123" y="1939686"/>
            <a:ext cx="4997877" cy="3480716"/>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123" y="456542"/>
            <a:ext cx="3483016" cy="1079631"/>
          </a:xfrm>
          <a:prstGeom prst="rect">
            <a:avLst/>
          </a:prstGeom>
        </p:spPr>
      </p:pic>
    </p:spTree>
    <p:extLst>
      <p:ext uri="{BB962C8B-B14F-4D97-AF65-F5344CB8AC3E}">
        <p14:creationId xmlns:p14="http://schemas.microsoft.com/office/powerpoint/2010/main" val="4171729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sp>
        <p:nvSpPr>
          <p:cNvPr id="11" name="Rectangle 10"/>
          <p:cNvSpPr/>
          <p:nvPr userDrawn="1"/>
        </p:nvSpPr>
        <p:spPr>
          <a:xfrm>
            <a:off x="0" y="0"/>
            <a:ext cx="12192000" cy="55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hasCustomPrompt="1"/>
          </p:nvPr>
        </p:nvSpPr>
        <p:spPr>
          <a:xfrm>
            <a:off x="0" y="0"/>
            <a:ext cx="12192000" cy="5588000"/>
          </a:xfrm>
        </p:spPr>
        <p:txBody>
          <a:bodyPr/>
          <a:lstStyle>
            <a:lvl1pPr marL="0" indent="0">
              <a:buNone/>
              <a:defRPr baseline="0">
                <a:solidFill>
                  <a:schemeClr val="bg1">
                    <a:lumMod val="65000"/>
                  </a:schemeClr>
                </a:solidFill>
              </a:defRPr>
            </a:lvl1pPr>
          </a:lstStyle>
          <a:p>
            <a:r>
              <a:rPr lang="en-US"/>
              <a:t>Insert Picture Background</a:t>
            </a:r>
          </a:p>
        </p:txBody>
      </p:sp>
      <p:sp>
        <p:nvSpPr>
          <p:cNvPr id="4" name="Rectangle 3"/>
          <p:cNvSpPr/>
          <p:nvPr userDrawn="1"/>
        </p:nvSpPr>
        <p:spPr>
          <a:xfrm>
            <a:off x="0" y="5587320"/>
            <a:ext cx="12192000" cy="1270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637759"/>
            <a:ext cx="5375563" cy="3480716"/>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0781" y="5692095"/>
            <a:ext cx="3270437" cy="1044748"/>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39150" y="5493828"/>
            <a:ext cx="3314705" cy="1058890"/>
          </a:xfrm>
          <a:prstGeom prst="rect">
            <a:avLst/>
          </a:prstGeom>
        </p:spPr>
      </p:pic>
    </p:spTree>
    <p:extLst>
      <p:ext uri="{BB962C8B-B14F-4D97-AF65-F5344CB8AC3E}">
        <p14:creationId xmlns:p14="http://schemas.microsoft.com/office/powerpoint/2010/main" val="1525237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6685" y="5493964"/>
            <a:ext cx="3270437" cy="1044748"/>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0396" y="5347017"/>
            <a:ext cx="3483016" cy="1433781"/>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2"/>
                </a:solidFill>
                <a:latin typeface="Kievit Offc" panose="020B0504030101020102" pitchFamily="34" charset="0"/>
              </a:defRPr>
            </a:lvl1pPr>
            <a:lvl2pPr>
              <a:defRPr>
                <a:solidFill>
                  <a:schemeClr val="tx2"/>
                </a:solidFill>
                <a:latin typeface="Kievit Offc" panose="020B0504030101020102" pitchFamily="34" charset="0"/>
              </a:defRPr>
            </a:lvl2pPr>
            <a:lvl3pPr>
              <a:defRPr>
                <a:solidFill>
                  <a:schemeClr val="tx2"/>
                </a:solidFill>
                <a:latin typeface="Kievit Offc" panose="020B0504030101020102" pitchFamily="34" charset="0"/>
              </a:defRPr>
            </a:lvl3pPr>
            <a:lvl4pPr>
              <a:defRPr>
                <a:solidFill>
                  <a:schemeClr val="tx2"/>
                </a:solidFill>
                <a:latin typeface="Kievit Offc" panose="020B0504030101020102" pitchFamily="34" charset="0"/>
              </a:defRPr>
            </a:lvl4pPr>
            <a:lvl5pPr>
              <a:defRPr>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6" name="Slide Number Placeholder 5"/>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lumMod val="50000"/>
                  </a:schemeClr>
                </a:solidFill>
                <a:latin typeface="Kievit Offc" panose="020B050403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6" name="Slide Number Placeholder 5"/>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9" name="Slide Number Placeholder 8"/>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5" name="Slide Number Placeholder 4"/>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Supporting text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9087" y="5329579"/>
            <a:ext cx="3483017" cy="1079631"/>
          </a:xfrm>
          <a:prstGeom prst="rect">
            <a:avLst/>
          </a:prstGeom>
        </p:spPr>
      </p:pic>
    </p:spTree>
    <p:extLst>
      <p:ext uri="{BB962C8B-B14F-4D97-AF65-F5344CB8AC3E}">
        <p14:creationId xmlns:p14="http://schemas.microsoft.com/office/powerpoint/2010/main" val="1525237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4" name="Slide Number Placeholder 3"/>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2"/>
                </a:solidFill>
                <a:latin typeface="Kievit Offc" panose="020B0504030101020102" pitchFamily="34" charset="0"/>
              </a:defRPr>
            </a:lvl1pPr>
            <a:lvl2pPr>
              <a:defRPr sz="2800" baseline="0">
                <a:solidFill>
                  <a:schemeClr val="tx2"/>
                </a:solidFill>
                <a:latin typeface="Kievit Offc" panose="020B0504030101020102" pitchFamily="34" charset="0"/>
              </a:defRPr>
            </a:lvl2pPr>
            <a:lvl3pPr>
              <a:defRPr sz="2400" baseline="0">
                <a:solidFill>
                  <a:schemeClr val="tx2"/>
                </a:solidFill>
                <a:latin typeface="Kievit Offc" panose="020B0504030101020102" pitchFamily="34" charset="0"/>
              </a:defRPr>
            </a:lvl3pPr>
            <a:lvl4pPr>
              <a:defRPr sz="2000" baseline="0">
                <a:solidFill>
                  <a:schemeClr val="tx2"/>
                </a:solidFill>
                <a:latin typeface="Kievit Offc" panose="020B0504030101020102" pitchFamily="34" charset="0"/>
              </a:defRPr>
            </a:lvl4pPr>
            <a:lvl5pPr>
              <a:defRPr sz="2000" baseline="0">
                <a:solidFill>
                  <a:schemeClr val="tx2"/>
                </a:solidFill>
                <a:latin typeface="Kievit Offc" panose="020B0504030101020102"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Impact"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Supporting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1443" y="5351267"/>
            <a:ext cx="3483016" cy="107963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Supporting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0899" y="5351094"/>
            <a:ext cx="3483016" cy="107963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Orang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a:t>Click to edit Master title style</a:t>
            </a:r>
          </a:p>
        </p:txBody>
      </p:sp>
      <p:sp>
        <p:nvSpPr>
          <p:cNvPr id="3" name="Content Placeholder 2"/>
          <p:cNvSpPr>
            <a:spLocks noGrp="1"/>
          </p:cNvSpPr>
          <p:nvPr>
            <p:ph idx="1"/>
          </p:nvPr>
        </p:nvSpPr>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226174"/>
            <a:ext cx="6680200" cy="365125"/>
          </a:xfrm>
          <a:prstGeom prst="rect">
            <a:avLst/>
          </a:prstGeom>
        </p:spPr>
        <p:txBody>
          <a:bodyPr vert="horz" lIns="91440" tIns="45720" rIns="91440" bIns="45720" rtlCol="0" anchor="ctr"/>
          <a:lstStyle>
            <a:lvl1pPr algn="r">
              <a:defRPr sz="1200" baseline="0">
                <a:solidFill>
                  <a:schemeClr val="bg1"/>
                </a:solidFill>
                <a:latin typeface="Verdana" charset="0"/>
              </a:defRPr>
            </a:lvl1pPr>
          </a:lstStyle>
          <a:p>
            <a:r>
              <a:rPr lang="en-US"/>
              <a:t>OREGON STATE UNIVERSITY</a:t>
            </a:r>
          </a:p>
        </p:txBody>
      </p:sp>
      <p:sp>
        <p:nvSpPr>
          <p:cNvPr id="6" name="Slide Number Placeholder 5"/>
          <p:cNvSpPr>
            <a:spLocks noGrp="1"/>
          </p:cNvSpPr>
          <p:nvPr>
            <p:ph type="sldNum" sz="quarter" idx="4"/>
          </p:nvPr>
        </p:nvSpPr>
        <p:spPr>
          <a:xfrm>
            <a:off x="10718800" y="6226174"/>
            <a:ext cx="635000" cy="365125"/>
          </a:xfrm>
          <a:prstGeom prst="rect">
            <a:avLst/>
          </a:prstGeom>
        </p:spPr>
        <p:txBody>
          <a:bodyPr vert="horz" lIns="91440" tIns="45720" rIns="91440" bIns="45720" rtlCol="0" anchor="ctr"/>
          <a:lstStyle>
            <a:lvl1pPr algn="l">
              <a:defRPr sz="1200" baseline="0">
                <a:solidFill>
                  <a:schemeClr val="bg1"/>
                </a:solidFill>
                <a:latin typeface="Verdana" charset="0"/>
              </a:defRPr>
            </a:lvl1pPr>
          </a:lstStyle>
          <a:p>
            <a:r>
              <a:rPr lang="en-US"/>
              <a:t>| </a:t>
            </a:r>
            <a:fld id="{AAB6004F-53F9-E74D-AC89-56EA63355CB3}" type="slidenum">
              <a:rPr lang="en-US" smtClean="0"/>
              <a:pPr/>
              <a:t>‹#›</a:t>
            </a:fld>
            <a:endParaRPr lang="en-US"/>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03" r:id="rId1"/>
    <p:sldLayoutId id="2147483707" r:id="rId2"/>
    <p:sldLayoutId id="2147483712" r:id="rId3"/>
    <p:sldLayoutId id="2147483649" r:id="rId4"/>
    <p:sldLayoutId id="2147483677" r:id="rId5"/>
    <p:sldLayoutId id="2147483678" r:id="rId6"/>
    <p:sldLayoutId id="2147483679" r:id="rId7"/>
    <p:sldLayoutId id="2147483659" r:id="rId8"/>
    <p:sldLayoutId id="2147483681" r:id="rId9"/>
    <p:sldLayoutId id="2147483682" r:id="rId10"/>
    <p:sldLayoutId id="2147483683" r:id="rId11"/>
    <p:sldLayoutId id="2147483669"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p:hf hdr="0" dt="0"/>
  <p:txStyles>
    <p:titleStyle>
      <a:lvl1pPr algn="l" defTabSz="914400" rtl="0" eaLnBrk="1" latinLnBrk="0" hangingPunct="1">
        <a:lnSpc>
          <a:spcPct val="90000"/>
        </a:lnSpc>
        <a:spcBef>
          <a:spcPct val="0"/>
        </a:spcBef>
        <a:buNone/>
        <a:defRPr sz="4400" kern="1200" baseline="0">
          <a:solidFill>
            <a:schemeClr val="bg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228600" y="209550"/>
            <a:ext cx="11725275" cy="642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226174"/>
            <a:ext cx="6680200" cy="365125"/>
          </a:xfrm>
          <a:prstGeom prst="rect">
            <a:avLst/>
          </a:prstGeom>
        </p:spPr>
        <p:txBody>
          <a:bodyPr vert="horz" lIns="91440" tIns="45720" rIns="91440" bIns="45720" rtlCol="0" anchor="ctr"/>
          <a:lstStyle>
            <a:lvl1pPr algn="r">
              <a:defRPr sz="1200" baseline="0">
                <a:solidFill>
                  <a:schemeClr val="tx2"/>
                </a:solidFill>
                <a:latin typeface="KievitPro-Regular" charset="0"/>
              </a:defRPr>
            </a:lvl1pPr>
          </a:lstStyle>
          <a:p>
            <a:r>
              <a:rPr lang="en-US"/>
              <a:t>OREGON STATE UNIVERSITY</a:t>
            </a:r>
          </a:p>
        </p:txBody>
      </p:sp>
      <p:sp>
        <p:nvSpPr>
          <p:cNvPr id="6" name="Slide Number Placeholder 5"/>
          <p:cNvSpPr>
            <a:spLocks noGrp="1"/>
          </p:cNvSpPr>
          <p:nvPr>
            <p:ph type="sldNum" sz="quarter" idx="4"/>
          </p:nvPr>
        </p:nvSpPr>
        <p:spPr>
          <a:xfrm>
            <a:off x="10718800" y="6226174"/>
            <a:ext cx="635000" cy="365125"/>
          </a:xfrm>
          <a:prstGeom prst="rect">
            <a:avLst/>
          </a:prstGeom>
        </p:spPr>
        <p:txBody>
          <a:bodyPr vert="horz" lIns="91440" tIns="45720" rIns="91440" bIns="45720" rtlCol="0" anchor="ctr"/>
          <a:lstStyle>
            <a:lvl1pPr algn="l">
              <a:defRPr sz="1200" baseline="0">
                <a:solidFill>
                  <a:schemeClr val="tx2"/>
                </a:solidFill>
                <a:latin typeface="KievitPro-Regular" charset="0"/>
              </a:defRPr>
            </a:lvl1pPr>
          </a:lstStyle>
          <a:p>
            <a:r>
              <a:rPr lang="en-US"/>
              <a:t>| </a:t>
            </a:r>
            <a:fld id="{AAB6004F-53F9-E74D-AC89-56EA63355CB3}" type="slidenum">
              <a:rPr lang="en-US" smtClean="0"/>
              <a:pPr/>
              <a:t>‹#›</a:t>
            </a:fld>
            <a:endParaRPr lang="en-US"/>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dt="0"/>
  <p:txStyles>
    <p:titleStyle>
      <a:lvl1pPr algn="l" defTabSz="914400" rtl="0" eaLnBrk="1" latinLnBrk="0" hangingPunct="1">
        <a:lnSpc>
          <a:spcPct val="90000"/>
        </a:lnSpc>
        <a:spcBef>
          <a:spcPct val="0"/>
        </a:spcBef>
        <a:buNone/>
        <a:defRPr sz="4400" kern="1200" baseline="0">
          <a:solidFill>
            <a:schemeClr val="bg1"/>
          </a:solidFill>
          <a:latin typeface="Rufina-Stencil-Bold"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KievitPro-Regular"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KievitPro-Regular"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KievitPro-Regular"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5.xml"/><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5.xml"/><Relationship Id="rId5" Type="http://schemas.openxmlformats.org/officeDocument/2006/relationships/image" Target="../media/image30.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fororegonstate.org/foundationrelations" TargetMode="Externa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hyperlink" Target="https://fororegonstate.org/funding-opportunities" TargetMode="External"/><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hyperlink" Target="https://fororegonstate.org/fundingopportuniti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fororegonstate.org/docs/default-source/foundation-relations/rfps/2023/funding-opportunities-(05-05-2023)f986e30c-095a-4a2f-a7fd-20e5686bf4ea.xlsx?sfvrsn=81d88554_3" TargetMode="External"/><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hyperlink" Target="https://guides.library.oregonstate.edu/grants" TargetMode="External"/><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hyperlink" Target="http://philanthropynewsdigest.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hyperlink" Target="https://thehealyfoundation.org/apply/" TargetMode="External"/><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hyperlink" Target="https://wtgrantfoundation.org/grants/research-grants-reducing-inequality" TargetMode="External"/><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hyperlink" Target="https://www.wmkeck.org/research-overview/" TargetMode="External"/><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hyperlink" Target="mailto:Emily.Payne@osufoundation.org" TargetMode="External"/><Relationship Id="rId3" Type="http://schemas.openxmlformats.org/officeDocument/2006/relationships/image" Target="../media/image40.jpeg"/><Relationship Id="rId7" Type="http://schemas.openxmlformats.org/officeDocument/2006/relationships/hyperlink" Target="mailto:Paul.DuBois@osufoundation.org" TargetMode="External"/><Relationship Id="rId2" Type="http://schemas.openxmlformats.org/officeDocument/2006/relationships/notesSlide" Target="../notesSlides/notesSlide37.xml"/><Relationship Id="rId1" Type="http://schemas.openxmlformats.org/officeDocument/2006/relationships/slideLayout" Target="../slideLayouts/slideLayout34.xml"/><Relationship Id="rId6" Type="http://schemas.openxmlformats.org/officeDocument/2006/relationships/hyperlink" Target="mailto:Adeline.Hull@osufoundation.org" TargetMode="External"/><Relationship Id="rId5" Type="http://schemas.openxmlformats.org/officeDocument/2006/relationships/hyperlink" Target="mailto:Elizabeth.Ocampo@osufoundation.org" TargetMode="External"/><Relationship Id="rId10" Type="http://schemas.openxmlformats.org/officeDocument/2006/relationships/image" Target="../media/image42.svg"/><Relationship Id="rId4" Type="http://schemas.openxmlformats.org/officeDocument/2006/relationships/hyperlink" Target="mailto:Aaron.Shonk@osufoundation.org" TargetMode="External"/><Relationship Id="rId9"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hyperlink" Target="https://guides.library.oregonstate.edu/grants" TargetMode="External"/><Relationship Id="rId2" Type="http://schemas.openxmlformats.org/officeDocument/2006/relationships/hyperlink" Target="http://www.fororegonstate.org/fundingopportunities" TargetMode="External"/><Relationship Id="rId1" Type="http://schemas.openxmlformats.org/officeDocument/2006/relationships/slideLayout" Target="../slideLayouts/slideLayout35.xml"/><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Office of foundation relations</a:t>
            </a:r>
          </a:p>
        </p:txBody>
      </p:sp>
    </p:spTree>
    <p:extLst>
      <p:ext uri="{BB962C8B-B14F-4D97-AF65-F5344CB8AC3E}">
        <p14:creationId xmlns:p14="http://schemas.microsoft.com/office/powerpoint/2010/main" val="3140247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8B34-7138-04BF-09BB-162636638531}"/>
              </a:ext>
            </a:extLst>
          </p:cNvPr>
          <p:cNvSpPr>
            <a:spLocks noGrp="1"/>
          </p:cNvSpPr>
          <p:nvPr>
            <p:ph type="title"/>
          </p:nvPr>
        </p:nvSpPr>
        <p:spPr/>
        <p:txBody>
          <a:bodyPr/>
          <a:lstStyle/>
          <a:p>
            <a:r>
              <a:rPr lang="en-US" b="1">
                <a:solidFill>
                  <a:schemeClr val="accent5"/>
                </a:solidFill>
                <a:latin typeface="Rufina-Stencil-Bold"/>
              </a:rPr>
              <a:t>Foundation Relations Services</a:t>
            </a:r>
            <a:br>
              <a:rPr lang="en-US" b="1">
                <a:solidFill>
                  <a:schemeClr val="accent5"/>
                </a:solidFill>
                <a:latin typeface="Rufina-Stencil-Bold"/>
              </a:rPr>
            </a:br>
            <a:r>
              <a:rPr lang="en-US"/>
              <a:t>Relationship Management</a:t>
            </a:r>
          </a:p>
        </p:txBody>
      </p:sp>
      <p:sp>
        <p:nvSpPr>
          <p:cNvPr id="6" name="Content Placeholder 5">
            <a:extLst>
              <a:ext uri="{FF2B5EF4-FFF2-40B4-BE49-F238E27FC236}">
                <a16:creationId xmlns:a16="http://schemas.microsoft.com/office/drawing/2014/main" id="{398777B4-AE4F-F4AD-731A-38CD3DD3E794}"/>
              </a:ext>
            </a:extLst>
          </p:cNvPr>
          <p:cNvSpPr>
            <a:spLocks noGrp="1"/>
          </p:cNvSpPr>
          <p:nvPr>
            <p:ph idx="1"/>
          </p:nvPr>
        </p:nvSpPr>
        <p:spPr/>
        <p:txBody>
          <a:bodyPr>
            <a:normAutofit/>
          </a:bodyPr>
          <a:lstStyle/>
          <a:p>
            <a:pPr marL="0" indent="0">
              <a:buNone/>
            </a:pPr>
            <a:r>
              <a:rPr lang="en-US" sz="3200"/>
              <a:t>We work with and engage individual foundations on behalf of OSU, including attending training, obtaining technical information, and providing stewardship.</a:t>
            </a:r>
          </a:p>
        </p:txBody>
      </p:sp>
      <p:sp>
        <p:nvSpPr>
          <p:cNvPr id="4" name="Footer Placeholder 3">
            <a:extLst>
              <a:ext uri="{FF2B5EF4-FFF2-40B4-BE49-F238E27FC236}">
                <a16:creationId xmlns:a16="http://schemas.microsoft.com/office/drawing/2014/main" id="{89B80C01-5038-9485-C4FE-EF61DB349552}"/>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238B014B-83B1-DF23-4E60-3484044ACCEC}"/>
              </a:ext>
            </a:extLst>
          </p:cNvPr>
          <p:cNvSpPr>
            <a:spLocks noGrp="1"/>
          </p:cNvSpPr>
          <p:nvPr>
            <p:ph type="sldNum" sz="quarter" idx="12"/>
          </p:nvPr>
        </p:nvSpPr>
        <p:spPr/>
        <p:txBody>
          <a:bodyPr/>
          <a:lstStyle/>
          <a:p>
            <a:fld id="{AAB6004F-53F9-E74D-AC89-56EA63355CB3}" type="slidenum">
              <a:rPr lang="en-US" smtClean="0"/>
              <a:pPr/>
              <a:t>10</a:t>
            </a:fld>
            <a:endParaRPr lang="en-US"/>
          </a:p>
        </p:txBody>
      </p:sp>
      <p:pic>
        <p:nvPicPr>
          <p:cNvPr id="28" name="Graphic 27" descr="Online meeting with solid fill">
            <a:extLst>
              <a:ext uri="{FF2B5EF4-FFF2-40B4-BE49-F238E27FC236}">
                <a16:creationId xmlns:a16="http://schemas.microsoft.com/office/drawing/2014/main" id="{16470740-AFFC-DB25-8933-1D149B67D8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9800" y="3949700"/>
            <a:ext cx="2108200" cy="2108200"/>
          </a:xfrm>
          <a:prstGeom prst="rect">
            <a:avLst/>
          </a:prstGeom>
        </p:spPr>
      </p:pic>
      <p:pic>
        <p:nvPicPr>
          <p:cNvPr id="30" name="Graphic 29" descr="Boardroom with solid fill">
            <a:extLst>
              <a:ext uri="{FF2B5EF4-FFF2-40B4-BE49-F238E27FC236}">
                <a16:creationId xmlns:a16="http://schemas.microsoft.com/office/drawing/2014/main" id="{E2F37AF7-6116-60FC-BC45-FBE5C5B772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28100" y="4117974"/>
            <a:ext cx="2108200" cy="2108200"/>
          </a:xfrm>
          <a:prstGeom prst="rect">
            <a:avLst/>
          </a:prstGeom>
        </p:spPr>
      </p:pic>
    </p:spTree>
    <p:extLst>
      <p:ext uri="{BB962C8B-B14F-4D97-AF65-F5344CB8AC3E}">
        <p14:creationId xmlns:p14="http://schemas.microsoft.com/office/powerpoint/2010/main" val="515129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85EDF-7CE8-7231-3B92-D5871F8E7EF1}"/>
              </a:ext>
            </a:extLst>
          </p:cNvPr>
          <p:cNvSpPr>
            <a:spLocks noGrp="1"/>
          </p:cNvSpPr>
          <p:nvPr>
            <p:ph type="title"/>
          </p:nvPr>
        </p:nvSpPr>
        <p:spPr/>
        <p:txBody>
          <a:bodyPr/>
          <a:lstStyle/>
          <a:p>
            <a:r>
              <a:rPr lang="en-US" b="1">
                <a:solidFill>
                  <a:srgbClr val="00859B"/>
                </a:solidFill>
              </a:rPr>
              <a:t>Foundation Relations Services</a:t>
            </a:r>
            <a:br>
              <a:rPr lang="en-US"/>
            </a:br>
            <a:r>
              <a:rPr lang="en-US"/>
              <a:t>Proposal Review, Editing, Submission</a:t>
            </a:r>
          </a:p>
        </p:txBody>
      </p:sp>
      <p:sp>
        <p:nvSpPr>
          <p:cNvPr id="6" name="Content Placeholder 5">
            <a:extLst>
              <a:ext uri="{FF2B5EF4-FFF2-40B4-BE49-F238E27FC236}">
                <a16:creationId xmlns:a16="http://schemas.microsoft.com/office/drawing/2014/main" id="{53587398-92B3-BCD8-19CF-2CAF5939A6F5}"/>
              </a:ext>
            </a:extLst>
          </p:cNvPr>
          <p:cNvSpPr>
            <a:spLocks noGrp="1"/>
          </p:cNvSpPr>
          <p:nvPr>
            <p:ph idx="1"/>
          </p:nvPr>
        </p:nvSpPr>
        <p:spPr/>
        <p:txBody>
          <a:bodyPr/>
          <a:lstStyle/>
          <a:p>
            <a:endParaRPr lang="en-US"/>
          </a:p>
          <a:p>
            <a:r>
              <a:rPr lang="en-US" sz="3200"/>
              <a:t>Proposal reviews are </a:t>
            </a:r>
            <a:r>
              <a:rPr lang="en-US" sz="3200">
                <a:latin typeface="Open Sans" panose="020B0606030504020204" pitchFamily="34" charset="0"/>
                <a:ea typeface="Open Sans" panose="020B0606030504020204" pitchFamily="34" charset="0"/>
                <a:cs typeface="Open Sans" panose="020B0606030504020204" pitchFamily="34" charset="0"/>
              </a:rPr>
              <a:t>tailored</a:t>
            </a:r>
            <a:r>
              <a:rPr lang="en-US" sz="3200"/>
              <a:t> to meet your needs. We provide reviews ranging from critiques of the written narrative to final proofreading. </a:t>
            </a:r>
          </a:p>
          <a:p>
            <a:endParaRPr lang="en-US" sz="3200"/>
          </a:p>
          <a:p>
            <a:r>
              <a:rPr lang="en-US" sz="3200"/>
              <a:t>When requesting a review, please contact the office at least </a:t>
            </a:r>
            <a:r>
              <a:rPr lang="en-US" sz="3200" b="1"/>
              <a:t>six business days </a:t>
            </a:r>
            <a:r>
              <a:rPr lang="en-US" sz="3200"/>
              <a:t>before the deadline. Reviews are provided on proposals requesting at least $10,000.</a:t>
            </a:r>
          </a:p>
        </p:txBody>
      </p:sp>
      <p:sp>
        <p:nvSpPr>
          <p:cNvPr id="4" name="Footer Placeholder 3">
            <a:extLst>
              <a:ext uri="{FF2B5EF4-FFF2-40B4-BE49-F238E27FC236}">
                <a16:creationId xmlns:a16="http://schemas.microsoft.com/office/drawing/2014/main" id="{0C908B14-2762-99C6-B851-28C6B4A362B7}"/>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EB170B4F-1388-9ED5-2C2C-3310C2439168}"/>
              </a:ext>
            </a:extLst>
          </p:cNvPr>
          <p:cNvSpPr>
            <a:spLocks noGrp="1"/>
          </p:cNvSpPr>
          <p:nvPr>
            <p:ph type="sldNum" sz="quarter" idx="12"/>
          </p:nvPr>
        </p:nvSpPr>
        <p:spPr/>
        <p:txBody>
          <a:bodyPr/>
          <a:lstStyle/>
          <a:p>
            <a:fld id="{AAB6004F-53F9-E74D-AC89-56EA63355CB3}" type="slidenum">
              <a:rPr lang="en-US" smtClean="0"/>
              <a:pPr/>
              <a:t>11</a:t>
            </a:fld>
            <a:endParaRPr lang="en-US"/>
          </a:p>
        </p:txBody>
      </p:sp>
      <p:pic>
        <p:nvPicPr>
          <p:cNvPr id="8" name="Graphic 7" descr="Typewriter with solid fill">
            <a:extLst>
              <a:ext uri="{FF2B5EF4-FFF2-40B4-BE49-F238E27FC236}">
                <a16:creationId xmlns:a16="http://schemas.microsoft.com/office/drawing/2014/main" id="{036573FF-F7D2-F0F0-90EC-474990787D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77399" y="419099"/>
            <a:ext cx="1833563" cy="1833563"/>
          </a:xfrm>
          <a:prstGeom prst="rect">
            <a:avLst/>
          </a:prstGeom>
        </p:spPr>
      </p:pic>
    </p:spTree>
    <p:extLst>
      <p:ext uri="{BB962C8B-B14F-4D97-AF65-F5344CB8AC3E}">
        <p14:creationId xmlns:p14="http://schemas.microsoft.com/office/powerpoint/2010/main" val="1154404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4E8C-275D-4541-A909-3DCABDE6A749}"/>
              </a:ext>
            </a:extLst>
          </p:cNvPr>
          <p:cNvSpPr>
            <a:spLocks noGrp="1"/>
          </p:cNvSpPr>
          <p:nvPr>
            <p:ph type="title"/>
          </p:nvPr>
        </p:nvSpPr>
        <p:spPr/>
        <p:txBody>
          <a:bodyPr/>
          <a:lstStyle/>
          <a:p>
            <a:r>
              <a:rPr lang="en-US" b="1">
                <a:solidFill>
                  <a:schemeClr val="accent5"/>
                </a:solidFill>
                <a:latin typeface="Rufina-Stencil-Bold"/>
              </a:rPr>
              <a:t>Foundation Relations Services</a:t>
            </a:r>
            <a:br>
              <a:rPr lang="en-US" b="1">
                <a:solidFill>
                  <a:schemeClr val="accent5"/>
                </a:solidFill>
                <a:latin typeface="Rufina-Stencil-Bold"/>
              </a:rPr>
            </a:br>
            <a:r>
              <a:rPr lang="en-US"/>
              <a:t>Post-Award Reporting </a:t>
            </a:r>
          </a:p>
        </p:txBody>
      </p:sp>
      <p:sp>
        <p:nvSpPr>
          <p:cNvPr id="6" name="Content Placeholder 5">
            <a:extLst>
              <a:ext uri="{FF2B5EF4-FFF2-40B4-BE49-F238E27FC236}">
                <a16:creationId xmlns:a16="http://schemas.microsoft.com/office/drawing/2014/main" id="{71A76296-663B-DD91-EECC-58B696B56635}"/>
              </a:ext>
            </a:extLst>
          </p:cNvPr>
          <p:cNvSpPr>
            <a:spLocks noGrp="1"/>
          </p:cNvSpPr>
          <p:nvPr>
            <p:ph idx="1"/>
          </p:nvPr>
        </p:nvSpPr>
        <p:spPr/>
        <p:txBody>
          <a:bodyPr>
            <a:normAutofit/>
          </a:bodyPr>
          <a:lstStyle/>
          <a:p>
            <a:pPr marL="0" indent="0">
              <a:buNone/>
            </a:pPr>
            <a:endParaRPr lang="en-US" sz="3600"/>
          </a:p>
          <a:p>
            <a:pPr marL="0" indent="0">
              <a:buNone/>
            </a:pPr>
            <a:r>
              <a:rPr lang="en-US" sz="3600"/>
              <a:t>We track final reporting deadlines and coordinate with applicants on report submissions.</a:t>
            </a:r>
          </a:p>
        </p:txBody>
      </p:sp>
      <p:sp>
        <p:nvSpPr>
          <p:cNvPr id="4" name="Footer Placeholder 3">
            <a:extLst>
              <a:ext uri="{FF2B5EF4-FFF2-40B4-BE49-F238E27FC236}">
                <a16:creationId xmlns:a16="http://schemas.microsoft.com/office/drawing/2014/main" id="{5ADA7E6C-CB28-8BB1-3B9F-4C0F38D142F3}"/>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21D3020D-A116-026D-5261-663B52740624}"/>
              </a:ext>
            </a:extLst>
          </p:cNvPr>
          <p:cNvSpPr>
            <a:spLocks noGrp="1"/>
          </p:cNvSpPr>
          <p:nvPr>
            <p:ph type="sldNum" sz="quarter" idx="12"/>
          </p:nvPr>
        </p:nvSpPr>
        <p:spPr/>
        <p:txBody>
          <a:bodyPr/>
          <a:lstStyle/>
          <a:p>
            <a:fld id="{AAB6004F-53F9-E74D-AC89-56EA63355CB3}" type="slidenum">
              <a:rPr lang="en-US" smtClean="0"/>
              <a:pPr/>
              <a:t>12</a:t>
            </a:fld>
            <a:endParaRPr lang="en-US"/>
          </a:p>
        </p:txBody>
      </p:sp>
      <p:pic>
        <p:nvPicPr>
          <p:cNvPr id="8" name="Graphic 7" descr="Document with solid fill">
            <a:extLst>
              <a:ext uri="{FF2B5EF4-FFF2-40B4-BE49-F238E27FC236}">
                <a16:creationId xmlns:a16="http://schemas.microsoft.com/office/drawing/2014/main" id="{F58B6D26-E755-7527-BCBE-F4F04C3944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99" y="4025900"/>
            <a:ext cx="2151063" cy="2151063"/>
          </a:xfrm>
          <a:prstGeom prst="rect">
            <a:avLst/>
          </a:prstGeom>
        </p:spPr>
      </p:pic>
      <p:pic>
        <p:nvPicPr>
          <p:cNvPr id="10" name="Graphic 9" descr="Monthly calendar with solid fill">
            <a:extLst>
              <a:ext uri="{FF2B5EF4-FFF2-40B4-BE49-F238E27FC236}">
                <a16:creationId xmlns:a16="http://schemas.microsoft.com/office/drawing/2014/main" id="{8953414E-903E-5276-F948-998EAC7456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11460" y="4075111"/>
            <a:ext cx="2151063" cy="2151063"/>
          </a:xfrm>
          <a:prstGeom prst="rect">
            <a:avLst/>
          </a:prstGeom>
        </p:spPr>
      </p:pic>
    </p:spTree>
    <p:extLst>
      <p:ext uri="{BB962C8B-B14F-4D97-AF65-F5344CB8AC3E}">
        <p14:creationId xmlns:p14="http://schemas.microsoft.com/office/powerpoint/2010/main" val="3753094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0E5AC-CEED-DF97-9686-0080481D0927}"/>
              </a:ext>
            </a:extLst>
          </p:cNvPr>
          <p:cNvSpPr>
            <a:spLocks noGrp="1"/>
          </p:cNvSpPr>
          <p:nvPr>
            <p:ph type="title"/>
          </p:nvPr>
        </p:nvSpPr>
        <p:spPr/>
        <p:txBody>
          <a:bodyPr/>
          <a:lstStyle/>
          <a:p>
            <a:r>
              <a:rPr lang="en-US" b="1">
                <a:solidFill>
                  <a:schemeClr val="accent5"/>
                </a:solidFill>
                <a:latin typeface="Rufina-Stencil-Bold"/>
              </a:rPr>
              <a:t>Foundation Relations Services</a:t>
            </a:r>
            <a:br>
              <a:rPr lang="en-US" b="1">
                <a:solidFill>
                  <a:schemeClr val="accent5"/>
                </a:solidFill>
                <a:latin typeface="Rufina-Stencil-Bold"/>
              </a:rPr>
            </a:br>
            <a:r>
              <a:rPr lang="en-US"/>
              <a:t>Grant Training and Skill Building</a:t>
            </a:r>
          </a:p>
        </p:txBody>
      </p:sp>
      <p:sp>
        <p:nvSpPr>
          <p:cNvPr id="6" name="Content Placeholder 5">
            <a:extLst>
              <a:ext uri="{FF2B5EF4-FFF2-40B4-BE49-F238E27FC236}">
                <a16:creationId xmlns:a16="http://schemas.microsoft.com/office/drawing/2014/main" id="{B37A98FC-BC38-DFE0-DF3A-9254352A98BD}"/>
              </a:ext>
            </a:extLst>
          </p:cNvPr>
          <p:cNvSpPr>
            <a:spLocks noGrp="1"/>
          </p:cNvSpPr>
          <p:nvPr>
            <p:ph idx="1"/>
          </p:nvPr>
        </p:nvSpPr>
        <p:spPr/>
        <p:txBody>
          <a:bodyPr>
            <a:normAutofit/>
          </a:bodyPr>
          <a:lstStyle/>
          <a:p>
            <a:pPr marL="0" indent="0">
              <a:buNone/>
            </a:pPr>
            <a:endParaRPr lang="en-US" sz="3200"/>
          </a:p>
          <a:p>
            <a:pPr marL="0" indent="0">
              <a:buNone/>
            </a:pPr>
            <a:r>
              <a:rPr lang="en-US" sz="3600"/>
              <a:t>We provide training opportunities to build grant skills for university applicants. Includes:</a:t>
            </a:r>
          </a:p>
          <a:p>
            <a:pPr lvl="1"/>
            <a:r>
              <a:rPr lang="en-US" sz="3200"/>
              <a:t>Grant writing and proposal development for private foundations</a:t>
            </a:r>
          </a:p>
          <a:p>
            <a:pPr lvl="1"/>
            <a:r>
              <a:rPr lang="en-US" sz="3200"/>
              <a:t>New faculty training</a:t>
            </a:r>
          </a:p>
          <a:p>
            <a:pPr lvl="1"/>
            <a:r>
              <a:rPr lang="en-US" sz="3200"/>
              <a:t>Grant training for academic units</a:t>
            </a:r>
          </a:p>
        </p:txBody>
      </p:sp>
      <p:sp>
        <p:nvSpPr>
          <p:cNvPr id="4" name="Footer Placeholder 3">
            <a:extLst>
              <a:ext uri="{FF2B5EF4-FFF2-40B4-BE49-F238E27FC236}">
                <a16:creationId xmlns:a16="http://schemas.microsoft.com/office/drawing/2014/main" id="{9DA6E48E-DDFD-5768-2BF9-92CD0B74FC9C}"/>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6691A8E2-7DD7-306B-B6D9-40932C438875}"/>
              </a:ext>
            </a:extLst>
          </p:cNvPr>
          <p:cNvSpPr>
            <a:spLocks noGrp="1"/>
          </p:cNvSpPr>
          <p:nvPr>
            <p:ph type="sldNum" sz="quarter" idx="12"/>
          </p:nvPr>
        </p:nvSpPr>
        <p:spPr/>
        <p:txBody>
          <a:bodyPr/>
          <a:lstStyle/>
          <a:p>
            <a:fld id="{AAB6004F-53F9-E74D-AC89-56EA63355CB3}" type="slidenum">
              <a:rPr lang="en-US" smtClean="0"/>
              <a:pPr/>
              <a:t>13</a:t>
            </a:fld>
            <a:endParaRPr lang="en-US"/>
          </a:p>
        </p:txBody>
      </p:sp>
      <p:pic>
        <p:nvPicPr>
          <p:cNvPr id="8" name="Graphic 7" descr="Classroom with solid fill">
            <a:extLst>
              <a:ext uri="{FF2B5EF4-FFF2-40B4-BE49-F238E27FC236}">
                <a16:creationId xmlns:a16="http://schemas.microsoft.com/office/drawing/2014/main" id="{458D77A3-A979-8C6F-0770-309CBADEEF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2900" y="4064000"/>
            <a:ext cx="1943100" cy="1943100"/>
          </a:xfrm>
          <a:prstGeom prst="rect">
            <a:avLst/>
          </a:prstGeom>
        </p:spPr>
      </p:pic>
    </p:spTree>
    <p:extLst>
      <p:ext uri="{BB962C8B-B14F-4D97-AF65-F5344CB8AC3E}">
        <p14:creationId xmlns:p14="http://schemas.microsoft.com/office/powerpoint/2010/main" val="445136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1668-05EB-45DB-B981-CC3E02EBC2D1}"/>
              </a:ext>
            </a:extLst>
          </p:cNvPr>
          <p:cNvSpPr>
            <a:spLocks noGrp="1"/>
          </p:cNvSpPr>
          <p:nvPr>
            <p:ph type="title"/>
          </p:nvPr>
        </p:nvSpPr>
        <p:spPr/>
        <p:txBody>
          <a:bodyPr/>
          <a:lstStyle/>
          <a:p>
            <a:r>
              <a:rPr lang="en-US" b="1">
                <a:solidFill>
                  <a:srgbClr val="00859B"/>
                </a:solidFill>
                <a:latin typeface="Rufina-Stencil-Bold"/>
              </a:rPr>
              <a:t>Foundation</a:t>
            </a:r>
            <a:r>
              <a:rPr lang="en-US" b="1">
                <a:solidFill>
                  <a:schemeClr val="accent5"/>
                </a:solidFill>
                <a:latin typeface="Rufina-Stencil-Bold"/>
              </a:rPr>
              <a:t> Relations Services</a:t>
            </a:r>
          </a:p>
        </p:txBody>
      </p:sp>
      <p:sp>
        <p:nvSpPr>
          <p:cNvPr id="3" name="Content Placeholder 2">
            <a:extLst>
              <a:ext uri="{FF2B5EF4-FFF2-40B4-BE49-F238E27FC236}">
                <a16:creationId xmlns:a16="http://schemas.microsoft.com/office/drawing/2014/main" id="{AF5128CF-4301-4D02-9F8F-023EB7DDFD8A}"/>
              </a:ext>
            </a:extLst>
          </p:cNvPr>
          <p:cNvSpPr>
            <a:spLocks noGrp="1"/>
          </p:cNvSpPr>
          <p:nvPr>
            <p:ph idx="1"/>
          </p:nvPr>
        </p:nvSpPr>
        <p:spPr/>
        <p:txBody>
          <a:bodyPr vert="horz" lIns="91440" tIns="45720" rIns="91440" bIns="45720" rtlCol="0" anchor="t">
            <a:normAutofit/>
          </a:bodyPr>
          <a:lstStyle/>
          <a:p>
            <a:pPr marL="0" indent="0">
              <a:buNone/>
            </a:pPr>
            <a:r>
              <a:rPr lang="en-US">
                <a:latin typeface="Verdana" panose="020B0604030504040204" pitchFamily="34" charset="0"/>
                <a:ea typeface="Verdana" panose="020B0604030504040204" pitchFamily="34" charset="0"/>
              </a:rPr>
              <a:t>We work closely with: </a:t>
            </a:r>
          </a:p>
          <a:p>
            <a:pPr marL="0" indent="0">
              <a:buNone/>
            </a:pPr>
            <a:endParaRPr lang="en-US">
              <a:latin typeface="Verdana" panose="020B0604030504040204" pitchFamily="34" charset="0"/>
              <a:ea typeface="Verdana" panose="020B0604030504040204" pitchFamily="34" charset="0"/>
            </a:endParaRPr>
          </a:p>
          <a:p>
            <a:r>
              <a:rPr lang="en-US">
                <a:latin typeface="Verdana" panose="020B0604030504040204" pitchFamily="34" charset="0"/>
                <a:ea typeface="Verdana" panose="020B0604030504040204" pitchFamily="34" charset="0"/>
              </a:rPr>
              <a:t>All OSU Colleges</a:t>
            </a:r>
          </a:p>
          <a:p>
            <a:r>
              <a:rPr lang="en-US">
                <a:latin typeface="Verdana" panose="020B0604030504040204" pitchFamily="34" charset="0"/>
                <a:ea typeface="Verdana" panose="020B0604030504040204" pitchFamily="34" charset="0"/>
              </a:rPr>
              <a:t>The Research Office </a:t>
            </a:r>
          </a:p>
          <a:p>
            <a:r>
              <a:rPr lang="en-US">
                <a:latin typeface="Verdana" panose="020B0604030504040204" pitchFamily="34" charset="0"/>
                <a:ea typeface="Verdana" panose="020B0604030504040204" pitchFamily="34" charset="0"/>
              </a:rPr>
              <a:t>College-Based Pre-awards Team </a:t>
            </a:r>
          </a:p>
          <a:p>
            <a:r>
              <a:rPr lang="en-US">
                <a:latin typeface="Verdana" panose="020B0604030504040204" pitchFamily="34" charset="0"/>
                <a:ea typeface="Verdana" panose="020B0604030504040204" pitchFamily="34" charset="0"/>
              </a:rPr>
              <a:t>Private funding organizations</a:t>
            </a:r>
          </a:p>
          <a:p>
            <a:endParaRPr lang="en-US">
              <a:latin typeface="Verdana" panose="020B0604030504040204" pitchFamily="34" charset="0"/>
              <a:ea typeface="Verdana" panose="020B0604030504040204" pitchFamily="34" charset="0"/>
            </a:endParaRPr>
          </a:p>
          <a:p>
            <a:pPr marL="0" indent="0">
              <a:buNone/>
            </a:pPr>
            <a:r>
              <a:rPr lang="en-US" b="1">
                <a:solidFill>
                  <a:srgbClr val="00859B"/>
                </a:solidFill>
                <a:latin typeface="Verdana" panose="020B0604030504040204" pitchFamily="34" charset="0"/>
                <a:ea typeface="Verdana" panose="020B0604030504040204" pitchFamily="34" charset="0"/>
              </a:rPr>
              <a:t>Contact us early in your process!</a:t>
            </a:r>
            <a:endParaRPr lang="en-US" b="1">
              <a:solidFill>
                <a:srgbClr val="00859B"/>
              </a:solidFill>
            </a:endParaRPr>
          </a:p>
          <a:p>
            <a:endParaRPr lang="en-US"/>
          </a:p>
        </p:txBody>
      </p:sp>
      <p:sp>
        <p:nvSpPr>
          <p:cNvPr id="4" name="Footer Placeholder 3">
            <a:extLst>
              <a:ext uri="{FF2B5EF4-FFF2-40B4-BE49-F238E27FC236}">
                <a16:creationId xmlns:a16="http://schemas.microsoft.com/office/drawing/2014/main" id="{7734C2D5-3B39-44FE-9393-A907673E7EC6}"/>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129AF85B-35F4-45C9-B429-88E3800591C0}"/>
              </a:ext>
            </a:extLst>
          </p:cNvPr>
          <p:cNvSpPr>
            <a:spLocks noGrp="1"/>
          </p:cNvSpPr>
          <p:nvPr>
            <p:ph type="sldNum" sz="quarter" idx="12"/>
          </p:nvPr>
        </p:nvSpPr>
        <p:spPr/>
        <p:txBody>
          <a:bodyPr/>
          <a:lstStyle/>
          <a:p>
            <a:fld id="{AAB6004F-53F9-E74D-AC89-56EA63355CB3}" type="slidenum">
              <a:rPr lang="en-US" smtClean="0"/>
              <a:pPr/>
              <a:t>14</a:t>
            </a:fld>
            <a:endParaRPr lang="en-US"/>
          </a:p>
        </p:txBody>
      </p:sp>
      <p:pic>
        <p:nvPicPr>
          <p:cNvPr id="7" name="Graphic 6" descr="Signature with solid fill">
            <a:extLst>
              <a:ext uri="{FF2B5EF4-FFF2-40B4-BE49-F238E27FC236}">
                <a16:creationId xmlns:a16="http://schemas.microsoft.com/office/drawing/2014/main" id="{28A1AE1F-F7C4-45D8-AA3E-6A7E601675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1710" y="3706092"/>
            <a:ext cx="2313708" cy="2313708"/>
          </a:xfrm>
          <a:prstGeom prst="rect">
            <a:avLst/>
          </a:prstGeom>
        </p:spPr>
      </p:pic>
    </p:spTree>
    <p:extLst>
      <p:ext uri="{BB962C8B-B14F-4D97-AF65-F5344CB8AC3E}">
        <p14:creationId xmlns:p14="http://schemas.microsoft.com/office/powerpoint/2010/main" val="108538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859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236A-15AE-9090-4B2F-55B03F7B7953}"/>
              </a:ext>
            </a:extLst>
          </p:cNvPr>
          <p:cNvSpPr>
            <a:spLocks noGrp="1"/>
          </p:cNvSpPr>
          <p:nvPr>
            <p:ph type="title"/>
          </p:nvPr>
        </p:nvSpPr>
        <p:spPr/>
        <p:txBody>
          <a:bodyPr>
            <a:normAutofit fontScale="90000"/>
          </a:bodyPr>
          <a:lstStyle/>
          <a:p>
            <a:r>
              <a:rPr lang="en-US" sz="8000">
                <a:solidFill>
                  <a:schemeClr val="bg1"/>
                </a:solidFill>
                <a:latin typeface="Stratum2 Bold"/>
              </a:rPr>
              <a:t>TOOLS FOR FINDING FUNDING OPPORTUNITIES</a:t>
            </a:r>
          </a:p>
        </p:txBody>
      </p:sp>
    </p:spTree>
    <p:extLst>
      <p:ext uri="{BB962C8B-B14F-4D97-AF65-F5344CB8AC3E}">
        <p14:creationId xmlns:p14="http://schemas.microsoft.com/office/powerpoint/2010/main" val="3166087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181D18-C2DB-9185-4FE3-AB10FFEC74C6}"/>
              </a:ext>
            </a:extLst>
          </p:cNvPr>
          <p:cNvSpPr>
            <a:spLocks noGrp="1"/>
          </p:cNvSpPr>
          <p:nvPr>
            <p:ph type="title"/>
          </p:nvPr>
        </p:nvSpPr>
        <p:spPr/>
        <p:txBody>
          <a:bodyPr>
            <a:normAutofit/>
          </a:bodyPr>
          <a:lstStyle/>
          <a:p>
            <a:r>
              <a:rPr lang="en-US" b="1"/>
              <a:t>FOUNDATION RELATIONS WEBSITE</a:t>
            </a:r>
            <a:br>
              <a:rPr lang="en-US"/>
            </a:br>
            <a:r>
              <a:rPr lang="en-US">
                <a:hlinkClick r:id="rId2"/>
              </a:rPr>
              <a:t>www.fororegonstate.org/foundationrelations</a:t>
            </a:r>
            <a:r>
              <a:rPr lang="en-US"/>
              <a:t> </a:t>
            </a:r>
          </a:p>
        </p:txBody>
      </p:sp>
      <p:pic>
        <p:nvPicPr>
          <p:cNvPr id="10" name="Content Placeholder 9">
            <a:extLst>
              <a:ext uri="{FF2B5EF4-FFF2-40B4-BE49-F238E27FC236}">
                <a16:creationId xmlns:a16="http://schemas.microsoft.com/office/drawing/2014/main" id="{2DEED71F-657E-98F9-5EC6-565CFEEB0F88}"/>
              </a:ext>
            </a:extLst>
          </p:cNvPr>
          <p:cNvPicPr>
            <a:picLocks noGrp="1" noChangeAspect="1"/>
          </p:cNvPicPr>
          <p:nvPr>
            <p:ph idx="1"/>
          </p:nvPr>
        </p:nvPicPr>
        <p:blipFill>
          <a:blip r:embed="rId3"/>
          <a:stretch>
            <a:fillRect/>
          </a:stretch>
        </p:blipFill>
        <p:spPr>
          <a:xfrm>
            <a:off x="838200" y="1883955"/>
            <a:ext cx="10515600" cy="4234677"/>
          </a:xfrm>
        </p:spPr>
      </p:pic>
      <p:sp>
        <p:nvSpPr>
          <p:cNvPr id="5" name="Footer Placeholder 4">
            <a:extLst>
              <a:ext uri="{FF2B5EF4-FFF2-40B4-BE49-F238E27FC236}">
                <a16:creationId xmlns:a16="http://schemas.microsoft.com/office/drawing/2014/main" id="{9A4AF68A-E023-C52D-9196-58C75F99E308}"/>
              </a:ext>
            </a:extLst>
          </p:cNvPr>
          <p:cNvSpPr>
            <a:spLocks noGrp="1"/>
          </p:cNvSpPr>
          <p:nvPr>
            <p:ph type="ftr" sz="quarter" idx="11"/>
          </p:nvPr>
        </p:nvSpPr>
        <p:spPr/>
        <p:txBody>
          <a:bodyPr/>
          <a:lstStyle/>
          <a:p>
            <a:r>
              <a:rPr lang="en-US"/>
              <a:t>OREGON STATE UNIVERSITY</a:t>
            </a:r>
          </a:p>
        </p:txBody>
      </p:sp>
      <p:sp>
        <p:nvSpPr>
          <p:cNvPr id="6" name="Slide Number Placeholder 5">
            <a:extLst>
              <a:ext uri="{FF2B5EF4-FFF2-40B4-BE49-F238E27FC236}">
                <a16:creationId xmlns:a16="http://schemas.microsoft.com/office/drawing/2014/main" id="{30CC1F87-BE7A-6BBF-6B98-E3EA76922073}"/>
              </a:ext>
            </a:extLst>
          </p:cNvPr>
          <p:cNvSpPr>
            <a:spLocks noGrp="1"/>
          </p:cNvSpPr>
          <p:nvPr>
            <p:ph type="sldNum" sz="quarter" idx="12"/>
          </p:nvPr>
        </p:nvSpPr>
        <p:spPr/>
        <p:txBody>
          <a:bodyPr/>
          <a:lstStyle/>
          <a:p>
            <a:fld id="{AAB6004F-53F9-E74D-AC89-56EA63355CB3}" type="slidenum">
              <a:rPr lang="en-US" smtClean="0"/>
              <a:pPr/>
              <a:t>16</a:t>
            </a:fld>
            <a:endParaRPr lang="en-US"/>
          </a:p>
        </p:txBody>
      </p:sp>
    </p:spTree>
    <p:extLst>
      <p:ext uri="{BB962C8B-B14F-4D97-AF65-F5344CB8AC3E}">
        <p14:creationId xmlns:p14="http://schemas.microsoft.com/office/powerpoint/2010/main" val="2644803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E9635EB-C7E7-A3B2-B2F0-B35BD7BE14C6}"/>
              </a:ext>
            </a:extLst>
          </p:cNvPr>
          <p:cNvSpPr>
            <a:spLocks noGrp="1"/>
          </p:cNvSpPr>
          <p:nvPr>
            <p:ph type="title"/>
          </p:nvPr>
        </p:nvSpPr>
        <p:spPr/>
        <p:txBody>
          <a:bodyPr>
            <a:normAutofit/>
          </a:bodyPr>
          <a:lstStyle/>
          <a:p>
            <a:r>
              <a:rPr lang="en-US" b="1"/>
              <a:t>RFP Newsletter</a:t>
            </a:r>
          </a:p>
        </p:txBody>
      </p:sp>
      <p:sp>
        <p:nvSpPr>
          <p:cNvPr id="9" name="Content Placeholder 8"/>
          <p:cNvSpPr>
            <a:spLocks noGrp="1"/>
          </p:cNvSpPr>
          <p:nvPr>
            <p:ph sz="half" idx="2"/>
          </p:nvPr>
        </p:nvSpPr>
        <p:spPr/>
        <p:txBody>
          <a:bodyPr vert="horz" lIns="91440" tIns="45720" rIns="91440" bIns="45720" rtlCol="0" anchor="t">
            <a:noAutofit/>
          </a:bodyPr>
          <a:lstStyle/>
          <a:p>
            <a:pPr marL="0" indent="0">
              <a:buNone/>
            </a:pPr>
            <a:r>
              <a:rPr lang="en-US" sz="3200"/>
              <a:t>The OSU Foundation’s RFP newsletter is the most comprehensive listing of the open funding opportunities we are monitoring at any given time.</a:t>
            </a:r>
          </a:p>
        </p:txBody>
      </p:sp>
      <p:sp>
        <p:nvSpPr>
          <p:cNvPr id="17" name="Content Placeholder 16">
            <a:extLst>
              <a:ext uri="{FF2B5EF4-FFF2-40B4-BE49-F238E27FC236}">
                <a16:creationId xmlns:a16="http://schemas.microsoft.com/office/drawing/2014/main" id="{44A4F2D2-F30C-9F1A-F07F-55F62AB58D07}"/>
              </a:ext>
            </a:extLst>
          </p:cNvPr>
          <p:cNvSpPr>
            <a:spLocks noGrp="1"/>
          </p:cNvSpPr>
          <p:nvPr>
            <p:ph sz="quarter" idx="4"/>
          </p:nvPr>
        </p:nvSpPr>
        <p:spPr/>
        <p:txBody>
          <a:bodyPr vert="horz" lIns="91440" tIns="45720" rIns="91440" bIns="45720" rtlCol="0" anchor="t">
            <a:normAutofit/>
          </a:bodyPr>
          <a:lstStyle/>
          <a:p>
            <a:pPr marL="0" indent="0">
              <a:buNone/>
            </a:pPr>
            <a:r>
              <a:rPr lang="en-US" u="sng">
                <a:solidFill>
                  <a:schemeClr val="tx2"/>
                </a:solidFill>
                <a:latin typeface="Verdana"/>
                <a:ea typeface="Verdana"/>
              </a:rPr>
              <a:t>Four tabs at the bottom</a:t>
            </a:r>
            <a:r>
              <a:rPr lang="en-US">
                <a:solidFill>
                  <a:schemeClr val="tx2"/>
                </a:solidFill>
                <a:latin typeface="Verdana"/>
                <a:ea typeface="Verdana"/>
              </a:rPr>
              <a:t>: </a:t>
            </a:r>
            <a:endParaRPr lang="en-US">
              <a:solidFill>
                <a:schemeClr val="tx2"/>
              </a:solidFill>
            </a:endParaRPr>
          </a:p>
          <a:p>
            <a:r>
              <a:rPr lang="en-US">
                <a:solidFill>
                  <a:schemeClr val="tx2"/>
                </a:solidFill>
                <a:latin typeface="Verdana"/>
                <a:ea typeface="Verdana"/>
              </a:rPr>
              <a:t>New Opportunities</a:t>
            </a:r>
          </a:p>
          <a:p>
            <a:r>
              <a:rPr lang="en-US">
                <a:solidFill>
                  <a:schemeClr val="tx2"/>
                </a:solidFill>
                <a:latin typeface="Verdana"/>
                <a:ea typeface="Verdana"/>
              </a:rPr>
              <a:t>Rolling Deadlines</a:t>
            </a:r>
          </a:p>
          <a:p>
            <a:r>
              <a:rPr lang="en-US">
                <a:solidFill>
                  <a:schemeClr val="tx2"/>
                </a:solidFill>
                <a:latin typeface="Verdana"/>
                <a:ea typeface="Verdana"/>
              </a:rPr>
              <a:t>Previous Announcements</a:t>
            </a:r>
          </a:p>
          <a:p>
            <a:r>
              <a:rPr lang="en-US">
                <a:solidFill>
                  <a:schemeClr val="tx2"/>
                </a:solidFill>
                <a:latin typeface="Verdana"/>
                <a:ea typeface="Verdana"/>
              </a:rPr>
              <a:t>Contact Info</a:t>
            </a:r>
          </a:p>
          <a:p>
            <a:endParaRPr lang="en-US">
              <a:solidFill>
                <a:schemeClr val="tx2"/>
              </a:solidFill>
              <a:ea typeface="Verdana"/>
            </a:endParaRPr>
          </a:p>
        </p:txBody>
      </p:sp>
      <p:sp>
        <p:nvSpPr>
          <p:cNvPr id="4" name="Footer Placeholder 3"/>
          <p:cNvSpPr>
            <a:spLocks noGrp="1"/>
          </p:cNvSpPr>
          <p:nvPr>
            <p:ph type="ftr" sz="quarter" idx="11"/>
          </p:nvPr>
        </p:nvSpPr>
        <p:spPr/>
        <p:txBody>
          <a:bodyPr/>
          <a:lstStyle/>
          <a:p>
            <a:r>
              <a:rPr lang="en-US"/>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17</a:t>
            </a:fld>
            <a:endParaRPr lang="en-US"/>
          </a:p>
        </p:txBody>
      </p:sp>
      <p:sp>
        <p:nvSpPr>
          <p:cNvPr id="2" name="TextBox 1">
            <a:extLst>
              <a:ext uri="{FF2B5EF4-FFF2-40B4-BE49-F238E27FC236}">
                <a16:creationId xmlns:a16="http://schemas.microsoft.com/office/drawing/2014/main" id="{E4828731-DF1E-F317-C66A-320C20FB3FD9}"/>
              </a:ext>
            </a:extLst>
          </p:cNvPr>
          <p:cNvSpPr txBox="1"/>
          <p:nvPr/>
        </p:nvSpPr>
        <p:spPr>
          <a:xfrm>
            <a:off x="836612" y="1518707"/>
            <a:ext cx="10515600" cy="646331"/>
          </a:xfrm>
          <a:prstGeom prst="rect">
            <a:avLst/>
          </a:prstGeom>
          <a:noFill/>
        </p:spPr>
        <p:txBody>
          <a:bodyPr wrap="square" rtlCol="0">
            <a:spAutoFit/>
          </a:bodyPr>
          <a:lstStyle/>
          <a:p>
            <a:r>
              <a:rPr lang="en-US" sz="3200" u="sng">
                <a:solidFill>
                  <a:srgbClr val="0563C1"/>
                </a:solidFill>
                <a:effectLst/>
                <a:latin typeface="Calibri" panose="020F0502020204030204" pitchFamily="34" charset="0"/>
                <a:ea typeface="Calibri" panose="020F0502020204030204" pitchFamily="34" charset="0"/>
                <a:hlinkClick r:id="rId3"/>
              </a:rPr>
              <a:t>https</a:t>
            </a:r>
            <a:r>
              <a:rPr lang="en-US" sz="3600" u="sng">
                <a:solidFill>
                  <a:srgbClr val="0563C1"/>
                </a:solidFill>
                <a:effectLst/>
                <a:latin typeface="Calibri" panose="020F0502020204030204" pitchFamily="34" charset="0"/>
                <a:ea typeface="Calibri" panose="020F0502020204030204" pitchFamily="34" charset="0"/>
                <a:hlinkClick r:id="rId3"/>
              </a:rPr>
              <a:t>://fororegonstate.org/</a:t>
            </a:r>
            <a:r>
              <a:rPr lang="en-US" sz="3600" u="sng">
                <a:solidFill>
                  <a:srgbClr val="0563C1"/>
                </a:solidFill>
                <a:effectLst/>
                <a:latin typeface="Calibri" panose="020F0502020204030204" pitchFamily="34" charset="0"/>
                <a:ea typeface="Calibri" panose="020F0502020204030204" pitchFamily="34" charset="0"/>
                <a:hlinkClick r:id="rId4"/>
              </a:rPr>
              <a:t>fundingopportunities</a:t>
            </a:r>
            <a:endParaRPr lang="en-US" sz="3600"/>
          </a:p>
        </p:txBody>
      </p:sp>
      <p:sp>
        <p:nvSpPr>
          <p:cNvPr id="3" name="Rectangle: Rounded Corners 2">
            <a:extLst>
              <a:ext uri="{FF2B5EF4-FFF2-40B4-BE49-F238E27FC236}">
                <a16:creationId xmlns:a16="http://schemas.microsoft.com/office/drawing/2014/main" id="{FB0A1B53-2E6A-1AEB-893D-CEF416C7B52B}"/>
              </a:ext>
            </a:extLst>
          </p:cNvPr>
          <p:cNvSpPr/>
          <p:nvPr/>
        </p:nvSpPr>
        <p:spPr>
          <a:xfrm>
            <a:off x="7365329" y="5176837"/>
            <a:ext cx="3528096" cy="107086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solidFill>
                  <a:schemeClr val="bg1"/>
                </a:solidFill>
              </a:rPr>
              <a:t>TIP: Use Ctrl + F to search the whole spreadsheet for keywords</a:t>
            </a:r>
          </a:p>
        </p:txBody>
      </p:sp>
    </p:spTree>
    <p:extLst>
      <p:ext uri="{BB962C8B-B14F-4D97-AF65-F5344CB8AC3E}">
        <p14:creationId xmlns:p14="http://schemas.microsoft.com/office/powerpoint/2010/main" val="4156779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5DF3788E-9363-BA87-06E0-2C4DAFCD19F6}"/>
              </a:ext>
            </a:extLst>
          </p:cNvPr>
          <p:cNvPicPr>
            <a:picLocks noGrp="1" noChangeAspect="1"/>
          </p:cNvPicPr>
          <p:nvPr>
            <p:ph idx="1"/>
          </p:nvPr>
        </p:nvPicPr>
        <p:blipFill>
          <a:blip r:embed="rId2"/>
          <a:stretch>
            <a:fillRect/>
          </a:stretch>
        </p:blipFill>
        <p:spPr>
          <a:xfrm>
            <a:off x="409253" y="266700"/>
            <a:ext cx="8322623" cy="6233335"/>
          </a:xfrm>
        </p:spPr>
      </p:pic>
      <p:sp>
        <p:nvSpPr>
          <p:cNvPr id="2" name="Title 1">
            <a:extLst>
              <a:ext uri="{FF2B5EF4-FFF2-40B4-BE49-F238E27FC236}">
                <a16:creationId xmlns:a16="http://schemas.microsoft.com/office/drawing/2014/main" id="{8083F88D-4761-F903-F286-CF894455BAFE}"/>
              </a:ext>
            </a:extLst>
          </p:cNvPr>
          <p:cNvSpPr>
            <a:spLocks noGrp="1"/>
          </p:cNvSpPr>
          <p:nvPr>
            <p:ph type="title"/>
          </p:nvPr>
        </p:nvSpPr>
        <p:spPr>
          <a:xfrm>
            <a:off x="8860665" y="970433"/>
            <a:ext cx="2922082" cy="3331111"/>
          </a:xfrm>
        </p:spPr>
        <p:txBody>
          <a:bodyPr>
            <a:normAutofit/>
          </a:bodyPr>
          <a:lstStyle/>
          <a:p>
            <a:r>
              <a:rPr lang="en-US" sz="4000" b="1">
                <a:hlinkClick r:id="rId3"/>
              </a:rPr>
              <a:t>Current RFP Newsletter</a:t>
            </a:r>
            <a:endParaRPr lang="en-US" sz="4000" b="1"/>
          </a:p>
        </p:txBody>
      </p:sp>
      <p:sp>
        <p:nvSpPr>
          <p:cNvPr id="4" name="Footer Placeholder 3">
            <a:extLst>
              <a:ext uri="{FF2B5EF4-FFF2-40B4-BE49-F238E27FC236}">
                <a16:creationId xmlns:a16="http://schemas.microsoft.com/office/drawing/2014/main" id="{24E4ED26-21EF-0452-E2EA-03542CA9D69D}"/>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E81E4916-4212-B477-65AE-E6A74F87A2C0}"/>
              </a:ext>
            </a:extLst>
          </p:cNvPr>
          <p:cNvSpPr>
            <a:spLocks noGrp="1"/>
          </p:cNvSpPr>
          <p:nvPr>
            <p:ph type="sldNum" sz="quarter" idx="12"/>
          </p:nvPr>
        </p:nvSpPr>
        <p:spPr/>
        <p:txBody>
          <a:bodyPr/>
          <a:lstStyle/>
          <a:p>
            <a:fld id="{AAB6004F-53F9-E74D-AC89-56EA63355CB3}" type="slidenum">
              <a:rPr lang="en-US" smtClean="0"/>
              <a:pPr/>
              <a:t>18</a:t>
            </a:fld>
            <a:endParaRPr lang="en-US"/>
          </a:p>
        </p:txBody>
      </p:sp>
    </p:spTree>
    <p:extLst>
      <p:ext uri="{BB962C8B-B14F-4D97-AF65-F5344CB8AC3E}">
        <p14:creationId xmlns:p14="http://schemas.microsoft.com/office/powerpoint/2010/main" val="3951786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7FF3109-E581-230A-F1DA-3BF17E09B7FB}"/>
              </a:ext>
            </a:extLst>
          </p:cNvPr>
          <p:cNvSpPr>
            <a:spLocks noGrp="1"/>
          </p:cNvSpPr>
          <p:nvPr>
            <p:ph type="title"/>
          </p:nvPr>
        </p:nvSpPr>
        <p:spPr/>
        <p:txBody>
          <a:bodyPr/>
          <a:lstStyle/>
          <a:p>
            <a:r>
              <a:rPr lang="en-US" b="1"/>
              <a:t>GrantForward</a:t>
            </a:r>
          </a:p>
        </p:txBody>
      </p:sp>
      <p:sp>
        <p:nvSpPr>
          <p:cNvPr id="9" name="Content Placeholder 8"/>
          <p:cNvSpPr>
            <a:spLocks noGrp="1"/>
          </p:cNvSpPr>
          <p:nvPr>
            <p:ph idx="1"/>
          </p:nvPr>
        </p:nvSpPr>
        <p:spPr/>
        <p:txBody>
          <a:bodyPr vert="horz" lIns="91440" tIns="45720" rIns="91440" bIns="45720" rtlCol="0" anchor="t">
            <a:normAutofit/>
          </a:bodyPr>
          <a:lstStyle/>
          <a:p>
            <a:pPr marL="0" indent="0">
              <a:buNone/>
            </a:pPr>
            <a:r>
              <a:rPr lang="en-US" sz="2600">
                <a:latin typeface="Verdana" panose="020B0604030504040204" pitchFamily="34" charset="0"/>
                <a:ea typeface="Verdana" panose="020B0604030504040204" pitchFamily="34" charset="0"/>
                <a:cs typeface="Verdana" panose="020B0604030504040204" pitchFamily="34" charset="0"/>
                <a:hlinkClick r:id="rId3"/>
              </a:rPr>
              <a:t>https://guides.library.oregonstate.edu/grants</a:t>
            </a:r>
            <a:r>
              <a:rPr lang="en-US" sz="260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260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600">
                <a:latin typeface="Verdana"/>
                <a:ea typeface="Verdana"/>
              </a:rPr>
              <a:t>A subscription database that allows users to search for both federal and private funding opportunities. Sort by category, sponsor type, deadline, and more. </a:t>
            </a:r>
          </a:p>
          <a:p>
            <a:pPr marL="0" indent="0">
              <a:buNone/>
            </a:pPr>
            <a:endParaRPr lang="en-US" sz="260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600">
                <a:latin typeface="Verdana" panose="020B0604030504040204" pitchFamily="34" charset="0"/>
                <a:ea typeface="Verdana" panose="020B0604030504040204" pitchFamily="34" charset="0"/>
                <a:cs typeface="Verdana" panose="020B0604030504040204" pitchFamily="34" charset="0"/>
              </a:rPr>
              <a:t>Use advanced search terms, save searches, and subscribe to receive automated notifications.</a:t>
            </a:r>
          </a:p>
          <a:p>
            <a:pPr marL="0" indent="0">
              <a:buNone/>
            </a:pPr>
            <a:endParaRPr lang="en-US" sz="240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19</a:t>
            </a:fld>
            <a:endParaRPr lang="en-US"/>
          </a:p>
        </p:txBody>
      </p:sp>
      <p:pic>
        <p:nvPicPr>
          <p:cNvPr id="3" name="Picture 2">
            <a:extLst>
              <a:ext uri="{FF2B5EF4-FFF2-40B4-BE49-F238E27FC236}">
                <a16:creationId xmlns:a16="http://schemas.microsoft.com/office/drawing/2014/main" id="{31AF1A63-D994-77C8-C3AF-FD72E1A6A423}"/>
              </a:ext>
            </a:extLst>
          </p:cNvPr>
          <p:cNvPicPr>
            <a:picLocks noChangeAspect="1"/>
          </p:cNvPicPr>
          <p:nvPr/>
        </p:nvPicPr>
        <p:blipFill>
          <a:blip r:embed="rId4"/>
          <a:stretch>
            <a:fillRect/>
          </a:stretch>
        </p:blipFill>
        <p:spPr>
          <a:xfrm>
            <a:off x="6909788" y="499897"/>
            <a:ext cx="4734586" cy="1190791"/>
          </a:xfrm>
          <a:prstGeom prst="rect">
            <a:avLst/>
          </a:prstGeom>
        </p:spPr>
      </p:pic>
    </p:spTree>
    <p:extLst>
      <p:ext uri="{BB962C8B-B14F-4D97-AF65-F5344CB8AC3E}">
        <p14:creationId xmlns:p14="http://schemas.microsoft.com/office/powerpoint/2010/main" val="27980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1668-05EB-45DB-B981-CC3E02EBC2D1}"/>
              </a:ext>
            </a:extLst>
          </p:cNvPr>
          <p:cNvSpPr>
            <a:spLocks noGrp="1"/>
          </p:cNvSpPr>
          <p:nvPr>
            <p:ph type="title"/>
          </p:nvPr>
        </p:nvSpPr>
        <p:spPr/>
        <p:txBody>
          <a:bodyPr/>
          <a:lstStyle/>
          <a:p>
            <a:r>
              <a:rPr lang="en-US" b="1">
                <a:solidFill>
                  <a:schemeClr val="accent5"/>
                </a:solidFill>
                <a:latin typeface="Rufina-Stencil-Bold"/>
              </a:rPr>
              <a:t>OSU Foundation’s Mission</a:t>
            </a:r>
          </a:p>
        </p:txBody>
      </p:sp>
      <p:sp>
        <p:nvSpPr>
          <p:cNvPr id="3" name="Content Placeholder 2">
            <a:extLst>
              <a:ext uri="{FF2B5EF4-FFF2-40B4-BE49-F238E27FC236}">
                <a16:creationId xmlns:a16="http://schemas.microsoft.com/office/drawing/2014/main" id="{AF5128CF-4301-4D02-9F8F-023EB7DDFD8A}"/>
              </a:ext>
            </a:extLst>
          </p:cNvPr>
          <p:cNvSpPr>
            <a:spLocks noGrp="1"/>
          </p:cNvSpPr>
          <p:nvPr>
            <p:ph idx="1"/>
          </p:nvPr>
        </p:nvSpPr>
        <p:spPr/>
        <p:txBody>
          <a:bodyPr vert="horz" lIns="91440" tIns="45720" rIns="91440" bIns="45720" rtlCol="0" anchor="t">
            <a:normAutofit/>
          </a:bodyPr>
          <a:lstStyle/>
          <a:p>
            <a:pPr marL="0" indent="0">
              <a:buNone/>
            </a:pPr>
            <a:endParaRPr lang="en-US" sz="280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600">
                <a:latin typeface="Verdana" panose="020B0604030504040204" pitchFamily="34" charset="0"/>
                <a:ea typeface="Verdana" panose="020B0604030504040204" pitchFamily="34" charset="0"/>
                <a:cs typeface="Verdana" panose="020B0604030504040204" pitchFamily="34" charset="0"/>
              </a:rPr>
              <a:t>We partner with the University to </a:t>
            </a:r>
            <a:r>
              <a:rPr lang="en-US" sz="3600" b="0" i="0">
                <a:solidFill>
                  <a:srgbClr val="000000"/>
                </a:solidFill>
                <a:effectLst/>
                <a:latin typeface="Open Sans" panose="020B0606030504020204" pitchFamily="34" charset="0"/>
              </a:rPr>
              <a:t>engage our community, inspire investment and steward resources to enhance the university’s excellence and impact.</a:t>
            </a:r>
            <a:endParaRPr lang="en-US" sz="3600" b="1">
              <a:solidFill>
                <a:schemeClr val="accent5"/>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a:extLst>
              <a:ext uri="{FF2B5EF4-FFF2-40B4-BE49-F238E27FC236}">
                <a16:creationId xmlns:a16="http://schemas.microsoft.com/office/drawing/2014/main" id="{7734C2D5-3B39-44FE-9393-A907673E7EC6}"/>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129AF85B-35F4-45C9-B429-88E3800591C0}"/>
              </a:ext>
            </a:extLst>
          </p:cNvPr>
          <p:cNvSpPr>
            <a:spLocks noGrp="1"/>
          </p:cNvSpPr>
          <p:nvPr>
            <p:ph type="sldNum" sz="quarter" idx="12"/>
          </p:nvPr>
        </p:nvSpPr>
        <p:spPr/>
        <p:txBody>
          <a:bodyPr/>
          <a:lstStyle/>
          <a:p>
            <a:fld id="{AAB6004F-53F9-E74D-AC89-56EA63355CB3}" type="slidenum">
              <a:rPr lang="en-US" smtClean="0"/>
              <a:pPr/>
              <a:t>2</a:t>
            </a:fld>
            <a:endParaRPr lang="en-US"/>
          </a:p>
        </p:txBody>
      </p:sp>
    </p:spTree>
    <p:extLst>
      <p:ext uri="{BB962C8B-B14F-4D97-AF65-F5344CB8AC3E}">
        <p14:creationId xmlns:p14="http://schemas.microsoft.com/office/powerpoint/2010/main" val="4008596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F6EA6B0-E290-3FED-0064-2972D6B2E659}"/>
              </a:ext>
            </a:extLst>
          </p:cNvPr>
          <p:cNvSpPr>
            <a:spLocks noGrp="1"/>
          </p:cNvSpPr>
          <p:nvPr>
            <p:ph type="title"/>
          </p:nvPr>
        </p:nvSpPr>
        <p:spPr/>
        <p:txBody>
          <a:bodyPr/>
          <a:lstStyle/>
          <a:p>
            <a:r>
              <a:rPr lang="en-US" b="1"/>
              <a:t>Philanthropy News Digest</a:t>
            </a:r>
          </a:p>
        </p:txBody>
      </p:sp>
      <p:pic>
        <p:nvPicPr>
          <p:cNvPr id="3" name="Picture 2">
            <a:extLst>
              <a:ext uri="{FF2B5EF4-FFF2-40B4-BE49-F238E27FC236}">
                <a16:creationId xmlns:a16="http://schemas.microsoft.com/office/drawing/2014/main" id="{35B960FC-0262-6DAA-E68F-490D012F71CB}"/>
              </a:ext>
            </a:extLst>
          </p:cNvPr>
          <p:cNvPicPr>
            <a:picLocks noChangeAspect="1"/>
          </p:cNvPicPr>
          <p:nvPr/>
        </p:nvPicPr>
        <p:blipFill>
          <a:blip r:embed="rId3"/>
          <a:stretch>
            <a:fillRect/>
          </a:stretch>
        </p:blipFill>
        <p:spPr>
          <a:xfrm>
            <a:off x="567743" y="4868214"/>
            <a:ext cx="8913022" cy="1540522"/>
          </a:xfrm>
          <a:prstGeom prst="rect">
            <a:avLst/>
          </a:prstGeom>
          <a:ln>
            <a:solidFill>
              <a:schemeClr val="bg2"/>
            </a:solidFill>
          </a:ln>
        </p:spPr>
      </p:pic>
      <p:sp>
        <p:nvSpPr>
          <p:cNvPr id="9" name="Content Placeholder 8"/>
          <p:cNvSpPr>
            <a:spLocks noGrp="1"/>
          </p:cNvSpPr>
          <p:nvPr>
            <p:ph idx="1"/>
          </p:nvPr>
        </p:nvSpPr>
        <p:spPr>
          <a:xfrm>
            <a:off x="838200" y="1825625"/>
            <a:ext cx="10515600" cy="3042589"/>
          </a:xfrm>
        </p:spPr>
        <p:txBody>
          <a:bodyPr vert="horz" lIns="91440" tIns="45720" rIns="91440" bIns="45720" rtlCol="0" anchor="t">
            <a:normAutofit/>
          </a:bodyPr>
          <a:lstStyle/>
          <a:p>
            <a:pPr marL="0" indent="0">
              <a:buNone/>
            </a:pPr>
            <a:r>
              <a:rPr lang="en-US" sz="3200">
                <a:hlinkClick r:id="rId4"/>
              </a:rPr>
              <a:t>http://philanthropynewsdigest.org/</a:t>
            </a:r>
            <a:r>
              <a:rPr lang="en-US" sz="3200"/>
              <a:t> </a:t>
            </a:r>
          </a:p>
          <a:p>
            <a:pPr marL="0" indent="0">
              <a:buNone/>
            </a:pPr>
            <a:endParaRPr lang="en-US" sz="3200"/>
          </a:p>
          <a:p>
            <a:pPr marL="0" indent="0">
              <a:buNone/>
            </a:pPr>
            <a:r>
              <a:rPr lang="en-US" sz="3200"/>
              <a:t>Philanthropy News Digest (PND) is a daily news service and compendium, in digest form, of philanthropy-related articles and features culled from print and electronic media outlets nationwide.</a:t>
            </a:r>
          </a:p>
        </p:txBody>
      </p:sp>
      <p:sp>
        <p:nvSpPr>
          <p:cNvPr id="4" name="Footer Placeholder 3"/>
          <p:cNvSpPr>
            <a:spLocks noGrp="1"/>
          </p:cNvSpPr>
          <p:nvPr>
            <p:ph type="ftr" sz="quarter" idx="11"/>
          </p:nvPr>
        </p:nvSpPr>
        <p:spPr/>
        <p:txBody>
          <a:bodyPr/>
          <a:lstStyle/>
          <a:p>
            <a:r>
              <a:rPr lang="en-US"/>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20</a:t>
            </a:fld>
            <a:endParaRPr lang="en-US"/>
          </a:p>
        </p:txBody>
      </p:sp>
      <p:sp>
        <p:nvSpPr>
          <p:cNvPr id="6" name="TextBox 5">
            <a:extLst>
              <a:ext uri="{FF2B5EF4-FFF2-40B4-BE49-F238E27FC236}">
                <a16:creationId xmlns:a16="http://schemas.microsoft.com/office/drawing/2014/main" id="{AAF2F342-C881-AE83-DF2D-469A3CE05606}"/>
              </a:ext>
            </a:extLst>
          </p:cNvPr>
          <p:cNvSpPr txBox="1"/>
          <p:nvPr/>
        </p:nvSpPr>
        <p:spPr>
          <a:xfrm>
            <a:off x="4936365" y="5003151"/>
            <a:ext cx="7255635" cy="861774"/>
          </a:xfrm>
          <a:prstGeom prst="rect">
            <a:avLst/>
          </a:prstGeom>
          <a:noFill/>
        </p:spPr>
        <p:txBody>
          <a:bodyPr wrap="square" rtlCol="0">
            <a:spAutoFit/>
          </a:bodyPr>
          <a:lstStyle/>
          <a:p>
            <a:r>
              <a:rPr lang="en-US" sz="3200" b="1"/>
              <a:t>Daily RFP published listings. Subscribe!</a:t>
            </a:r>
          </a:p>
          <a:p>
            <a:endParaRPr lang="en-US"/>
          </a:p>
        </p:txBody>
      </p:sp>
    </p:spTree>
    <p:extLst>
      <p:ext uri="{BB962C8B-B14F-4D97-AF65-F5344CB8AC3E}">
        <p14:creationId xmlns:p14="http://schemas.microsoft.com/office/powerpoint/2010/main" val="2075366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05FB-AE4F-CCE5-EB8E-DEFEA9A69AA5}"/>
              </a:ext>
            </a:extLst>
          </p:cNvPr>
          <p:cNvSpPr>
            <a:spLocks noGrp="1"/>
          </p:cNvSpPr>
          <p:nvPr>
            <p:ph type="title"/>
          </p:nvPr>
        </p:nvSpPr>
        <p:spPr/>
        <p:txBody>
          <a:bodyPr/>
          <a:lstStyle/>
          <a:p>
            <a:r>
              <a:rPr lang="en-US" b="1"/>
              <a:t>Cooperative Approach</a:t>
            </a:r>
          </a:p>
        </p:txBody>
      </p:sp>
      <p:sp>
        <p:nvSpPr>
          <p:cNvPr id="3" name="Content Placeholder 2">
            <a:extLst>
              <a:ext uri="{FF2B5EF4-FFF2-40B4-BE49-F238E27FC236}">
                <a16:creationId xmlns:a16="http://schemas.microsoft.com/office/drawing/2014/main" id="{76337E1A-49CD-C04A-4384-CA666449F508}"/>
              </a:ext>
            </a:extLst>
          </p:cNvPr>
          <p:cNvSpPr>
            <a:spLocks noGrp="1"/>
          </p:cNvSpPr>
          <p:nvPr>
            <p:ph idx="1"/>
          </p:nvPr>
        </p:nvSpPr>
        <p:spPr/>
        <p:txBody>
          <a:bodyPr>
            <a:normAutofit/>
          </a:bodyPr>
          <a:lstStyle/>
          <a:p>
            <a:pPr marL="0" indent="0">
              <a:buNone/>
            </a:pPr>
            <a:r>
              <a:rPr lang="en-US" b="1">
                <a:solidFill>
                  <a:schemeClr val="tx1"/>
                </a:solidFill>
              </a:rPr>
              <a:t>The Foundation Relations Team </a:t>
            </a:r>
            <a:r>
              <a:rPr lang="en-US"/>
              <a:t>uses our tools to scour the internet for funding opportunities twice monthly. In addition, we monitor a portfolio of funders for funding developments.</a:t>
            </a:r>
          </a:p>
          <a:p>
            <a:pPr marL="0" indent="0">
              <a:buNone/>
            </a:pPr>
            <a:endParaRPr lang="en-US"/>
          </a:p>
          <a:p>
            <a:pPr marL="0" indent="0">
              <a:buNone/>
            </a:pPr>
            <a:r>
              <a:rPr lang="en-US" b="1">
                <a:solidFill>
                  <a:schemeClr val="tx1"/>
                </a:solidFill>
              </a:rPr>
              <a:t>You </a:t>
            </a:r>
            <a:r>
              <a:rPr lang="en-US"/>
              <a:t>use the available search tools, like individualized searches with GrantForward or PND.</a:t>
            </a:r>
          </a:p>
          <a:p>
            <a:pPr marL="0" indent="0">
              <a:buNone/>
            </a:pPr>
            <a:endParaRPr lang="en-US"/>
          </a:p>
          <a:p>
            <a:pPr marL="0" indent="0">
              <a:buNone/>
            </a:pPr>
            <a:r>
              <a:rPr lang="en-US"/>
              <a:t>Through our </a:t>
            </a:r>
            <a:r>
              <a:rPr lang="en-US" b="1">
                <a:solidFill>
                  <a:schemeClr val="tx1"/>
                </a:solidFill>
              </a:rPr>
              <a:t>joint efforts</a:t>
            </a:r>
            <a:r>
              <a:rPr lang="en-US"/>
              <a:t>, we are more likely to see all the most relevant funding opportunities for your topic.</a:t>
            </a:r>
          </a:p>
        </p:txBody>
      </p:sp>
      <p:sp>
        <p:nvSpPr>
          <p:cNvPr id="4" name="Footer Placeholder 3">
            <a:extLst>
              <a:ext uri="{FF2B5EF4-FFF2-40B4-BE49-F238E27FC236}">
                <a16:creationId xmlns:a16="http://schemas.microsoft.com/office/drawing/2014/main" id="{E2494CC1-FFFF-BF1C-FBD4-233AA8FB7C47}"/>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BE77EC7A-FC91-33D1-F9E1-0D90EB3C8C89}"/>
              </a:ext>
            </a:extLst>
          </p:cNvPr>
          <p:cNvSpPr>
            <a:spLocks noGrp="1"/>
          </p:cNvSpPr>
          <p:nvPr>
            <p:ph type="sldNum" sz="quarter" idx="12"/>
          </p:nvPr>
        </p:nvSpPr>
        <p:spPr/>
        <p:txBody>
          <a:bodyPr/>
          <a:lstStyle/>
          <a:p>
            <a:fld id="{AAB6004F-53F9-E74D-AC89-56EA63355CB3}" type="slidenum">
              <a:rPr lang="en-US" smtClean="0"/>
              <a:pPr/>
              <a:t>21</a:t>
            </a:fld>
            <a:endParaRPr lang="en-US"/>
          </a:p>
        </p:txBody>
      </p:sp>
    </p:spTree>
    <p:extLst>
      <p:ext uri="{BB962C8B-B14F-4D97-AF65-F5344CB8AC3E}">
        <p14:creationId xmlns:p14="http://schemas.microsoft.com/office/powerpoint/2010/main" val="270179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B261A-E5FD-504D-CF0E-B50A40EDABA8}"/>
              </a:ext>
            </a:extLst>
          </p:cNvPr>
          <p:cNvSpPr>
            <a:spLocks noGrp="1"/>
          </p:cNvSpPr>
          <p:nvPr>
            <p:ph type="title"/>
          </p:nvPr>
        </p:nvSpPr>
        <p:spPr/>
        <p:txBody>
          <a:bodyPr/>
          <a:lstStyle/>
          <a:p>
            <a:r>
              <a:rPr lang="en-US" b="1"/>
              <a:t>Playing Matchmaker</a:t>
            </a:r>
          </a:p>
        </p:txBody>
      </p:sp>
      <p:sp>
        <p:nvSpPr>
          <p:cNvPr id="3" name="Content Placeholder 2">
            <a:extLst>
              <a:ext uri="{FF2B5EF4-FFF2-40B4-BE49-F238E27FC236}">
                <a16:creationId xmlns:a16="http://schemas.microsoft.com/office/drawing/2014/main" id="{7475E0B6-8802-183D-CA67-DBB5DB337159}"/>
              </a:ext>
            </a:extLst>
          </p:cNvPr>
          <p:cNvSpPr>
            <a:spLocks noGrp="1"/>
          </p:cNvSpPr>
          <p:nvPr>
            <p:ph idx="1"/>
          </p:nvPr>
        </p:nvSpPr>
        <p:spPr>
          <a:xfrm>
            <a:off x="838200" y="1442434"/>
            <a:ext cx="10515600" cy="4734529"/>
          </a:xfrm>
        </p:spPr>
        <p:txBody>
          <a:bodyPr>
            <a:normAutofit/>
          </a:bodyPr>
          <a:lstStyle/>
          <a:p>
            <a:pPr marL="0" indent="0">
              <a:buNone/>
            </a:pPr>
            <a:r>
              <a:rPr lang="en-US"/>
              <a:t>The Foundation Relations team works to match funding opportunities with OSU faculty and programs.</a:t>
            </a:r>
          </a:p>
          <a:p>
            <a:pPr marL="0" indent="0" algn="ctr">
              <a:spcAft>
                <a:spcPts val="1000"/>
              </a:spcAft>
              <a:buNone/>
            </a:pPr>
            <a:r>
              <a:rPr lang="en-US" sz="4800" b="1">
                <a:solidFill>
                  <a:schemeClr val="tx1"/>
                </a:solidFill>
              </a:rPr>
              <a:t>You can help!</a:t>
            </a:r>
          </a:p>
          <a:p>
            <a:pPr marL="0" indent="0">
              <a:spcBef>
                <a:spcPts val="0"/>
              </a:spcBef>
              <a:spcAft>
                <a:spcPts val="1000"/>
              </a:spcAft>
              <a:buNone/>
            </a:pPr>
            <a:r>
              <a:rPr lang="en-US"/>
              <a:t>Share your research topic/project idea and vision with the OSUF team and OSU-Cascades research administration.</a:t>
            </a:r>
            <a:endParaRPr lang="en-US" sz="2400"/>
          </a:p>
          <a:p>
            <a:pPr lvl="1">
              <a:spcBef>
                <a:spcPts val="0"/>
              </a:spcBef>
            </a:pPr>
            <a:r>
              <a:rPr lang="en-US"/>
              <a:t>What problem does your work hope to solve?</a:t>
            </a:r>
          </a:p>
          <a:p>
            <a:pPr lvl="1"/>
            <a:r>
              <a:rPr lang="en-US"/>
              <a:t>What method do you plan to use?</a:t>
            </a:r>
          </a:p>
          <a:p>
            <a:pPr lvl="1"/>
            <a:r>
              <a:rPr lang="en-US"/>
              <a:t>Who does your work benefit? Be specific!</a:t>
            </a:r>
          </a:p>
          <a:p>
            <a:pPr lvl="1"/>
            <a:r>
              <a:rPr lang="en-US"/>
              <a:t>How is society improved through your efforts? </a:t>
            </a:r>
            <a:r>
              <a:rPr lang="en-US" i="1"/>
              <a:t>What is the impact</a:t>
            </a:r>
            <a:r>
              <a:rPr lang="en-US"/>
              <a:t>?</a:t>
            </a:r>
          </a:p>
          <a:p>
            <a:endParaRPr lang="en-US"/>
          </a:p>
        </p:txBody>
      </p:sp>
      <p:sp>
        <p:nvSpPr>
          <p:cNvPr id="4" name="Footer Placeholder 3">
            <a:extLst>
              <a:ext uri="{FF2B5EF4-FFF2-40B4-BE49-F238E27FC236}">
                <a16:creationId xmlns:a16="http://schemas.microsoft.com/office/drawing/2014/main" id="{7583E886-959B-0134-E835-D9A6E5372D95}"/>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C53DB4FF-4903-B612-F6BE-BCB2F2BF52E4}"/>
              </a:ext>
            </a:extLst>
          </p:cNvPr>
          <p:cNvSpPr>
            <a:spLocks noGrp="1"/>
          </p:cNvSpPr>
          <p:nvPr>
            <p:ph type="sldNum" sz="quarter" idx="12"/>
          </p:nvPr>
        </p:nvSpPr>
        <p:spPr/>
        <p:txBody>
          <a:bodyPr/>
          <a:lstStyle/>
          <a:p>
            <a:fld id="{AAB6004F-53F9-E74D-AC89-56EA63355CB3}" type="slidenum">
              <a:rPr lang="en-US" smtClean="0"/>
              <a:pPr/>
              <a:t>22</a:t>
            </a:fld>
            <a:endParaRPr lang="en-US"/>
          </a:p>
        </p:txBody>
      </p:sp>
    </p:spTree>
    <p:extLst>
      <p:ext uri="{BB962C8B-B14F-4D97-AF65-F5344CB8AC3E}">
        <p14:creationId xmlns:p14="http://schemas.microsoft.com/office/powerpoint/2010/main" val="3649925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73BF-CAFC-2F18-5D89-0374793E264D}"/>
              </a:ext>
            </a:extLst>
          </p:cNvPr>
          <p:cNvSpPr>
            <a:spLocks noGrp="1"/>
          </p:cNvSpPr>
          <p:nvPr>
            <p:ph type="title"/>
          </p:nvPr>
        </p:nvSpPr>
        <p:spPr>
          <a:xfrm>
            <a:off x="838200" y="679601"/>
            <a:ext cx="10515600" cy="1325563"/>
          </a:xfrm>
        </p:spPr>
        <p:txBody>
          <a:bodyPr>
            <a:normAutofit/>
          </a:bodyPr>
          <a:lstStyle/>
          <a:p>
            <a:r>
              <a:rPr lang="en-US" b="1" dirty="0">
                <a:solidFill>
                  <a:srgbClr val="00859B"/>
                </a:solidFill>
                <a:latin typeface="Rufina-Stencil-Bold"/>
              </a:rPr>
              <a:t>Finding Funding Opportunities</a:t>
            </a:r>
            <a:br>
              <a:rPr lang="en-US" b="1" dirty="0">
                <a:latin typeface="Rufina-Stencil-Bold"/>
              </a:rPr>
            </a:br>
            <a:r>
              <a:rPr lang="en-US" b="1" dirty="0">
                <a:solidFill>
                  <a:schemeClr val="tx1"/>
                </a:solidFill>
                <a:latin typeface="Rufina-Stencil-Bold"/>
              </a:rPr>
              <a:t>Breakout</a:t>
            </a:r>
            <a:endParaRPr lang="en-US" b="1">
              <a:solidFill>
                <a:schemeClr val="tx1"/>
              </a:solidFill>
            </a:endParaRPr>
          </a:p>
        </p:txBody>
      </p:sp>
      <p:sp>
        <p:nvSpPr>
          <p:cNvPr id="3" name="Content Placeholder 2">
            <a:extLst>
              <a:ext uri="{FF2B5EF4-FFF2-40B4-BE49-F238E27FC236}">
                <a16:creationId xmlns:a16="http://schemas.microsoft.com/office/drawing/2014/main" id="{F4E90EA1-9572-4C80-F33D-7778E7DC6C58}"/>
              </a:ext>
            </a:extLst>
          </p:cNvPr>
          <p:cNvSpPr>
            <a:spLocks noGrp="1"/>
          </p:cNvSpPr>
          <p:nvPr>
            <p:ph idx="1"/>
          </p:nvPr>
        </p:nvSpPr>
        <p:spPr/>
        <p:txBody>
          <a:bodyPr vert="horz" lIns="91440" tIns="45720" rIns="91440" bIns="45720" rtlCol="0" anchor="t">
            <a:normAutofit/>
          </a:bodyPr>
          <a:lstStyle/>
          <a:p>
            <a:pPr marL="0" indent="0">
              <a:buNone/>
            </a:pPr>
            <a:endParaRPr lang="en-US">
              <a:latin typeface="Kievit Offc"/>
            </a:endParaRPr>
          </a:p>
          <a:p>
            <a:r>
              <a:rPr lang="en-US" dirty="0">
                <a:latin typeface="Kievit Offc"/>
              </a:rPr>
              <a:t>What is your current funding picture? How do grants currently figure into your work? </a:t>
            </a:r>
          </a:p>
          <a:p>
            <a:r>
              <a:rPr lang="en-US" dirty="0">
                <a:latin typeface="Kievit Offc"/>
              </a:rPr>
              <a:t>What funding do you envision needing to enact your vision in the near term, three to five years from now, or seven to ten years from now?  </a:t>
            </a:r>
          </a:p>
          <a:p>
            <a:r>
              <a:rPr lang="en-US" dirty="0">
                <a:latin typeface="Kievit Offc"/>
              </a:rPr>
              <a:t>What could you do if you had access to an additional $25,000?$100,000? $500,000? $1,000,000? </a:t>
            </a:r>
            <a:endParaRPr lang="en-US" dirty="0"/>
          </a:p>
        </p:txBody>
      </p:sp>
      <p:sp>
        <p:nvSpPr>
          <p:cNvPr id="4" name="Footer Placeholder 3">
            <a:extLst>
              <a:ext uri="{FF2B5EF4-FFF2-40B4-BE49-F238E27FC236}">
                <a16:creationId xmlns:a16="http://schemas.microsoft.com/office/drawing/2014/main" id="{05416601-F3E8-FAB6-5F74-768E092EB968}"/>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9284717C-7F54-299D-7357-13A7A6C6AC10}"/>
              </a:ext>
            </a:extLst>
          </p:cNvPr>
          <p:cNvSpPr>
            <a:spLocks noGrp="1"/>
          </p:cNvSpPr>
          <p:nvPr>
            <p:ph type="sldNum" sz="quarter" idx="12"/>
          </p:nvPr>
        </p:nvSpPr>
        <p:spPr/>
        <p:txBody>
          <a:bodyPr/>
          <a:lstStyle/>
          <a:p>
            <a:fld id="{AAB6004F-53F9-E74D-AC89-56EA63355CB3}" type="slidenum">
              <a:rPr lang="en-US" smtClean="0"/>
              <a:pPr/>
              <a:t>23</a:t>
            </a:fld>
            <a:endParaRPr lang="en-US"/>
          </a:p>
        </p:txBody>
      </p:sp>
    </p:spTree>
    <p:extLst>
      <p:ext uri="{BB962C8B-B14F-4D97-AF65-F5344CB8AC3E}">
        <p14:creationId xmlns:p14="http://schemas.microsoft.com/office/powerpoint/2010/main" val="2154720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859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8000">
                <a:solidFill>
                  <a:schemeClr val="bg1"/>
                </a:solidFill>
                <a:latin typeface="Stratum2 Bold"/>
              </a:rPr>
              <a:t>SPEAKING A GRANTMAKER’S LANGUAGE</a:t>
            </a:r>
          </a:p>
        </p:txBody>
      </p:sp>
      <p:sp>
        <p:nvSpPr>
          <p:cNvPr id="4" name="Footer Placeholder 3"/>
          <p:cNvSpPr>
            <a:spLocks noGrp="1"/>
          </p:cNvSpPr>
          <p:nvPr>
            <p:ph type="ftr" sz="quarter" idx="11"/>
          </p:nvPr>
        </p:nvSpPr>
        <p:spPr/>
        <p:txBody>
          <a:bodyPr/>
          <a:lstStyle/>
          <a:p>
            <a:r>
              <a:rPr lang="en-US"/>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pPr/>
              <a:t>24</a:t>
            </a:fld>
            <a:endParaRPr lang="en-US"/>
          </a:p>
        </p:txBody>
      </p:sp>
    </p:spTree>
    <p:extLst>
      <p:ext uri="{BB962C8B-B14F-4D97-AF65-F5344CB8AC3E}">
        <p14:creationId xmlns:p14="http://schemas.microsoft.com/office/powerpoint/2010/main" val="3405049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1FE39E9-DBA9-77C9-86B2-3F1AEA16010F}"/>
              </a:ext>
            </a:extLst>
          </p:cNvPr>
          <p:cNvSpPr>
            <a:spLocks noGrp="1"/>
          </p:cNvSpPr>
          <p:nvPr>
            <p:ph type="title"/>
          </p:nvPr>
        </p:nvSpPr>
        <p:spPr/>
        <p:txBody>
          <a:bodyPr/>
          <a:lstStyle/>
          <a:p>
            <a:r>
              <a:rPr lang="en-US" b="1"/>
              <a:t>Philanthropic Giving in 2022</a:t>
            </a:r>
          </a:p>
        </p:txBody>
      </p:sp>
      <p:pic>
        <p:nvPicPr>
          <p:cNvPr id="14" name="Content Placeholder 13">
            <a:extLst>
              <a:ext uri="{FF2B5EF4-FFF2-40B4-BE49-F238E27FC236}">
                <a16:creationId xmlns:a16="http://schemas.microsoft.com/office/drawing/2014/main" id="{6166B66F-F836-6409-6448-4946514D2764}"/>
              </a:ext>
            </a:extLst>
          </p:cNvPr>
          <p:cNvPicPr>
            <a:picLocks noGrp="1" noChangeAspect="1"/>
          </p:cNvPicPr>
          <p:nvPr>
            <p:ph idx="1"/>
          </p:nvPr>
        </p:nvPicPr>
        <p:blipFill>
          <a:blip r:embed="rId3"/>
          <a:stretch>
            <a:fillRect/>
          </a:stretch>
        </p:blipFill>
        <p:spPr>
          <a:xfrm>
            <a:off x="579548" y="1403711"/>
            <a:ext cx="8074270" cy="4345370"/>
          </a:xfrm>
        </p:spPr>
      </p:pic>
      <p:sp>
        <p:nvSpPr>
          <p:cNvPr id="5" name="Footer Placeholder 4">
            <a:extLst>
              <a:ext uri="{FF2B5EF4-FFF2-40B4-BE49-F238E27FC236}">
                <a16:creationId xmlns:a16="http://schemas.microsoft.com/office/drawing/2014/main" id="{5F4CE7EC-0A78-1655-61BE-16E459F72F90}"/>
              </a:ext>
            </a:extLst>
          </p:cNvPr>
          <p:cNvSpPr>
            <a:spLocks noGrp="1"/>
          </p:cNvSpPr>
          <p:nvPr>
            <p:ph type="ftr" sz="quarter" idx="11"/>
          </p:nvPr>
        </p:nvSpPr>
        <p:spPr/>
        <p:txBody>
          <a:bodyPr/>
          <a:lstStyle/>
          <a:p>
            <a:r>
              <a:rPr lang="en-US"/>
              <a:t>OSU FOUNDATION</a:t>
            </a:r>
          </a:p>
        </p:txBody>
      </p:sp>
      <p:sp>
        <p:nvSpPr>
          <p:cNvPr id="6" name="Slide Number Placeholder 5">
            <a:extLst>
              <a:ext uri="{FF2B5EF4-FFF2-40B4-BE49-F238E27FC236}">
                <a16:creationId xmlns:a16="http://schemas.microsoft.com/office/drawing/2014/main" id="{3EA3D60E-F39C-C80C-BDD5-0E9B04AB882C}"/>
              </a:ext>
            </a:extLst>
          </p:cNvPr>
          <p:cNvSpPr>
            <a:spLocks noGrp="1"/>
          </p:cNvSpPr>
          <p:nvPr>
            <p:ph type="sldNum" sz="quarter" idx="12"/>
          </p:nvPr>
        </p:nvSpPr>
        <p:spPr/>
        <p:txBody>
          <a:bodyPr/>
          <a:lstStyle/>
          <a:p>
            <a:fld id="{AAB6004F-53F9-E74D-AC89-56EA63355CB3}" type="slidenum">
              <a:rPr lang="en-US" smtClean="0"/>
              <a:pPr/>
              <a:t>25</a:t>
            </a:fld>
            <a:endParaRPr lang="en-US"/>
          </a:p>
        </p:txBody>
      </p:sp>
      <p:sp>
        <p:nvSpPr>
          <p:cNvPr id="15" name="TextBox 14">
            <a:extLst>
              <a:ext uri="{FF2B5EF4-FFF2-40B4-BE49-F238E27FC236}">
                <a16:creationId xmlns:a16="http://schemas.microsoft.com/office/drawing/2014/main" id="{253672A1-504B-E44B-5BD6-001D63AA650A}"/>
              </a:ext>
            </a:extLst>
          </p:cNvPr>
          <p:cNvSpPr txBox="1"/>
          <p:nvPr/>
        </p:nvSpPr>
        <p:spPr>
          <a:xfrm>
            <a:off x="838200" y="5462104"/>
            <a:ext cx="11067288" cy="307777"/>
          </a:xfrm>
          <a:prstGeom prst="rect">
            <a:avLst/>
          </a:prstGeom>
          <a:noFill/>
        </p:spPr>
        <p:txBody>
          <a:bodyPr wrap="square" rtlCol="0">
            <a:spAutoFit/>
          </a:bodyPr>
          <a:lstStyle/>
          <a:p>
            <a:r>
              <a:rPr lang="en-US" sz="1400">
                <a:solidFill>
                  <a:srgbClr val="FF0000"/>
                </a:solidFill>
              </a:rPr>
              <a:t>https://go2.ccsfundraising.com/rs/559-ALP-184/images/CCS_2022_Philanthropic_Landscape.pdf</a:t>
            </a:r>
          </a:p>
        </p:txBody>
      </p:sp>
      <p:sp>
        <p:nvSpPr>
          <p:cNvPr id="16" name="TextBox 15">
            <a:extLst>
              <a:ext uri="{FF2B5EF4-FFF2-40B4-BE49-F238E27FC236}">
                <a16:creationId xmlns:a16="http://schemas.microsoft.com/office/drawing/2014/main" id="{F416C966-01C5-A5D6-5D2F-14924F4AD1F2}"/>
              </a:ext>
            </a:extLst>
          </p:cNvPr>
          <p:cNvSpPr txBox="1"/>
          <p:nvPr/>
        </p:nvSpPr>
        <p:spPr>
          <a:xfrm>
            <a:off x="8783085" y="2048342"/>
            <a:ext cx="2993136" cy="3139321"/>
          </a:xfrm>
          <a:prstGeom prst="rect">
            <a:avLst/>
          </a:prstGeom>
          <a:noFill/>
        </p:spPr>
        <p:txBody>
          <a:bodyPr wrap="square" rtlCol="0">
            <a:spAutoFit/>
          </a:bodyPr>
          <a:lstStyle/>
          <a:p>
            <a:r>
              <a:rPr lang="en-US">
                <a:solidFill>
                  <a:schemeClr val="tx2"/>
                </a:solidFill>
                <a:latin typeface="Verdana" panose="020B0604030504040204" pitchFamily="34" charset="0"/>
                <a:ea typeface="Verdana" panose="020B0604030504040204" pitchFamily="34" charset="0"/>
                <a:cs typeface="Verdana" panose="020B0604030504040204" pitchFamily="34" charset="0"/>
              </a:rPr>
              <a:t>There are more than </a:t>
            </a:r>
            <a:r>
              <a:rPr lang="en-US" b="1">
                <a:solidFill>
                  <a:srgbClr val="00859B"/>
                </a:solidFill>
                <a:latin typeface="Verdana" panose="020B0604030504040204" pitchFamily="34" charset="0"/>
                <a:ea typeface="Verdana" panose="020B0604030504040204" pitchFamily="34" charset="0"/>
                <a:cs typeface="Verdana" panose="020B0604030504040204" pitchFamily="34" charset="0"/>
              </a:rPr>
              <a:t>120,000 foundations</a:t>
            </a:r>
            <a:r>
              <a:rPr lang="en-US">
                <a:solidFill>
                  <a:srgbClr val="00859B"/>
                </a:solidFill>
                <a:latin typeface="Verdana" panose="020B0604030504040204" pitchFamily="34" charset="0"/>
                <a:ea typeface="Verdana" panose="020B0604030504040204" pitchFamily="34" charset="0"/>
                <a:cs typeface="Verdana" panose="020B0604030504040204" pitchFamily="34" charset="0"/>
              </a:rPr>
              <a:t> </a:t>
            </a:r>
            <a:r>
              <a:rPr lang="en-US">
                <a:solidFill>
                  <a:schemeClr val="tx2"/>
                </a:solidFill>
                <a:latin typeface="Verdana" panose="020B0604030504040204" pitchFamily="34" charset="0"/>
                <a:ea typeface="Verdana" panose="020B0604030504040204" pitchFamily="34" charset="0"/>
                <a:cs typeface="Verdana" panose="020B0604030504040204" pitchFamily="34" charset="0"/>
              </a:rPr>
              <a:t>in the United States, each with its own processes and priorities.</a:t>
            </a:r>
          </a:p>
          <a:p>
            <a:endParaRPr lang="en-US">
              <a:latin typeface="Verdana" panose="020B0604030504040204" pitchFamily="34" charset="0"/>
              <a:ea typeface="Verdana" panose="020B0604030504040204" pitchFamily="34" charset="0"/>
              <a:cs typeface="Verdana" panose="020B0604030504040204" pitchFamily="34" charset="0"/>
            </a:endParaRPr>
          </a:p>
          <a:p>
            <a:r>
              <a:rPr lang="en-US">
                <a:solidFill>
                  <a:schemeClr val="tx2"/>
                </a:solidFill>
                <a:latin typeface="Verdana" panose="020B0604030504040204" pitchFamily="34" charset="0"/>
                <a:ea typeface="Verdana" panose="020B0604030504040204" pitchFamily="34" charset="0"/>
                <a:cs typeface="Verdana" panose="020B0604030504040204" pitchFamily="34" charset="0"/>
              </a:rPr>
              <a:t>In 2022, foundations distributed </a:t>
            </a:r>
            <a:r>
              <a:rPr lang="en-US" b="1">
                <a:solidFill>
                  <a:srgbClr val="00859B"/>
                </a:solidFill>
                <a:latin typeface="Verdana" panose="020B0604030504040204" pitchFamily="34" charset="0"/>
                <a:ea typeface="Verdana" panose="020B0604030504040204" pitchFamily="34" charset="0"/>
                <a:cs typeface="Verdana" panose="020B0604030504040204" pitchFamily="34" charset="0"/>
              </a:rPr>
              <a:t>$90.8 billion in charitable giving.</a:t>
            </a:r>
            <a:endParaRPr lang="en-US" sz="1400">
              <a:solidFill>
                <a:srgbClr val="00859B"/>
              </a:solidFill>
              <a:latin typeface="Verdana" panose="020B0604030504040204" pitchFamily="34" charset="0"/>
              <a:ea typeface="Verdana" panose="020B0604030504040204" pitchFamily="34" charset="0"/>
              <a:cs typeface="Verdana" panose="020B0604030504040204" pitchFamily="34" charset="0"/>
            </a:endParaRPr>
          </a:p>
          <a:p>
            <a:r>
              <a:rPr lang="en-US">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536847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7674C23-76F3-42A6-B7AA-5ADABCD589A2}"/>
              </a:ext>
            </a:extLst>
          </p:cNvPr>
          <p:cNvPicPr>
            <a:picLocks noGrp="1" noChangeAspect="1"/>
          </p:cNvPicPr>
          <p:nvPr>
            <p:ph idx="1"/>
          </p:nvPr>
        </p:nvPicPr>
        <p:blipFill>
          <a:blip r:embed="rId3"/>
          <a:stretch>
            <a:fillRect/>
          </a:stretch>
        </p:blipFill>
        <p:spPr>
          <a:xfrm>
            <a:off x="4038600" y="266701"/>
            <a:ext cx="7115381" cy="5898661"/>
          </a:xfrm>
        </p:spPr>
      </p:pic>
      <p:sp>
        <p:nvSpPr>
          <p:cNvPr id="4" name="Footer Placeholder 3">
            <a:extLst>
              <a:ext uri="{FF2B5EF4-FFF2-40B4-BE49-F238E27FC236}">
                <a16:creationId xmlns:a16="http://schemas.microsoft.com/office/drawing/2014/main" id="{B9CEFD33-8CC3-F99C-B5F3-ABBF506B148E}"/>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ED2B1544-1472-F34B-1D9B-3E6024FBF48E}"/>
              </a:ext>
            </a:extLst>
          </p:cNvPr>
          <p:cNvSpPr>
            <a:spLocks noGrp="1"/>
          </p:cNvSpPr>
          <p:nvPr>
            <p:ph type="sldNum" sz="quarter" idx="12"/>
          </p:nvPr>
        </p:nvSpPr>
        <p:spPr/>
        <p:txBody>
          <a:bodyPr/>
          <a:lstStyle/>
          <a:p>
            <a:fld id="{AAB6004F-53F9-E74D-AC89-56EA63355CB3}" type="slidenum">
              <a:rPr lang="en-US" smtClean="0"/>
              <a:pPr/>
              <a:t>26</a:t>
            </a:fld>
            <a:endParaRPr lang="en-US"/>
          </a:p>
        </p:txBody>
      </p:sp>
      <p:sp>
        <p:nvSpPr>
          <p:cNvPr id="8" name="Arrow: Right 7">
            <a:extLst>
              <a:ext uri="{FF2B5EF4-FFF2-40B4-BE49-F238E27FC236}">
                <a16:creationId xmlns:a16="http://schemas.microsoft.com/office/drawing/2014/main" id="{64F36E0A-BC55-6F9D-6296-B12FD0B070F0}"/>
              </a:ext>
            </a:extLst>
          </p:cNvPr>
          <p:cNvSpPr/>
          <p:nvPr/>
        </p:nvSpPr>
        <p:spPr>
          <a:xfrm>
            <a:off x="4365839" y="914984"/>
            <a:ext cx="1498059" cy="544749"/>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solidFill>
                  <a:schemeClr val="tx1"/>
                </a:solidFill>
              </a:rPr>
              <a:t>OSU</a:t>
            </a:r>
          </a:p>
        </p:txBody>
      </p:sp>
      <p:sp>
        <p:nvSpPr>
          <p:cNvPr id="11" name="Rectangle: Rounded Corners 10">
            <a:extLst>
              <a:ext uri="{FF2B5EF4-FFF2-40B4-BE49-F238E27FC236}">
                <a16:creationId xmlns:a16="http://schemas.microsoft.com/office/drawing/2014/main" id="{69F64A7F-67DA-E0AC-5639-98AA89926B37}"/>
              </a:ext>
            </a:extLst>
          </p:cNvPr>
          <p:cNvSpPr/>
          <p:nvPr/>
        </p:nvSpPr>
        <p:spPr>
          <a:xfrm>
            <a:off x="393192" y="709422"/>
            <a:ext cx="3063240" cy="543915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Funding for education represents a large sector of private foundation philanthropy; this category includes K-12 schools, higher education, and libraries.</a:t>
            </a:r>
          </a:p>
          <a:p>
            <a:pPr algn="ctr"/>
            <a:endParaRPr lang="en-US"/>
          </a:p>
          <a:p>
            <a:pPr algn="ctr"/>
            <a:endParaRPr lang="en-US"/>
          </a:p>
          <a:p>
            <a:pPr algn="ctr"/>
            <a:endParaRPr lang="en-US"/>
          </a:p>
          <a:p>
            <a:pPr algn="ctr"/>
            <a:r>
              <a:rPr lang="en-US"/>
              <a:t>Program Development has overtaken all other types of funding in recent years. Before 2007, capacity building (aka facility projects) would have been among the largest sectors.</a:t>
            </a:r>
          </a:p>
        </p:txBody>
      </p:sp>
      <p:sp>
        <p:nvSpPr>
          <p:cNvPr id="9" name="Arrow: Right 8">
            <a:extLst>
              <a:ext uri="{FF2B5EF4-FFF2-40B4-BE49-F238E27FC236}">
                <a16:creationId xmlns:a16="http://schemas.microsoft.com/office/drawing/2014/main" id="{FD4AA959-76FA-40A0-74F4-AC780048ACEE}"/>
              </a:ext>
            </a:extLst>
          </p:cNvPr>
          <p:cNvSpPr/>
          <p:nvPr/>
        </p:nvSpPr>
        <p:spPr>
          <a:xfrm>
            <a:off x="3568040" y="4688408"/>
            <a:ext cx="1498059" cy="544749"/>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solidFill>
                  <a:schemeClr val="tx1"/>
                </a:solidFill>
              </a:rPr>
              <a:t>Research</a:t>
            </a:r>
          </a:p>
        </p:txBody>
      </p:sp>
    </p:spTree>
    <p:extLst>
      <p:ext uri="{BB962C8B-B14F-4D97-AF65-F5344CB8AC3E}">
        <p14:creationId xmlns:p14="http://schemas.microsoft.com/office/powerpoint/2010/main" val="1532962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79FBD-DF70-7DDF-8944-0D751A380FBD}"/>
              </a:ext>
            </a:extLst>
          </p:cNvPr>
          <p:cNvSpPr>
            <a:spLocks noGrp="1"/>
          </p:cNvSpPr>
          <p:nvPr>
            <p:ph type="title"/>
          </p:nvPr>
        </p:nvSpPr>
        <p:spPr/>
        <p:txBody>
          <a:bodyPr/>
          <a:lstStyle/>
          <a:p>
            <a:r>
              <a:rPr lang="en-US" b="1"/>
              <a:t>About Private Foundations</a:t>
            </a:r>
          </a:p>
        </p:txBody>
      </p:sp>
      <p:sp>
        <p:nvSpPr>
          <p:cNvPr id="3" name="Content Placeholder 2">
            <a:extLst>
              <a:ext uri="{FF2B5EF4-FFF2-40B4-BE49-F238E27FC236}">
                <a16:creationId xmlns:a16="http://schemas.microsoft.com/office/drawing/2014/main" id="{329A433D-625C-C5C8-8066-302990F96883}"/>
              </a:ext>
            </a:extLst>
          </p:cNvPr>
          <p:cNvSpPr>
            <a:spLocks noGrp="1"/>
          </p:cNvSpPr>
          <p:nvPr>
            <p:ph idx="1"/>
          </p:nvPr>
        </p:nvSpPr>
        <p:spPr/>
        <p:txBody>
          <a:bodyPr>
            <a:normAutofit/>
          </a:bodyPr>
          <a:lstStyle/>
          <a:p>
            <a:r>
              <a:rPr lang="en-US" sz="3600"/>
              <a:t>With so many private foundations, each prioritizes their own small sliver of the philanthropic landscape. </a:t>
            </a:r>
          </a:p>
          <a:p>
            <a:r>
              <a:rPr lang="en-US" sz="3600"/>
              <a:t>Priorities are </a:t>
            </a:r>
            <a:r>
              <a:rPr lang="en-US" sz="3600" b="1">
                <a:solidFill>
                  <a:schemeClr val="tx1"/>
                </a:solidFill>
              </a:rPr>
              <a:t>unique</a:t>
            </a:r>
            <a:r>
              <a:rPr lang="en-US" sz="3600"/>
              <a:t> and driven by the philanthropic aims of their founders.</a:t>
            </a:r>
          </a:p>
          <a:p>
            <a:endParaRPr lang="en-US" sz="3600"/>
          </a:p>
          <a:p>
            <a:r>
              <a:rPr lang="en-US" sz="4000" b="1">
                <a:solidFill>
                  <a:schemeClr val="tx1"/>
                </a:solidFill>
              </a:rPr>
              <a:t>Speaking to private foundations means talking about IMPACT</a:t>
            </a:r>
          </a:p>
        </p:txBody>
      </p:sp>
      <p:sp>
        <p:nvSpPr>
          <p:cNvPr id="4" name="Footer Placeholder 3">
            <a:extLst>
              <a:ext uri="{FF2B5EF4-FFF2-40B4-BE49-F238E27FC236}">
                <a16:creationId xmlns:a16="http://schemas.microsoft.com/office/drawing/2014/main" id="{BE83C0CD-00A7-14EC-A79A-AFFC5B318CB4}"/>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A5B73359-1088-660C-9A0C-E8BE7729D5C9}"/>
              </a:ext>
            </a:extLst>
          </p:cNvPr>
          <p:cNvSpPr>
            <a:spLocks noGrp="1"/>
          </p:cNvSpPr>
          <p:nvPr>
            <p:ph type="sldNum" sz="quarter" idx="12"/>
          </p:nvPr>
        </p:nvSpPr>
        <p:spPr/>
        <p:txBody>
          <a:bodyPr/>
          <a:lstStyle/>
          <a:p>
            <a:fld id="{AAB6004F-53F9-E74D-AC89-56EA63355CB3}" type="slidenum">
              <a:rPr lang="en-US" smtClean="0"/>
              <a:pPr/>
              <a:t>27</a:t>
            </a:fld>
            <a:endParaRPr lang="en-US"/>
          </a:p>
        </p:txBody>
      </p:sp>
    </p:spTree>
    <p:extLst>
      <p:ext uri="{BB962C8B-B14F-4D97-AF65-F5344CB8AC3E}">
        <p14:creationId xmlns:p14="http://schemas.microsoft.com/office/powerpoint/2010/main" val="3476693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1947862"/>
          </a:xfrm>
        </p:spPr>
        <p:txBody>
          <a:bodyPr/>
          <a:lstStyle/>
          <a:p>
            <a:r>
              <a:rPr lang="en-US">
                <a:solidFill>
                  <a:schemeClr val="bg1"/>
                </a:solidFill>
              </a:rPr>
              <a:t>When you know one private foundation…</a:t>
            </a:r>
          </a:p>
        </p:txBody>
      </p:sp>
      <p:sp>
        <p:nvSpPr>
          <p:cNvPr id="4" name="Footer Placeholder 3"/>
          <p:cNvSpPr>
            <a:spLocks noGrp="1"/>
          </p:cNvSpPr>
          <p:nvPr>
            <p:ph type="ftr" sz="quarter" idx="11"/>
          </p:nvPr>
        </p:nvSpPr>
        <p:spPr/>
        <p:txBody>
          <a:bodyPr/>
          <a:lstStyle/>
          <a:p>
            <a:r>
              <a:rPr lang="en-US"/>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pPr/>
              <a:t>28</a:t>
            </a:fld>
            <a:endParaRPr lang="en-US"/>
          </a:p>
        </p:txBody>
      </p:sp>
      <p:sp>
        <p:nvSpPr>
          <p:cNvPr id="6" name="Title 1">
            <a:extLst>
              <a:ext uri="{FF2B5EF4-FFF2-40B4-BE49-F238E27FC236}">
                <a16:creationId xmlns:a16="http://schemas.microsoft.com/office/drawing/2014/main" id="{4C605289-2FCA-5536-61A6-C41F1AF51D77}"/>
              </a:ext>
            </a:extLst>
          </p:cNvPr>
          <p:cNvSpPr txBox="1">
            <a:spLocks/>
          </p:cNvSpPr>
          <p:nvPr/>
        </p:nvSpPr>
        <p:spPr>
          <a:xfrm>
            <a:off x="831850" y="3657601"/>
            <a:ext cx="10515600" cy="10925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baseline="0">
                <a:solidFill>
                  <a:schemeClr val="tx1"/>
                </a:solidFill>
                <a:latin typeface="Georgia" charset="0"/>
                <a:ea typeface="+mj-ea"/>
                <a:cs typeface="+mj-cs"/>
              </a:defRPr>
            </a:lvl1pPr>
          </a:lstStyle>
          <a:p>
            <a:pPr algn="r"/>
            <a:r>
              <a:rPr lang="en-US">
                <a:solidFill>
                  <a:schemeClr val="bg1"/>
                </a:solidFill>
              </a:rPr>
              <a:t>…you know one foundation.</a:t>
            </a:r>
          </a:p>
        </p:txBody>
      </p:sp>
    </p:spTree>
    <p:extLst>
      <p:ext uri="{BB962C8B-B14F-4D97-AF65-F5344CB8AC3E}">
        <p14:creationId xmlns:p14="http://schemas.microsoft.com/office/powerpoint/2010/main" val="304931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F8B2A5-79E8-B868-68B0-44A62F4DE117}"/>
              </a:ext>
            </a:extLst>
          </p:cNvPr>
          <p:cNvPicPr>
            <a:picLocks noChangeAspect="1"/>
          </p:cNvPicPr>
          <p:nvPr/>
        </p:nvPicPr>
        <p:blipFill>
          <a:blip r:embed="rId3"/>
          <a:stretch>
            <a:fillRect/>
          </a:stretch>
        </p:blipFill>
        <p:spPr>
          <a:xfrm>
            <a:off x="7786351" y="1690688"/>
            <a:ext cx="4108361" cy="4108361"/>
          </a:xfrm>
          <a:prstGeom prst="rect">
            <a:avLst/>
          </a:prstGeom>
        </p:spPr>
      </p:pic>
      <p:sp>
        <p:nvSpPr>
          <p:cNvPr id="3" name="Title 2">
            <a:extLst>
              <a:ext uri="{FF2B5EF4-FFF2-40B4-BE49-F238E27FC236}">
                <a16:creationId xmlns:a16="http://schemas.microsoft.com/office/drawing/2014/main" id="{F3A31C34-43BC-6FE4-4111-52FF07602C50}"/>
              </a:ext>
            </a:extLst>
          </p:cNvPr>
          <p:cNvSpPr>
            <a:spLocks noGrp="1"/>
          </p:cNvSpPr>
          <p:nvPr>
            <p:ph type="title"/>
          </p:nvPr>
        </p:nvSpPr>
        <p:spPr/>
        <p:txBody>
          <a:bodyPr/>
          <a:lstStyle/>
          <a:p>
            <a:r>
              <a:rPr lang="en-US" b="1"/>
              <a:t>About Private Foundations</a:t>
            </a:r>
          </a:p>
        </p:txBody>
      </p:sp>
      <p:sp>
        <p:nvSpPr>
          <p:cNvPr id="9" name="Content Placeholder 8"/>
          <p:cNvSpPr>
            <a:spLocks noGrp="1"/>
          </p:cNvSpPr>
          <p:nvPr>
            <p:ph idx="1"/>
          </p:nvPr>
        </p:nvSpPr>
        <p:spPr/>
        <p:txBody>
          <a:bodyPr>
            <a:normAutofit/>
          </a:bodyPr>
          <a:lstStyle/>
          <a:p>
            <a:pPr marL="0" indent="0">
              <a:lnSpc>
                <a:spcPct val="100000"/>
              </a:lnSpc>
              <a:buNone/>
            </a:pPr>
            <a:r>
              <a:rPr lang="en-US" b="1">
                <a:solidFill>
                  <a:srgbClr val="00859B"/>
                </a:solidFill>
              </a:rPr>
              <a:t>Part of a balanced external funding plan</a:t>
            </a:r>
          </a:p>
          <a:p>
            <a:pPr>
              <a:lnSpc>
                <a:spcPct val="100000"/>
              </a:lnSpc>
              <a:spcBef>
                <a:spcPts val="1800"/>
              </a:spcBef>
            </a:pPr>
            <a:r>
              <a:rPr lang="en-US"/>
              <a:t>Uniquely flexible funding source, nimble</a:t>
            </a:r>
          </a:p>
          <a:p>
            <a:pPr lvl="1">
              <a:lnSpc>
                <a:spcPct val="100000"/>
              </a:lnSpc>
            </a:pPr>
            <a:r>
              <a:rPr lang="en-US" sz="2000">
                <a:latin typeface="Verdana" panose="020B0604030504040204" pitchFamily="34" charset="0"/>
                <a:ea typeface="Verdana" panose="020B0604030504040204" pitchFamily="34" charset="0"/>
                <a:cs typeface="Verdana" panose="020B0604030504040204" pitchFamily="34" charset="0"/>
              </a:rPr>
              <a:t>Focus on emerging issues</a:t>
            </a:r>
          </a:p>
          <a:p>
            <a:pPr lvl="1">
              <a:lnSpc>
                <a:spcPct val="100000"/>
              </a:lnSpc>
            </a:pPr>
            <a:r>
              <a:rPr lang="en-US" sz="2000">
                <a:latin typeface="Verdana" panose="020B0604030504040204" pitchFamily="34" charset="0"/>
                <a:ea typeface="Verdana" panose="020B0604030504040204" pitchFamily="34" charset="0"/>
                <a:cs typeface="Verdana" panose="020B0604030504040204" pitchFamily="34" charset="0"/>
              </a:rPr>
              <a:t>Focus on emerging special interest populations</a:t>
            </a:r>
          </a:p>
          <a:p>
            <a:pPr lvl="1">
              <a:lnSpc>
                <a:spcPct val="100000"/>
              </a:lnSpc>
            </a:pPr>
            <a:r>
              <a:rPr lang="en-US" sz="2000">
                <a:latin typeface="Verdana" panose="020B0604030504040204" pitchFamily="34" charset="0"/>
                <a:ea typeface="Verdana" panose="020B0604030504040204" pitchFamily="34" charset="0"/>
                <a:cs typeface="Verdana" panose="020B0604030504040204" pitchFamily="34" charset="0"/>
              </a:rPr>
              <a:t>Willing to collaborate with other funding sources</a:t>
            </a:r>
          </a:p>
          <a:p>
            <a:pPr lvl="1">
              <a:lnSpc>
                <a:spcPct val="100000"/>
              </a:lnSpc>
            </a:pPr>
            <a:r>
              <a:rPr lang="en-US" sz="2000">
                <a:latin typeface="Verdana" panose="020B0604030504040204" pitchFamily="34" charset="0"/>
                <a:ea typeface="Verdana" panose="020B0604030504040204" pitchFamily="34" charset="0"/>
                <a:cs typeface="Verdana" panose="020B0604030504040204" pitchFamily="34" charset="0"/>
              </a:rPr>
              <a:t>Willing to provide alternative forms of assistance</a:t>
            </a:r>
          </a:p>
          <a:p>
            <a:pPr lvl="1">
              <a:lnSpc>
                <a:spcPct val="100000"/>
              </a:lnSpc>
            </a:pPr>
            <a:r>
              <a:rPr lang="en-US" sz="2000">
                <a:latin typeface="Verdana" panose="020B0604030504040204" pitchFamily="34" charset="0"/>
                <a:ea typeface="Verdana" panose="020B0604030504040204" pitchFamily="34" charset="0"/>
                <a:cs typeface="Verdana" panose="020B0604030504040204" pitchFamily="34" charset="0"/>
              </a:rPr>
              <a:t>Willing to consider experimental activities</a:t>
            </a:r>
          </a:p>
          <a:p>
            <a:endParaRPr lang="en-US" sz="240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29</a:t>
            </a:fld>
            <a:endParaRPr lang="en-US"/>
          </a:p>
        </p:txBody>
      </p:sp>
    </p:spTree>
    <p:extLst>
      <p:ext uri="{BB962C8B-B14F-4D97-AF65-F5344CB8AC3E}">
        <p14:creationId xmlns:p14="http://schemas.microsoft.com/office/powerpoint/2010/main" val="11819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500"/>
                                        <p:tgtEl>
                                          <p:spTgt spid="9">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1668-05EB-45DB-B981-CC3E02EBC2D1}"/>
              </a:ext>
            </a:extLst>
          </p:cNvPr>
          <p:cNvSpPr>
            <a:spLocks noGrp="1"/>
          </p:cNvSpPr>
          <p:nvPr>
            <p:ph type="title"/>
          </p:nvPr>
        </p:nvSpPr>
        <p:spPr/>
        <p:txBody>
          <a:bodyPr/>
          <a:lstStyle/>
          <a:p>
            <a:r>
              <a:rPr lang="en-US" b="1">
                <a:solidFill>
                  <a:schemeClr val="accent5"/>
                </a:solidFill>
                <a:latin typeface="Rufina-Stencil-Bold"/>
              </a:rPr>
              <a:t>OSU Foundation: a snapshot</a:t>
            </a:r>
          </a:p>
        </p:txBody>
      </p:sp>
      <p:sp>
        <p:nvSpPr>
          <p:cNvPr id="3" name="Content Placeholder 2">
            <a:extLst>
              <a:ext uri="{FF2B5EF4-FFF2-40B4-BE49-F238E27FC236}">
                <a16:creationId xmlns:a16="http://schemas.microsoft.com/office/drawing/2014/main" id="{AF5128CF-4301-4D02-9F8F-023EB7DDFD8A}"/>
              </a:ext>
            </a:extLst>
          </p:cNvPr>
          <p:cNvSpPr>
            <a:spLocks noGrp="1"/>
          </p:cNvSpPr>
          <p:nvPr>
            <p:ph idx="1"/>
          </p:nvPr>
        </p:nvSpPr>
        <p:spPr/>
        <p:txBody>
          <a:bodyPr vert="horz" lIns="91440" tIns="45720" rIns="91440" bIns="45720" rtlCol="0" anchor="t">
            <a:normAutofit/>
          </a:bodyPr>
          <a:lstStyle/>
          <a:p>
            <a:r>
              <a:rPr lang="en-US">
                <a:latin typeface="Verdana" panose="020B0604030504040204" pitchFamily="34" charset="0"/>
                <a:ea typeface="Verdana" panose="020B0604030504040204" pitchFamily="34" charset="0"/>
                <a:cs typeface="Verdana" panose="020B0604030504040204" pitchFamily="34" charset="0"/>
              </a:rPr>
              <a:t>Six units make up the organization</a:t>
            </a:r>
          </a:p>
          <a:p>
            <a:pPr lvl="1"/>
            <a:r>
              <a:rPr lang="en-US">
                <a:latin typeface="Verdana" panose="020B0604030504040204" pitchFamily="34" charset="0"/>
                <a:ea typeface="Verdana" panose="020B0604030504040204" pitchFamily="34" charset="0"/>
                <a:cs typeface="Verdana" panose="020B0604030504040204" pitchFamily="34" charset="0"/>
              </a:rPr>
              <a:t>Finance, Talent Management, Marketing and Donor Engagement, IT, Alumni Engagement, Development</a:t>
            </a:r>
          </a:p>
          <a:p>
            <a:pPr marL="457200" lvl="1" indent="0">
              <a:buNone/>
            </a:pPr>
            <a:endParaRPr lang="en-US">
              <a:latin typeface="Verdana" panose="020B0604030504040204" pitchFamily="34" charset="0"/>
              <a:ea typeface="Verdana" panose="020B0604030504040204" pitchFamily="34" charset="0"/>
              <a:cs typeface="Verdana" panose="020B0604030504040204" pitchFamily="34" charset="0"/>
            </a:endParaRPr>
          </a:p>
          <a:p>
            <a:r>
              <a:rPr lang="en-US">
                <a:latin typeface="Verdana" panose="020B0604030504040204" pitchFamily="34" charset="0"/>
                <a:ea typeface="Verdana" panose="020B0604030504040204" pitchFamily="34" charset="0"/>
                <a:cs typeface="Verdana" panose="020B0604030504040204" pitchFamily="34" charset="0"/>
              </a:rPr>
              <a:t>Development</a:t>
            </a:r>
          </a:p>
          <a:p>
            <a:pPr lvl="1"/>
            <a:r>
              <a:rPr lang="en-US">
                <a:latin typeface="Verdana" panose="020B0604030504040204" pitchFamily="34" charset="0"/>
                <a:ea typeface="Verdana" panose="020B0604030504040204" pitchFamily="34" charset="0"/>
                <a:cs typeface="Verdana" panose="020B0604030504040204" pitchFamily="34" charset="0"/>
              </a:rPr>
              <a:t>Major Gift Fundraising</a:t>
            </a:r>
          </a:p>
          <a:p>
            <a:pPr lvl="1"/>
            <a:r>
              <a:rPr lang="en-US">
                <a:latin typeface="Verdana" panose="020B0604030504040204" pitchFamily="34" charset="0"/>
                <a:ea typeface="Verdana" panose="020B0604030504040204" pitchFamily="34" charset="0"/>
                <a:cs typeface="Verdana" panose="020B0604030504040204" pitchFamily="34" charset="0"/>
              </a:rPr>
              <a:t>Planned Giving</a:t>
            </a:r>
          </a:p>
          <a:p>
            <a:pPr lvl="1"/>
            <a:r>
              <a:rPr lang="en-US">
                <a:latin typeface="Verdana" panose="020B0604030504040204" pitchFamily="34" charset="0"/>
                <a:ea typeface="Verdana" panose="020B0604030504040204" pitchFamily="34" charset="0"/>
                <a:cs typeface="Verdana" panose="020B0604030504040204" pitchFamily="34" charset="0"/>
              </a:rPr>
              <a:t>Annual Giving*</a:t>
            </a:r>
          </a:p>
          <a:p>
            <a:pPr lvl="1"/>
            <a:r>
              <a:rPr lang="en-US">
                <a:latin typeface="Verdana" panose="020B0604030504040204" pitchFamily="34" charset="0"/>
                <a:ea typeface="Verdana" panose="020B0604030504040204" pitchFamily="34" charset="0"/>
                <a:cs typeface="Verdana" panose="020B0604030504040204" pitchFamily="34" charset="0"/>
              </a:rPr>
              <a:t>Principal Gifts Fundraising</a:t>
            </a:r>
          </a:p>
          <a:p>
            <a:pPr lvl="1"/>
            <a:r>
              <a:rPr lang="en-US">
                <a:latin typeface="Verdana" panose="020B0604030504040204" pitchFamily="34" charset="0"/>
                <a:ea typeface="Verdana" panose="020B0604030504040204" pitchFamily="34" charset="0"/>
                <a:cs typeface="Verdana" panose="020B0604030504040204" pitchFamily="34" charset="0"/>
              </a:rPr>
              <a:t>Foundation Relations</a:t>
            </a:r>
          </a:p>
          <a:p>
            <a:pPr lvl="1"/>
            <a:endParaRPr lang="en-US">
              <a:latin typeface="Verdana" panose="020B0604030504040204" pitchFamily="34" charset="0"/>
              <a:ea typeface="Verdana" panose="020B0604030504040204" pitchFamily="34" charset="0"/>
              <a:cs typeface="Verdana" panose="020B0604030504040204" pitchFamily="34" charset="0"/>
            </a:endParaRPr>
          </a:p>
          <a:p>
            <a:endParaRPr lang="en-US">
              <a:latin typeface="Verdana" panose="020B0604030504040204" pitchFamily="34" charset="0"/>
              <a:ea typeface="Verdana" panose="020B0604030504040204" pitchFamily="34" charset="0"/>
              <a:cs typeface="Verdana" panose="020B0604030504040204" pitchFamily="34" charset="0"/>
            </a:endParaRPr>
          </a:p>
          <a:p>
            <a:endParaRPr lang="en-US" sz="2800" b="1">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a:p>
          <a:p>
            <a:endParaRPr lang="en-US"/>
          </a:p>
        </p:txBody>
      </p:sp>
      <p:sp>
        <p:nvSpPr>
          <p:cNvPr id="4" name="Footer Placeholder 3">
            <a:extLst>
              <a:ext uri="{FF2B5EF4-FFF2-40B4-BE49-F238E27FC236}">
                <a16:creationId xmlns:a16="http://schemas.microsoft.com/office/drawing/2014/main" id="{7734C2D5-3B39-44FE-9393-A907673E7EC6}"/>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129AF85B-35F4-45C9-B429-88E3800591C0}"/>
              </a:ext>
            </a:extLst>
          </p:cNvPr>
          <p:cNvSpPr>
            <a:spLocks noGrp="1"/>
          </p:cNvSpPr>
          <p:nvPr>
            <p:ph type="sldNum" sz="quarter" idx="12"/>
          </p:nvPr>
        </p:nvSpPr>
        <p:spPr/>
        <p:txBody>
          <a:bodyPr/>
          <a:lstStyle/>
          <a:p>
            <a:fld id="{AAB6004F-53F9-E74D-AC89-56EA63355CB3}" type="slidenum">
              <a:rPr lang="en-US" smtClean="0"/>
              <a:pPr/>
              <a:t>3</a:t>
            </a:fld>
            <a:endParaRPr lang="en-US"/>
          </a:p>
        </p:txBody>
      </p:sp>
    </p:spTree>
    <p:extLst>
      <p:ext uri="{BB962C8B-B14F-4D97-AF65-F5344CB8AC3E}">
        <p14:creationId xmlns:p14="http://schemas.microsoft.com/office/powerpoint/2010/main" val="1142833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solidFill>
                  <a:schemeClr val="bg1"/>
                </a:solidFill>
                <a:latin typeface="Times New Roman" panose="02020603050405020304" pitchFamily="18" charset="0"/>
                <a:cs typeface="Times New Roman" panose="02020603050405020304" pitchFamily="18" charset="0"/>
              </a:rPr>
              <a:t>Best thought of as supporting innovations, startups, and special projects.</a:t>
            </a:r>
            <a:endParaRPr lang="en-US">
              <a:solidFill>
                <a:schemeClr val="bg1"/>
              </a:solidFill>
            </a:endParaRPr>
          </a:p>
        </p:txBody>
      </p:sp>
      <p:sp>
        <p:nvSpPr>
          <p:cNvPr id="5" name="Footer Placeholder 4"/>
          <p:cNvSpPr>
            <a:spLocks noGrp="1"/>
          </p:cNvSpPr>
          <p:nvPr>
            <p:ph type="ftr" sz="quarter" idx="11"/>
          </p:nvPr>
        </p:nvSpPr>
        <p:spPr/>
        <p:txBody>
          <a:bodyPr/>
          <a:lstStyle/>
          <a:p>
            <a:r>
              <a:rPr lang="en-US"/>
              <a:t>OSU FOUNDATION</a:t>
            </a:r>
          </a:p>
        </p:txBody>
      </p:sp>
      <p:sp>
        <p:nvSpPr>
          <p:cNvPr id="6" name="Slide Number Placeholder 5"/>
          <p:cNvSpPr>
            <a:spLocks noGrp="1"/>
          </p:cNvSpPr>
          <p:nvPr>
            <p:ph type="sldNum" sz="quarter" idx="12"/>
          </p:nvPr>
        </p:nvSpPr>
        <p:spPr/>
        <p:txBody>
          <a:bodyPr/>
          <a:lstStyle/>
          <a:p>
            <a:fld id="{AAB6004F-53F9-E74D-AC89-56EA63355CB3}" type="slidenum">
              <a:rPr lang="en-US" smtClean="0"/>
              <a:pPr/>
              <a:t>30</a:t>
            </a:fld>
            <a:endParaRPr lang="en-US"/>
          </a:p>
        </p:txBody>
      </p:sp>
    </p:spTree>
    <p:extLst>
      <p:ext uri="{BB962C8B-B14F-4D97-AF65-F5344CB8AC3E}">
        <p14:creationId xmlns:p14="http://schemas.microsoft.com/office/powerpoint/2010/main" val="2404252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6B80A7-7A2B-3749-21C2-EF89AA88BE45}"/>
              </a:ext>
            </a:extLst>
          </p:cNvPr>
          <p:cNvSpPr>
            <a:spLocks noGrp="1"/>
          </p:cNvSpPr>
          <p:nvPr>
            <p:ph type="title"/>
          </p:nvPr>
        </p:nvSpPr>
        <p:spPr/>
        <p:txBody>
          <a:bodyPr/>
          <a:lstStyle/>
          <a:p>
            <a:r>
              <a:rPr lang="en-US"/>
              <a:t>About Private Foundations</a:t>
            </a:r>
            <a:br>
              <a:rPr lang="en-US"/>
            </a:br>
            <a:r>
              <a:rPr lang="en-US" b="1">
                <a:solidFill>
                  <a:srgbClr val="00859B"/>
                </a:solidFill>
              </a:rPr>
              <a:t>Summary</a:t>
            </a:r>
          </a:p>
        </p:txBody>
      </p:sp>
      <p:sp>
        <p:nvSpPr>
          <p:cNvPr id="8" name="Content Placeholder 7">
            <a:extLst>
              <a:ext uri="{FF2B5EF4-FFF2-40B4-BE49-F238E27FC236}">
                <a16:creationId xmlns:a16="http://schemas.microsoft.com/office/drawing/2014/main" id="{1180F92A-12B7-AF98-435D-D518143832F5}"/>
              </a:ext>
            </a:extLst>
          </p:cNvPr>
          <p:cNvSpPr>
            <a:spLocks noGrp="1"/>
          </p:cNvSpPr>
          <p:nvPr>
            <p:ph idx="1"/>
          </p:nvPr>
        </p:nvSpPr>
        <p:spPr/>
        <p:txBody>
          <a:bodyPr vert="horz" lIns="91440" tIns="45720" rIns="91440" bIns="45720" rtlCol="0" anchor="t">
            <a:normAutofit/>
          </a:bodyPr>
          <a:lstStyle/>
          <a:p>
            <a:r>
              <a:rPr lang="en-US" sz="3600" dirty="0">
                <a:latin typeface="Kievit Offc"/>
              </a:rPr>
              <a:t>Mission-driven! They are interested in making societal change that meets urgent needs.</a:t>
            </a:r>
          </a:p>
          <a:p>
            <a:r>
              <a:rPr lang="en-US" sz="3600" dirty="0">
                <a:latin typeface="Kievit Offc"/>
              </a:rPr>
              <a:t>Every proposal needs to identify a societal need that falls within the specific funding priority of the foundation. </a:t>
            </a:r>
            <a:endParaRPr lang="en-US" sz="3600" dirty="0"/>
          </a:p>
          <a:p>
            <a:r>
              <a:rPr lang="en-US" sz="3600" dirty="0">
                <a:latin typeface="Kievit Offc"/>
              </a:rPr>
              <a:t>Private grants tend to be smaller than public grants, so they have specialized purposes to catalyze new efforts. </a:t>
            </a:r>
            <a:endParaRPr lang="en-US" sz="3600" dirty="0"/>
          </a:p>
        </p:txBody>
      </p:sp>
      <p:sp>
        <p:nvSpPr>
          <p:cNvPr id="2" name="Footer Placeholder 1">
            <a:extLst>
              <a:ext uri="{FF2B5EF4-FFF2-40B4-BE49-F238E27FC236}">
                <a16:creationId xmlns:a16="http://schemas.microsoft.com/office/drawing/2014/main" id="{A2C841C2-F794-3020-7012-EE7495144A19}"/>
              </a:ext>
            </a:extLst>
          </p:cNvPr>
          <p:cNvSpPr>
            <a:spLocks noGrp="1"/>
          </p:cNvSpPr>
          <p:nvPr>
            <p:ph type="ftr" sz="quarter" idx="11"/>
          </p:nvPr>
        </p:nvSpPr>
        <p:spPr/>
        <p:txBody>
          <a:bodyPr/>
          <a:lstStyle/>
          <a:p>
            <a:r>
              <a:rPr lang="en-US"/>
              <a:t>OREGON STATE UNIVERSITY</a:t>
            </a:r>
          </a:p>
        </p:txBody>
      </p:sp>
      <p:sp>
        <p:nvSpPr>
          <p:cNvPr id="3" name="Slide Number Placeholder 2">
            <a:extLst>
              <a:ext uri="{FF2B5EF4-FFF2-40B4-BE49-F238E27FC236}">
                <a16:creationId xmlns:a16="http://schemas.microsoft.com/office/drawing/2014/main" id="{F4FAC4CC-577F-F33B-AEC2-9AD2915E77F2}"/>
              </a:ext>
            </a:extLst>
          </p:cNvPr>
          <p:cNvSpPr>
            <a:spLocks noGrp="1"/>
          </p:cNvSpPr>
          <p:nvPr>
            <p:ph type="sldNum" sz="quarter" idx="12"/>
          </p:nvPr>
        </p:nvSpPr>
        <p:spPr/>
        <p:txBody>
          <a:bodyPr/>
          <a:lstStyle/>
          <a:p>
            <a:fld id="{AAB6004F-53F9-E74D-AC89-56EA63355CB3}" type="slidenum">
              <a:rPr lang="en-US" smtClean="0"/>
              <a:pPr/>
              <a:t>31</a:t>
            </a:fld>
            <a:endParaRPr lang="en-US"/>
          </a:p>
        </p:txBody>
      </p:sp>
    </p:spTree>
    <p:extLst>
      <p:ext uri="{BB962C8B-B14F-4D97-AF65-F5344CB8AC3E}">
        <p14:creationId xmlns:p14="http://schemas.microsoft.com/office/powerpoint/2010/main" val="690308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73BF-CAFC-2F18-5D89-0374793E264D}"/>
              </a:ext>
            </a:extLst>
          </p:cNvPr>
          <p:cNvSpPr>
            <a:spLocks noGrp="1"/>
          </p:cNvSpPr>
          <p:nvPr>
            <p:ph type="title"/>
          </p:nvPr>
        </p:nvSpPr>
        <p:spPr>
          <a:xfrm>
            <a:off x="838200" y="679601"/>
            <a:ext cx="10515600" cy="1325563"/>
          </a:xfrm>
        </p:spPr>
        <p:txBody>
          <a:bodyPr>
            <a:normAutofit/>
          </a:bodyPr>
          <a:lstStyle/>
          <a:p>
            <a:r>
              <a:rPr lang="en-US" b="1" dirty="0">
                <a:solidFill>
                  <a:srgbClr val="00859B"/>
                </a:solidFill>
                <a:latin typeface="Rufina-Stencil-Bold"/>
              </a:rPr>
              <a:t>Speaking to Grantmakers</a:t>
            </a:r>
            <a:br>
              <a:rPr lang="en-US" b="1" dirty="0">
                <a:solidFill>
                  <a:srgbClr val="00859B"/>
                </a:solidFill>
                <a:latin typeface="Rufina-Stencil-Bold"/>
              </a:rPr>
            </a:br>
            <a:r>
              <a:rPr lang="en-US" b="1" dirty="0">
                <a:solidFill>
                  <a:schemeClr val="tx1"/>
                </a:solidFill>
                <a:latin typeface="Rufina-Stencil-Bold"/>
              </a:rPr>
              <a:t>Breakout</a:t>
            </a:r>
            <a:endParaRPr lang="en-US" b="1" dirty="0">
              <a:solidFill>
                <a:schemeClr val="tx1"/>
              </a:solidFill>
            </a:endParaRPr>
          </a:p>
        </p:txBody>
      </p:sp>
      <p:sp>
        <p:nvSpPr>
          <p:cNvPr id="3" name="Content Placeholder 2">
            <a:extLst>
              <a:ext uri="{FF2B5EF4-FFF2-40B4-BE49-F238E27FC236}">
                <a16:creationId xmlns:a16="http://schemas.microsoft.com/office/drawing/2014/main" id="{F4E90EA1-9572-4C80-F33D-7778E7DC6C58}"/>
              </a:ext>
            </a:extLst>
          </p:cNvPr>
          <p:cNvSpPr>
            <a:spLocks noGrp="1"/>
          </p:cNvSpPr>
          <p:nvPr>
            <p:ph idx="1"/>
          </p:nvPr>
        </p:nvSpPr>
        <p:spPr/>
        <p:txBody>
          <a:bodyPr vert="horz" lIns="91440" tIns="45720" rIns="91440" bIns="45720" rtlCol="0" anchor="t">
            <a:normAutofit/>
          </a:bodyPr>
          <a:lstStyle/>
          <a:p>
            <a:pPr marL="0" indent="0">
              <a:buNone/>
            </a:pPr>
            <a:endParaRPr lang="en-US">
              <a:latin typeface="Kievit Offc"/>
            </a:endParaRPr>
          </a:p>
          <a:p>
            <a:pPr marL="0" indent="0">
              <a:buNone/>
            </a:pPr>
            <a:r>
              <a:rPr lang="en-US" dirty="0">
                <a:latin typeface="Kievit Offc"/>
              </a:rPr>
              <a:t>Positioning your work through a charitable lens:</a:t>
            </a:r>
          </a:p>
          <a:p>
            <a:pPr marL="0" indent="0">
              <a:buNone/>
            </a:pPr>
            <a:endParaRPr lang="en-US" dirty="0">
              <a:latin typeface="Kievit Offc"/>
            </a:endParaRPr>
          </a:p>
          <a:p>
            <a:r>
              <a:rPr lang="en-US" dirty="0">
                <a:latin typeface="Kievit Offc"/>
              </a:rPr>
              <a:t>What is the societal impact of my work?</a:t>
            </a:r>
          </a:p>
          <a:p>
            <a:r>
              <a:rPr lang="en-US" dirty="0">
                <a:latin typeface="Kievit Offc"/>
              </a:rPr>
              <a:t>What urgent needs are met?</a:t>
            </a:r>
          </a:p>
          <a:p>
            <a:r>
              <a:rPr lang="en-US" dirty="0">
                <a:latin typeface="Kievit Offc"/>
              </a:rPr>
              <a:t>Which specific populations are served?</a:t>
            </a:r>
            <a:endParaRPr lang="en-US" dirty="0"/>
          </a:p>
        </p:txBody>
      </p:sp>
      <p:sp>
        <p:nvSpPr>
          <p:cNvPr id="4" name="Footer Placeholder 3">
            <a:extLst>
              <a:ext uri="{FF2B5EF4-FFF2-40B4-BE49-F238E27FC236}">
                <a16:creationId xmlns:a16="http://schemas.microsoft.com/office/drawing/2014/main" id="{05416601-F3E8-FAB6-5F74-768E092EB968}"/>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9284717C-7F54-299D-7357-13A7A6C6AC10}"/>
              </a:ext>
            </a:extLst>
          </p:cNvPr>
          <p:cNvSpPr>
            <a:spLocks noGrp="1"/>
          </p:cNvSpPr>
          <p:nvPr>
            <p:ph type="sldNum" sz="quarter" idx="12"/>
          </p:nvPr>
        </p:nvSpPr>
        <p:spPr/>
        <p:txBody>
          <a:bodyPr/>
          <a:lstStyle/>
          <a:p>
            <a:fld id="{AAB6004F-53F9-E74D-AC89-56EA63355CB3}" type="slidenum">
              <a:rPr lang="en-US" smtClean="0"/>
              <a:pPr/>
              <a:t>32</a:t>
            </a:fld>
            <a:endParaRPr lang="en-US"/>
          </a:p>
        </p:txBody>
      </p:sp>
    </p:spTree>
    <p:extLst>
      <p:ext uri="{BB962C8B-B14F-4D97-AF65-F5344CB8AC3E}">
        <p14:creationId xmlns:p14="http://schemas.microsoft.com/office/powerpoint/2010/main" val="3590248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0859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a:solidFill>
                  <a:schemeClr val="bg1"/>
                </a:solidFill>
                <a:latin typeface="Stratum2 Bold"/>
              </a:rPr>
              <a:t>WRITING A LETTER OF INTENT</a:t>
            </a:r>
          </a:p>
        </p:txBody>
      </p:sp>
      <p:sp>
        <p:nvSpPr>
          <p:cNvPr id="4" name="Footer Placeholder 3"/>
          <p:cNvSpPr>
            <a:spLocks noGrp="1"/>
          </p:cNvSpPr>
          <p:nvPr>
            <p:ph type="ftr" sz="quarter" idx="11"/>
          </p:nvPr>
        </p:nvSpPr>
        <p:spPr/>
        <p:txBody>
          <a:bodyPr/>
          <a:lstStyle/>
          <a:p>
            <a:r>
              <a:rPr lang="en-US"/>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pPr/>
              <a:t>33</a:t>
            </a:fld>
            <a:endParaRPr lang="en-US"/>
          </a:p>
        </p:txBody>
      </p:sp>
      <p:sp>
        <p:nvSpPr>
          <p:cNvPr id="7" name="Text Placeholder 6">
            <a:extLst>
              <a:ext uri="{FF2B5EF4-FFF2-40B4-BE49-F238E27FC236}">
                <a16:creationId xmlns:a16="http://schemas.microsoft.com/office/drawing/2014/main" id="{51F8FF0F-8BBF-36D1-56AA-A13E2541FCF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64756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A0A29A7-9A42-15F9-EE56-D758093CB1C9}"/>
              </a:ext>
            </a:extLst>
          </p:cNvPr>
          <p:cNvSpPr>
            <a:spLocks noGrp="1"/>
          </p:cNvSpPr>
          <p:nvPr>
            <p:ph type="title"/>
          </p:nvPr>
        </p:nvSpPr>
        <p:spPr/>
        <p:txBody>
          <a:bodyPr/>
          <a:lstStyle/>
          <a:p>
            <a:r>
              <a:rPr lang="en-US" b="1"/>
              <a:t>Writing an LOI</a:t>
            </a:r>
          </a:p>
        </p:txBody>
      </p:sp>
      <p:sp>
        <p:nvSpPr>
          <p:cNvPr id="9" name="Content Placeholder 8"/>
          <p:cNvSpPr>
            <a:spLocks noGrp="1"/>
          </p:cNvSpPr>
          <p:nvPr>
            <p:ph idx="1"/>
          </p:nvPr>
        </p:nvSpPr>
        <p:spPr/>
        <p:txBody>
          <a:bodyPr>
            <a:normAutofit/>
          </a:bodyPr>
          <a:lstStyle/>
          <a:p>
            <a:pPr marL="0" indent="0">
              <a:spcBef>
                <a:spcPts val="1800"/>
              </a:spcBef>
              <a:buNone/>
            </a:pPr>
            <a:endParaRPr lang="en-US" sz="240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sz="2800">
                <a:latin typeface="Verdana" panose="020B0604030504040204" pitchFamily="34" charset="0"/>
                <a:ea typeface="Verdana" panose="020B0604030504040204" pitchFamily="34" charset="0"/>
                <a:cs typeface="Verdana" panose="020B0604030504040204" pitchFamily="34" charset="0"/>
              </a:rPr>
              <a:t>The Letter of Intent or Letter of Inquiry (LOI) is an initial phase of many grant application processes. </a:t>
            </a:r>
          </a:p>
          <a:p>
            <a:pPr marL="0" indent="0">
              <a:spcBef>
                <a:spcPts val="1800"/>
              </a:spcBef>
              <a:buNone/>
            </a:pPr>
            <a:r>
              <a:rPr lang="en-US" sz="2800">
                <a:latin typeface="Verdana" panose="020B0604030504040204" pitchFamily="34" charset="0"/>
                <a:ea typeface="Verdana" panose="020B0604030504040204" pitchFamily="34" charset="0"/>
                <a:cs typeface="Verdana" panose="020B0604030504040204" pitchFamily="34" charset="0"/>
              </a:rPr>
              <a:t>LOIs are a common approach to reducing applicants’ initial effort and narrowing the applicant field. </a:t>
            </a:r>
          </a:p>
        </p:txBody>
      </p:sp>
      <p:sp>
        <p:nvSpPr>
          <p:cNvPr id="4" name="Footer Placeholder 3"/>
          <p:cNvSpPr>
            <a:spLocks noGrp="1"/>
          </p:cNvSpPr>
          <p:nvPr>
            <p:ph type="ftr" sz="quarter" idx="11"/>
          </p:nvPr>
        </p:nvSpPr>
        <p:spPr/>
        <p:txBody>
          <a:bodyPr/>
          <a:lstStyle/>
          <a:p>
            <a:r>
              <a:rPr lang="en-US"/>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34</a:t>
            </a:fld>
            <a:endParaRPr lang="en-US"/>
          </a:p>
        </p:txBody>
      </p:sp>
    </p:spTree>
    <p:extLst>
      <p:ext uri="{BB962C8B-B14F-4D97-AF65-F5344CB8AC3E}">
        <p14:creationId xmlns:p14="http://schemas.microsoft.com/office/powerpoint/2010/main" val="943144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E69F4D-7DE6-4B89-9F5B-33032CBBFB18}"/>
              </a:ext>
            </a:extLst>
          </p:cNvPr>
          <p:cNvSpPr>
            <a:spLocks noGrp="1"/>
          </p:cNvSpPr>
          <p:nvPr>
            <p:ph type="ftr" sz="quarter" idx="11"/>
          </p:nvPr>
        </p:nvSpPr>
        <p:spPr/>
        <p:txBody>
          <a:bodyPr/>
          <a:lstStyle/>
          <a:p>
            <a:r>
              <a:rPr lang="en-US"/>
              <a:t>OSU FOUNDATION</a:t>
            </a:r>
          </a:p>
        </p:txBody>
      </p:sp>
      <p:sp>
        <p:nvSpPr>
          <p:cNvPr id="3" name="Slide Number Placeholder 2">
            <a:extLst>
              <a:ext uri="{FF2B5EF4-FFF2-40B4-BE49-F238E27FC236}">
                <a16:creationId xmlns:a16="http://schemas.microsoft.com/office/drawing/2014/main" id="{67BCE6A9-A4EF-4B1B-AE33-6F30EEB183FE}"/>
              </a:ext>
            </a:extLst>
          </p:cNvPr>
          <p:cNvSpPr>
            <a:spLocks noGrp="1"/>
          </p:cNvSpPr>
          <p:nvPr>
            <p:ph type="sldNum" sz="quarter" idx="12"/>
          </p:nvPr>
        </p:nvSpPr>
        <p:spPr/>
        <p:txBody>
          <a:bodyPr/>
          <a:lstStyle/>
          <a:p>
            <a:fld id="{AAB6004F-53F9-E74D-AC89-56EA63355CB3}" type="slidenum">
              <a:rPr lang="en-US" smtClean="0"/>
              <a:pPr/>
              <a:t>35</a:t>
            </a:fld>
            <a:endParaRPr lang="en-US"/>
          </a:p>
        </p:txBody>
      </p:sp>
      <p:sp>
        <p:nvSpPr>
          <p:cNvPr id="5" name="TextBox 4">
            <a:extLst>
              <a:ext uri="{FF2B5EF4-FFF2-40B4-BE49-F238E27FC236}">
                <a16:creationId xmlns:a16="http://schemas.microsoft.com/office/drawing/2014/main" id="{115FE164-4B3F-474E-AFF6-F21A7771C468}"/>
              </a:ext>
            </a:extLst>
          </p:cNvPr>
          <p:cNvSpPr txBox="1"/>
          <p:nvPr/>
        </p:nvSpPr>
        <p:spPr>
          <a:xfrm>
            <a:off x="604434" y="1151453"/>
            <a:ext cx="11143282" cy="3831818"/>
          </a:xfrm>
          <a:prstGeom prst="rect">
            <a:avLst/>
          </a:prstGeom>
          <a:noFill/>
        </p:spPr>
        <p:txBody>
          <a:bodyPr wrap="square">
            <a:spAutoFit/>
          </a:bodyPr>
          <a:lstStyle/>
          <a:p>
            <a:pPr marL="0" indent="0">
              <a:spcBef>
                <a:spcPts val="1800"/>
              </a:spcBef>
              <a:buNone/>
            </a:pPr>
            <a:r>
              <a:rPr lang="en-US" sz="4000" b="1">
                <a:solidFill>
                  <a:schemeClr val="tx2"/>
                </a:solidFill>
                <a:latin typeface="Georgia" panose="02040502050405020303" pitchFamily="18" charset="0"/>
                <a:ea typeface="Verdana" panose="020B0604030504040204" pitchFamily="34" charset="0"/>
                <a:cs typeface="Verdana" panose="020B0604030504040204" pitchFamily="34" charset="0"/>
              </a:rPr>
              <a:t>The purpose of the LOI is to frame an argument for your project.</a:t>
            </a:r>
          </a:p>
          <a:p>
            <a:pPr marL="0" indent="0">
              <a:spcBef>
                <a:spcPts val="1800"/>
              </a:spcBef>
              <a:buNone/>
            </a:pPr>
            <a:r>
              <a:rPr lang="en-US" sz="5400" b="1">
                <a:solidFill>
                  <a:schemeClr val="bg1"/>
                </a:solidFill>
                <a:latin typeface="Impact" panose="020B0806030902050204" pitchFamily="34" charset="0"/>
                <a:ea typeface="Verdana" panose="020B0604030504040204" pitchFamily="34" charset="0"/>
                <a:cs typeface="Verdana" panose="020B0604030504040204" pitchFamily="34" charset="0"/>
              </a:rPr>
              <a:t>STIONS: </a:t>
            </a:r>
          </a:p>
          <a:p>
            <a:pPr marL="0" indent="0">
              <a:spcBef>
                <a:spcPts val="1800"/>
              </a:spcBef>
              <a:buNone/>
            </a:pPr>
            <a:r>
              <a:rPr lang="en-US" sz="3200" b="1">
                <a:latin typeface="Georgia" panose="02040502050405020303" pitchFamily="18" charset="0"/>
                <a:ea typeface="Verdana" panose="020B0604030504040204" pitchFamily="34" charset="0"/>
                <a:cs typeface="Verdana" panose="020B0604030504040204" pitchFamily="34" charset="0"/>
              </a:rPr>
              <a:t>Why is your project needed? (What is the IMPACT?)</a:t>
            </a:r>
          </a:p>
          <a:p>
            <a:pPr marL="0" indent="0">
              <a:spcBef>
                <a:spcPts val="1800"/>
              </a:spcBef>
              <a:buNone/>
            </a:pPr>
            <a:r>
              <a:rPr lang="en-US" sz="3200" b="1">
                <a:latin typeface="Georgia" panose="02040502050405020303" pitchFamily="18" charset="0"/>
                <a:ea typeface="Verdana" panose="020B0604030504040204" pitchFamily="34" charset="0"/>
                <a:cs typeface="Verdana" panose="020B0604030504040204" pitchFamily="34" charset="0"/>
              </a:rPr>
              <a:t>Why should the sponsor fund you?</a:t>
            </a:r>
          </a:p>
        </p:txBody>
      </p:sp>
    </p:spTree>
    <p:extLst>
      <p:ext uri="{BB962C8B-B14F-4D97-AF65-F5344CB8AC3E}">
        <p14:creationId xmlns:p14="http://schemas.microsoft.com/office/powerpoint/2010/main" val="1423504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FAFB39-1B62-EA07-CC61-6875ED738C10}"/>
              </a:ext>
            </a:extLst>
          </p:cNvPr>
          <p:cNvSpPr>
            <a:spLocks noGrp="1"/>
          </p:cNvSpPr>
          <p:nvPr>
            <p:ph type="title"/>
          </p:nvPr>
        </p:nvSpPr>
        <p:spPr/>
        <p:txBody>
          <a:bodyPr/>
          <a:lstStyle/>
          <a:p>
            <a:r>
              <a:rPr lang="en-US" b="1">
                <a:solidFill>
                  <a:srgbClr val="00859B"/>
                </a:solidFill>
              </a:rPr>
              <a:t>Need or Problem Statement</a:t>
            </a:r>
          </a:p>
        </p:txBody>
      </p:sp>
      <p:sp>
        <p:nvSpPr>
          <p:cNvPr id="9" name="Content Placeholder 8"/>
          <p:cNvSpPr>
            <a:spLocks noGrp="1"/>
          </p:cNvSpPr>
          <p:nvPr>
            <p:ph idx="1"/>
          </p:nvPr>
        </p:nvSpPr>
        <p:spPr/>
        <p:txBody>
          <a:bodyPr>
            <a:normAutofit/>
          </a:bodyPr>
          <a:lstStyle/>
          <a:p>
            <a:pPr marL="171450" indent="-171450">
              <a:lnSpc>
                <a:spcPct val="113000"/>
              </a:lnSpc>
              <a:spcBef>
                <a:spcPts val="336"/>
              </a:spcBef>
              <a:spcAft>
                <a:spcPts val="50"/>
              </a:spcAft>
              <a:buFont typeface="Arial" panose="020B0604020202020204" pitchFamily="34" charset="0"/>
              <a:buChar char="•"/>
            </a:pPr>
            <a:r>
              <a:rPr lang="en-US"/>
              <a:t>The section where the problem is framed</a:t>
            </a:r>
          </a:p>
          <a:p>
            <a:pPr marL="171450" indent="-171450">
              <a:lnSpc>
                <a:spcPct val="113000"/>
              </a:lnSpc>
              <a:spcBef>
                <a:spcPts val="336"/>
              </a:spcBef>
              <a:spcAft>
                <a:spcPts val="50"/>
              </a:spcAft>
              <a:buFont typeface="Arial" panose="020B0604020202020204" pitchFamily="34" charset="0"/>
              <a:buChar char="•"/>
            </a:pPr>
            <a:r>
              <a:rPr lang="en-US"/>
              <a:t>The section that educates the reviewer as to the importance of the problem</a:t>
            </a:r>
          </a:p>
          <a:p>
            <a:pPr marL="171450" indent="-171450">
              <a:lnSpc>
                <a:spcPct val="113000"/>
              </a:lnSpc>
              <a:spcBef>
                <a:spcPts val="336"/>
              </a:spcBef>
              <a:spcAft>
                <a:spcPts val="50"/>
              </a:spcAft>
              <a:buFont typeface="Arial" panose="020B0604020202020204" pitchFamily="34" charset="0"/>
              <a:buChar char="•"/>
            </a:pPr>
            <a:endParaRPr lang="en-US"/>
          </a:p>
          <a:p>
            <a:pPr marL="0" indent="0">
              <a:lnSpc>
                <a:spcPct val="113000"/>
              </a:lnSpc>
              <a:spcBef>
                <a:spcPts val="336"/>
              </a:spcBef>
              <a:spcAft>
                <a:spcPts val="50"/>
              </a:spcAft>
              <a:buNone/>
            </a:pPr>
            <a:r>
              <a:rPr lang="en-US" sz="3600" b="1">
                <a:solidFill>
                  <a:schemeClr val="tx1"/>
                </a:solidFill>
              </a:rPr>
              <a:t>KEY TAKEAWAY: Successful proposals meet needs the funder cares about.</a:t>
            </a:r>
          </a:p>
        </p:txBody>
      </p:sp>
      <p:sp>
        <p:nvSpPr>
          <p:cNvPr id="4" name="Footer Placeholder 3"/>
          <p:cNvSpPr>
            <a:spLocks noGrp="1"/>
          </p:cNvSpPr>
          <p:nvPr>
            <p:ph type="ftr" sz="quarter" idx="11"/>
          </p:nvPr>
        </p:nvSpPr>
        <p:spPr/>
        <p:txBody>
          <a:bodyPr/>
          <a:lstStyle/>
          <a:p>
            <a:r>
              <a:rPr lang="en-US"/>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36</a:t>
            </a:fld>
            <a:endParaRPr lang="en-US"/>
          </a:p>
        </p:txBody>
      </p:sp>
    </p:spTree>
    <p:extLst>
      <p:ext uri="{BB962C8B-B14F-4D97-AF65-F5344CB8AC3E}">
        <p14:creationId xmlns:p14="http://schemas.microsoft.com/office/powerpoint/2010/main" val="3302154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50831-DD79-F1EB-D2E0-B5965AB9CC3A}"/>
              </a:ext>
            </a:extLst>
          </p:cNvPr>
          <p:cNvSpPr>
            <a:spLocks noGrp="1"/>
          </p:cNvSpPr>
          <p:nvPr>
            <p:ph type="title"/>
          </p:nvPr>
        </p:nvSpPr>
        <p:spPr/>
        <p:txBody>
          <a:bodyPr>
            <a:normAutofit/>
          </a:bodyPr>
          <a:lstStyle/>
          <a:p>
            <a:r>
              <a:rPr lang="en-US" sz="3600" b="1"/>
              <a:t>The basic elements of a well-written Need Statement: </a:t>
            </a:r>
          </a:p>
        </p:txBody>
      </p:sp>
      <p:sp>
        <p:nvSpPr>
          <p:cNvPr id="3" name="Content Placeholder 2">
            <a:extLst>
              <a:ext uri="{FF2B5EF4-FFF2-40B4-BE49-F238E27FC236}">
                <a16:creationId xmlns:a16="http://schemas.microsoft.com/office/drawing/2014/main" id="{67C710D0-ACD6-779A-E7CB-8D852BABD79F}"/>
              </a:ext>
            </a:extLst>
          </p:cNvPr>
          <p:cNvSpPr>
            <a:spLocks noGrp="1"/>
          </p:cNvSpPr>
          <p:nvPr>
            <p:ph idx="1"/>
          </p:nvPr>
        </p:nvSpPr>
        <p:spPr/>
        <p:txBody>
          <a:bodyPr vert="horz" lIns="91440" tIns="45720" rIns="91440" bIns="45720" rtlCol="0" anchor="t">
            <a:normAutofit lnSpcReduction="10000"/>
          </a:bodyPr>
          <a:lstStyle/>
          <a:p>
            <a:pPr marL="171450" indent="-171450">
              <a:buFont typeface="Arial" panose="020B0604020202020204" pitchFamily="34" charset="0"/>
              <a:buChar char="•"/>
            </a:pPr>
            <a:r>
              <a:rPr lang="en-US" b="1"/>
              <a:t>General description of the situation </a:t>
            </a:r>
          </a:p>
          <a:p>
            <a:pPr marL="628650" lvl="1" indent="-171450">
              <a:buFont typeface="Arial" panose="020B0604020202020204" pitchFamily="34" charset="0"/>
              <a:buChar char="•"/>
            </a:pPr>
            <a:r>
              <a:rPr lang="en-US"/>
              <a:t>Clearly and concisely define the need. Keep it simple, </a:t>
            </a:r>
            <a:r>
              <a:rPr lang="en-US" b="1">
                <a:solidFill>
                  <a:schemeClr val="tx1"/>
                </a:solidFill>
              </a:rPr>
              <a:t>avoid jargon </a:t>
            </a:r>
            <a:r>
              <a:rPr lang="en-US"/>
              <a:t>and make it easy to read. </a:t>
            </a:r>
          </a:p>
          <a:p>
            <a:pPr marL="628650" lvl="1" indent="-171450">
              <a:buFont typeface="Arial" panose="020B0604020202020204" pitchFamily="34" charset="0"/>
              <a:buChar char="•"/>
            </a:pPr>
            <a:r>
              <a:rPr lang="en-US"/>
              <a:t>Document the need. It should be well </a:t>
            </a:r>
            <a:r>
              <a:rPr lang="en-US" b="1">
                <a:solidFill>
                  <a:schemeClr val="tx1"/>
                </a:solidFill>
              </a:rPr>
              <a:t>supported with evidence </a:t>
            </a:r>
            <a:r>
              <a:rPr lang="en-US"/>
              <a:t>such as statistical facts, data, documented research and expert views. </a:t>
            </a:r>
          </a:p>
          <a:p>
            <a:pPr marL="171450" indent="-171450">
              <a:buFont typeface="Arial" panose="020B0604020202020204" pitchFamily="34" charset="0"/>
              <a:buChar char="•"/>
            </a:pPr>
            <a:r>
              <a:rPr lang="en-US" b="1"/>
              <a:t>Target population to be served</a:t>
            </a:r>
          </a:p>
          <a:p>
            <a:pPr marL="628650" lvl="1" indent="-171450">
              <a:buFont typeface="Arial" panose="020B0604020202020204" pitchFamily="34" charset="0"/>
              <a:buChar char="•"/>
            </a:pPr>
            <a:r>
              <a:rPr lang="en-US"/>
              <a:t>It should </a:t>
            </a:r>
            <a:r>
              <a:rPr lang="en-US" b="1">
                <a:solidFill>
                  <a:schemeClr val="tx1"/>
                </a:solidFill>
              </a:rPr>
              <a:t>focus on the people to be served</a:t>
            </a:r>
            <a:r>
              <a:rPr lang="en-US"/>
              <a:t>, rather than the applicant or applicant organization’s needs. </a:t>
            </a:r>
          </a:p>
          <a:p>
            <a:pPr marL="171450" indent="-171450">
              <a:buFont typeface="Arial" panose="020B0604020202020204" pitchFamily="34" charset="0"/>
              <a:buChar char="•"/>
            </a:pPr>
            <a:r>
              <a:rPr lang="en-US" b="1"/>
              <a:t>Project impact </a:t>
            </a:r>
          </a:p>
          <a:p>
            <a:pPr marL="628650" lvl="1" indent="-171450">
              <a:buFont typeface="Arial" panose="020B0604020202020204" pitchFamily="34" charset="0"/>
              <a:buChar char="•"/>
            </a:pPr>
            <a:r>
              <a:rPr lang="en-US">
                <a:latin typeface="Kievit Offc"/>
              </a:rPr>
              <a:t>What change will occur as a result of the proposed project? </a:t>
            </a:r>
            <a:endParaRPr lang="en-US"/>
          </a:p>
          <a:p>
            <a:pPr marL="628650" lvl="1" indent="-171450">
              <a:buFont typeface="Arial" panose="020B0604020202020204" pitchFamily="34" charset="0"/>
              <a:buChar char="•"/>
            </a:pPr>
            <a:r>
              <a:rPr lang="en-US" b="1">
                <a:solidFill>
                  <a:schemeClr val="tx1"/>
                </a:solidFill>
                <a:latin typeface="Kievit Offc"/>
              </a:rPr>
              <a:t>How will the people served be impacted</a:t>
            </a:r>
            <a:r>
              <a:rPr lang="en-US">
                <a:solidFill>
                  <a:schemeClr val="tx1"/>
                </a:solidFill>
                <a:latin typeface="Kievit Offc"/>
              </a:rPr>
              <a:t>? </a:t>
            </a:r>
            <a:endParaRPr lang="en-US">
              <a:solidFill>
                <a:schemeClr val="tx1"/>
              </a:solidFill>
            </a:endParaRPr>
          </a:p>
        </p:txBody>
      </p:sp>
      <p:sp>
        <p:nvSpPr>
          <p:cNvPr id="4" name="Footer Placeholder 3">
            <a:extLst>
              <a:ext uri="{FF2B5EF4-FFF2-40B4-BE49-F238E27FC236}">
                <a16:creationId xmlns:a16="http://schemas.microsoft.com/office/drawing/2014/main" id="{257D2578-6119-4BE7-41EC-5FD71B988D48}"/>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335BC2B2-818D-DD97-45BC-63B5F9504ED2}"/>
              </a:ext>
            </a:extLst>
          </p:cNvPr>
          <p:cNvSpPr>
            <a:spLocks noGrp="1"/>
          </p:cNvSpPr>
          <p:nvPr>
            <p:ph type="sldNum" sz="quarter" idx="12"/>
          </p:nvPr>
        </p:nvSpPr>
        <p:spPr/>
        <p:txBody>
          <a:bodyPr/>
          <a:lstStyle/>
          <a:p>
            <a:fld id="{AAB6004F-53F9-E74D-AC89-56EA63355CB3}" type="slidenum">
              <a:rPr lang="en-US" smtClean="0"/>
              <a:pPr/>
              <a:t>37</a:t>
            </a:fld>
            <a:endParaRPr lang="en-US"/>
          </a:p>
        </p:txBody>
      </p:sp>
    </p:spTree>
    <p:extLst>
      <p:ext uri="{BB962C8B-B14F-4D97-AF65-F5344CB8AC3E}">
        <p14:creationId xmlns:p14="http://schemas.microsoft.com/office/powerpoint/2010/main" val="1434503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942C7-2D07-3AB5-F010-A7F1A098578C}"/>
              </a:ext>
            </a:extLst>
          </p:cNvPr>
          <p:cNvSpPr>
            <a:spLocks noGrp="1"/>
          </p:cNvSpPr>
          <p:nvPr>
            <p:ph type="title"/>
          </p:nvPr>
        </p:nvSpPr>
        <p:spPr/>
        <p:txBody>
          <a:bodyPr/>
          <a:lstStyle/>
          <a:p>
            <a:r>
              <a:rPr lang="en-US" b="1" u="sng">
                <a:solidFill>
                  <a:srgbClr val="00859B"/>
                </a:solidFill>
                <a:latin typeface="+mn-lt"/>
                <a:ea typeface="+mn-ea"/>
                <a:cs typeface="+mn-cs"/>
              </a:rPr>
              <a:t>Why is the Need Statement Important? </a:t>
            </a:r>
            <a:endParaRPr lang="en-US">
              <a:solidFill>
                <a:srgbClr val="00859B"/>
              </a:solidFill>
            </a:endParaRPr>
          </a:p>
        </p:txBody>
      </p:sp>
      <p:sp>
        <p:nvSpPr>
          <p:cNvPr id="3" name="Content Placeholder 2">
            <a:extLst>
              <a:ext uri="{FF2B5EF4-FFF2-40B4-BE49-F238E27FC236}">
                <a16:creationId xmlns:a16="http://schemas.microsoft.com/office/drawing/2014/main" id="{6958AAB5-1F7F-3ABB-9E1E-8BA64191CBB4}"/>
              </a:ext>
            </a:extLst>
          </p:cNvPr>
          <p:cNvSpPr>
            <a:spLocks noGrp="1"/>
          </p:cNvSpPr>
          <p:nvPr>
            <p:ph idx="1"/>
          </p:nvPr>
        </p:nvSpPr>
        <p:spPr/>
        <p:txBody>
          <a:bodyPr vert="horz" lIns="91440" tIns="45720" rIns="91440" bIns="45720" rtlCol="0" anchor="t">
            <a:normAutofit/>
          </a:bodyPr>
          <a:lstStyle/>
          <a:p>
            <a:r>
              <a:rPr lang="en-US" sz="3200">
                <a:latin typeface="Kievit Offc"/>
              </a:rPr>
              <a:t>A need statement answers the question: </a:t>
            </a:r>
            <a:r>
              <a:rPr lang="en-US" sz="3200" b="1">
                <a:solidFill>
                  <a:schemeClr val="tx1"/>
                </a:solidFill>
                <a:latin typeface="Kievit Offc"/>
              </a:rPr>
              <a:t>“Why care?” </a:t>
            </a:r>
            <a:r>
              <a:rPr lang="en-US" sz="3200">
                <a:latin typeface="Kievit Offc"/>
              </a:rPr>
              <a:t>It demonstrates there is a problem that is </a:t>
            </a:r>
            <a:r>
              <a:rPr lang="en-US" sz="3200" b="1">
                <a:solidFill>
                  <a:schemeClr val="tx1"/>
                </a:solidFill>
                <a:latin typeface="Kievit Offc"/>
              </a:rPr>
              <a:t>important, significant, and urgent.</a:t>
            </a:r>
            <a:r>
              <a:rPr lang="en-US" sz="3200">
                <a:solidFill>
                  <a:schemeClr val="tx1"/>
                </a:solidFill>
                <a:latin typeface="Kievit Offc"/>
              </a:rPr>
              <a:t> </a:t>
            </a:r>
            <a:endParaRPr lang="en-US" sz="3200">
              <a:solidFill>
                <a:schemeClr val="tx1"/>
              </a:solidFill>
            </a:endParaRPr>
          </a:p>
          <a:p>
            <a:r>
              <a:rPr lang="en-US" sz="3200"/>
              <a:t>A needs statement must relate to your organization’s mission </a:t>
            </a:r>
            <a:r>
              <a:rPr lang="en-US" sz="3200" b="1" i="1">
                <a:solidFill>
                  <a:schemeClr val="tx1"/>
                </a:solidFill>
              </a:rPr>
              <a:t>and</a:t>
            </a:r>
            <a:r>
              <a:rPr lang="en-US" sz="3200"/>
              <a:t> to the funder’s priorities. </a:t>
            </a:r>
          </a:p>
          <a:p>
            <a:r>
              <a:rPr lang="en-US" sz="3200"/>
              <a:t>The need statement is an opportunity to demonstrate your understanding of the issue and your ability to address the need. </a:t>
            </a:r>
          </a:p>
          <a:p>
            <a:endParaRPr lang="en-US"/>
          </a:p>
        </p:txBody>
      </p:sp>
      <p:sp>
        <p:nvSpPr>
          <p:cNvPr id="4" name="Footer Placeholder 3">
            <a:extLst>
              <a:ext uri="{FF2B5EF4-FFF2-40B4-BE49-F238E27FC236}">
                <a16:creationId xmlns:a16="http://schemas.microsoft.com/office/drawing/2014/main" id="{A64ED19E-83DE-963E-81A9-807E87C4755C}"/>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ACD93267-7620-15A8-0157-77AAC3CDA27C}"/>
              </a:ext>
            </a:extLst>
          </p:cNvPr>
          <p:cNvSpPr>
            <a:spLocks noGrp="1"/>
          </p:cNvSpPr>
          <p:nvPr>
            <p:ph type="sldNum" sz="quarter" idx="12"/>
          </p:nvPr>
        </p:nvSpPr>
        <p:spPr/>
        <p:txBody>
          <a:bodyPr/>
          <a:lstStyle/>
          <a:p>
            <a:fld id="{AAB6004F-53F9-E74D-AC89-56EA63355CB3}" type="slidenum">
              <a:rPr lang="en-US" smtClean="0"/>
              <a:pPr/>
              <a:t>38</a:t>
            </a:fld>
            <a:endParaRPr lang="en-US"/>
          </a:p>
        </p:txBody>
      </p:sp>
    </p:spTree>
    <p:extLst>
      <p:ext uri="{BB962C8B-B14F-4D97-AF65-F5344CB8AC3E}">
        <p14:creationId xmlns:p14="http://schemas.microsoft.com/office/powerpoint/2010/main" val="2415572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A178F0-A3F3-F73F-F26A-E8B3D7BDAFC5}"/>
              </a:ext>
            </a:extLst>
          </p:cNvPr>
          <p:cNvSpPr>
            <a:spLocks noGrp="1"/>
          </p:cNvSpPr>
          <p:nvPr>
            <p:ph type="title"/>
          </p:nvPr>
        </p:nvSpPr>
        <p:spPr/>
        <p:txBody>
          <a:bodyPr/>
          <a:lstStyle/>
          <a:p>
            <a:pPr algn="ctr"/>
            <a:r>
              <a:rPr lang="en-US" b="1" u="sng"/>
              <a:t>IMPORTANT</a:t>
            </a:r>
            <a:r>
              <a:rPr lang="en-US" b="1"/>
              <a:t>: Connect the pieces</a:t>
            </a:r>
          </a:p>
        </p:txBody>
      </p:sp>
      <p:sp>
        <p:nvSpPr>
          <p:cNvPr id="9" name="Content Placeholder 8"/>
          <p:cNvSpPr>
            <a:spLocks noGrp="1"/>
          </p:cNvSpPr>
          <p:nvPr>
            <p:ph idx="1"/>
          </p:nvPr>
        </p:nvSpPr>
        <p:spPr>
          <a:xfrm>
            <a:off x="838200" y="1947134"/>
            <a:ext cx="10515600" cy="828339"/>
          </a:xfrm>
        </p:spPr>
        <p:txBody>
          <a:bodyPr>
            <a:normAutofit/>
          </a:bodyPr>
          <a:lstStyle/>
          <a:p>
            <a:pPr marL="0" indent="0">
              <a:buNone/>
            </a:pPr>
            <a:r>
              <a:rPr lang="en-US" sz="2400">
                <a:latin typeface="Verdana" panose="020B0604030504040204" pitchFamily="34" charset="0"/>
                <a:ea typeface="Verdana" panose="020B0604030504040204" pitchFamily="34" charset="0"/>
                <a:cs typeface="Verdana" panose="020B0604030504040204" pitchFamily="34" charset="0"/>
              </a:rPr>
              <a:t>Does the project answer the need? Do the goals match the purpose the funder intends to support?</a:t>
            </a:r>
          </a:p>
          <a:p>
            <a:pPr marL="0" indent="0">
              <a:buNone/>
            </a:pPr>
            <a:endParaRPr lang="en-US" sz="240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39</a:t>
            </a:fld>
            <a:endParaRPr lang="en-US"/>
          </a:p>
        </p:txBody>
      </p:sp>
      <p:sp>
        <p:nvSpPr>
          <p:cNvPr id="2" name="Oval 1"/>
          <p:cNvSpPr/>
          <p:nvPr/>
        </p:nvSpPr>
        <p:spPr>
          <a:xfrm>
            <a:off x="1295848" y="2890668"/>
            <a:ext cx="9638852" cy="3700631"/>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aphicFrame>
        <p:nvGraphicFramePr>
          <p:cNvPr id="3" name="Diagram 2"/>
          <p:cNvGraphicFramePr/>
          <p:nvPr>
            <p:extLst>
              <p:ext uri="{D42A27DB-BD31-4B8C-83A1-F6EECF244321}">
                <p14:modId xmlns:p14="http://schemas.microsoft.com/office/powerpoint/2010/main" val="1078440513"/>
              </p:ext>
            </p:extLst>
          </p:nvPr>
        </p:nvGraphicFramePr>
        <p:xfrm>
          <a:off x="2793401" y="3638757"/>
          <a:ext cx="6605195" cy="1651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Placeholder 9"/>
          <p:cNvSpPr>
            <a:spLocks noGrp="1"/>
          </p:cNvSpPr>
          <p:nvPr>
            <p:ph type="body" idx="4294967295"/>
          </p:nvPr>
        </p:nvSpPr>
        <p:spPr>
          <a:xfrm>
            <a:off x="4140797" y="5405914"/>
            <a:ext cx="3910405" cy="910270"/>
          </a:xfrm>
        </p:spPr>
        <p:txBody>
          <a:bodyPr>
            <a:noAutofit/>
          </a:bodyPr>
          <a:lstStyle/>
          <a:p>
            <a:pPr marL="0" indent="0" algn="ctr">
              <a:spcBef>
                <a:spcPts val="0"/>
              </a:spcBef>
              <a:buNone/>
            </a:pPr>
            <a:r>
              <a:rPr lang="en-US" sz="3600" b="1">
                <a:solidFill>
                  <a:schemeClr val="tx1"/>
                </a:solidFill>
              </a:rPr>
              <a:t>Private Foundation Priority</a:t>
            </a:r>
          </a:p>
        </p:txBody>
      </p:sp>
    </p:spTree>
    <p:extLst>
      <p:ext uri="{BB962C8B-B14F-4D97-AF65-F5344CB8AC3E}">
        <p14:creationId xmlns:p14="http://schemas.microsoft.com/office/powerpoint/2010/main" val="3768982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latin typeface="Rufina-Stencil-Bold"/>
              </a:rPr>
              <a:t>OSU Foundation</a:t>
            </a:r>
            <a:br>
              <a:rPr lang="en-US">
                <a:latin typeface="Rufina-Stencil-Bold"/>
              </a:rPr>
            </a:br>
            <a:r>
              <a:rPr lang="en-US" b="1">
                <a:solidFill>
                  <a:srgbClr val="00859B"/>
                </a:solidFill>
                <a:latin typeface="Rufina-Stencil-Bold"/>
              </a:rPr>
              <a:t>OSU-Cascades Development Team</a:t>
            </a:r>
            <a:endParaRPr lang="en-US" b="1">
              <a:solidFill>
                <a:schemeClr val="accent5"/>
              </a:solidFill>
              <a:latin typeface="Rufina-Stencil-Bold"/>
            </a:endParaRPr>
          </a:p>
        </p:txBody>
      </p:sp>
      <p:pic>
        <p:nvPicPr>
          <p:cNvPr id="11" name="Content Placeholder 10">
            <a:extLst>
              <a:ext uri="{FF2B5EF4-FFF2-40B4-BE49-F238E27FC236}">
                <a16:creationId xmlns:a16="http://schemas.microsoft.com/office/drawing/2014/main" id="{C6C3E7AD-D453-4755-A7D5-586C4B474FF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t="112" b="112"/>
          <a:stretch/>
        </p:blipFill>
        <p:spPr>
          <a:xfrm>
            <a:off x="6763862" y="2003118"/>
            <a:ext cx="2749356" cy="2743200"/>
          </a:xfrm>
          <a:prstGeom prst="flowChartConnector">
            <a:avLst/>
          </a:prstGeom>
        </p:spPr>
      </p:pic>
      <p:sp>
        <p:nvSpPr>
          <p:cNvPr id="8" name="Text Placeholder 7">
            <a:extLst>
              <a:ext uri="{FF2B5EF4-FFF2-40B4-BE49-F238E27FC236}">
                <a16:creationId xmlns:a16="http://schemas.microsoft.com/office/drawing/2014/main" id="{3A9E4874-F259-48C2-A447-1022EFCDDC96}"/>
              </a:ext>
            </a:extLst>
          </p:cNvPr>
          <p:cNvSpPr>
            <a:spLocks noGrp="1"/>
          </p:cNvSpPr>
          <p:nvPr>
            <p:ph type="body" sz="quarter" idx="3"/>
          </p:nvPr>
        </p:nvSpPr>
        <p:spPr>
          <a:xfrm>
            <a:off x="2685541" y="5371179"/>
            <a:ext cx="2560320" cy="823912"/>
          </a:xfrm>
        </p:spPr>
        <p:txBody>
          <a:bodyPr vert="horz" lIns="91440" tIns="45720" rIns="91440" bIns="45720" rtlCol="0" anchor="b">
            <a:noAutofit/>
          </a:bodyPr>
          <a:lstStyle/>
          <a:p>
            <a:pPr algn="ctr"/>
            <a:r>
              <a:rPr lang="en-US">
                <a:latin typeface="Calibri"/>
                <a:ea typeface="Calibri"/>
                <a:cs typeface="Calibri"/>
              </a:rPr>
              <a:t>Saoirse Jones </a:t>
            </a:r>
          </a:p>
          <a:p>
            <a:pPr algn="ctr"/>
            <a:r>
              <a:rPr lang="en-US">
                <a:latin typeface="Calibri"/>
                <a:ea typeface="Calibri"/>
                <a:cs typeface="Calibri"/>
              </a:rPr>
              <a:t>Director of Development II</a:t>
            </a:r>
          </a:p>
        </p:txBody>
      </p:sp>
      <p:sp>
        <p:nvSpPr>
          <p:cNvPr id="4" name="Footer Placeholder 3"/>
          <p:cNvSpPr>
            <a:spLocks noGrp="1"/>
          </p:cNvSpPr>
          <p:nvPr>
            <p:ph type="ftr" sz="quarter" idx="11"/>
          </p:nvPr>
        </p:nvSpPr>
        <p:spPr/>
        <p:txBody>
          <a:bodyPr/>
          <a:lstStyle/>
          <a:p>
            <a:r>
              <a:rPr lang="en-US"/>
              <a:t>OREGON STATE UNIVERSITY</a:t>
            </a:r>
          </a:p>
        </p:txBody>
      </p:sp>
      <p:sp>
        <p:nvSpPr>
          <p:cNvPr id="5" name="Slide Number Placeholder 4"/>
          <p:cNvSpPr>
            <a:spLocks noGrp="1"/>
          </p:cNvSpPr>
          <p:nvPr>
            <p:ph type="sldNum" sz="quarter" idx="12"/>
          </p:nvPr>
        </p:nvSpPr>
        <p:spPr/>
        <p:txBody>
          <a:bodyPr/>
          <a:lstStyle/>
          <a:p>
            <a:fld id="{AAB6004F-53F9-E74D-AC89-56EA63355CB3}" type="slidenum">
              <a:rPr lang="en-US" smtClean="0"/>
              <a:pPr/>
              <a:t>4</a:t>
            </a:fld>
            <a:endParaRPr lang="en-US"/>
          </a:p>
        </p:txBody>
      </p:sp>
      <p:sp>
        <p:nvSpPr>
          <p:cNvPr id="18" name="Text Placeholder 7">
            <a:extLst>
              <a:ext uri="{FF2B5EF4-FFF2-40B4-BE49-F238E27FC236}">
                <a16:creationId xmlns:a16="http://schemas.microsoft.com/office/drawing/2014/main" id="{DC92F2FE-A17F-0E03-DE29-3973BC7372E6}"/>
              </a:ext>
            </a:extLst>
          </p:cNvPr>
          <p:cNvSpPr txBox="1">
            <a:spLocks/>
          </p:cNvSpPr>
          <p:nvPr/>
        </p:nvSpPr>
        <p:spPr>
          <a:xfrm>
            <a:off x="6952898" y="5371179"/>
            <a:ext cx="2560320" cy="8239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2400" b="1" kern="1200" baseline="0">
                <a:solidFill>
                  <a:schemeClr val="tx2"/>
                </a:solidFill>
                <a:latin typeface="Kievit Offc" panose="020B0504030101020102" pitchFamily="34" charset="0"/>
                <a:ea typeface="+mn-ea"/>
                <a:cs typeface="+mn-cs"/>
              </a:defRPr>
            </a:lvl1pPr>
            <a:lvl2pPr marL="457200" indent="0" algn="l" defTabSz="914400" rtl="0" eaLnBrk="1" latinLnBrk="0" hangingPunct="1">
              <a:lnSpc>
                <a:spcPct val="90000"/>
              </a:lnSpc>
              <a:spcBef>
                <a:spcPts val="500"/>
              </a:spcBef>
              <a:buFont typeface="Arial"/>
              <a:buNone/>
              <a:defRPr sz="2000" b="1" kern="1200" baseline="0">
                <a:solidFill>
                  <a:schemeClr val="bg1"/>
                </a:solidFill>
                <a:latin typeface="KievitPro-Regular" charset="0"/>
                <a:ea typeface="+mn-ea"/>
                <a:cs typeface="+mn-cs"/>
              </a:defRPr>
            </a:lvl2pPr>
            <a:lvl3pPr marL="914400" indent="0" algn="l" defTabSz="914400" rtl="0" eaLnBrk="1" latinLnBrk="0" hangingPunct="1">
              <a:lnSpc>
                <a:spcPct val="90000"/>
              </a:lnSpc>
              <a:spcBef>
                <a:spcPts val="500"/>
              </a:spcBef>
              <a:buFont typeface="Arial"/>
              <a:buNone/>
              <a:defRPr sz="1800" b="1" kern="1200" baseline="0">
                <a:solidFill>
                  <a:schemeClr val="bg1"/>
                </a:solidFill>
                <a:latin typeface="KievitPro-Regular" charset="0"/>
                <a:ea typeface="+mn-ea"/>
                <a:cs typeface="+mn-cs"/>
              </a:defRPr>
            </a:lvl3pPr>
            <a:lvl4pPr marL="13716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4pPr>
            <a:lvl5pPr marL="18288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lgn="ctr"/>
            <a:r>
              <a:rPr lang="en-US">
                <a:solidFill>
                  <a:schemeClr val="tx1"/>
                </a:solidFill>
                <a:latin typeface="Calibri"/>
                <a:ea typeface="Calibri"/>
                <a:cs typeface="Calibri"/>
              </a:rPr>
              <a:t>Olivia Townsend</a:t>
            </a:r>
          </a:p>
          <a:p>
            <a:pPr algn="ctr"/>
            <a:r>
              <a:rPr lang="en-US">
                <a:solidFill>
                  <a:schemeClr val="tx1"/>
                </a:solidFill>
                <a:latin typeface="Calibri"/>
                <a:ea typeface="Calibri"/>
                <a:cs typeface="Calibri"/>
              </a:rPr>
              <a:t>Assistant Director of Development</a:t>
            </a:r>
          </a:p>
        </p:txBody>
      </p:sp>
      <p:pic>
        <p:nvPicPr>
          <p:cNvPr id="19" name="Picture 18">
            <a:extLst>
              <a:ext uri="{FF2B5EF4-FFF2-40B4-BE49-F238E27FC236}">
                <a16:creationId xmlns:a16="http://schemas.microsoft.com/office/drawing/2014/main" id="{468D6238-AE7C-75D9-8302-3BEBE6EBEFED}"/>
              </a:ext>
            </a:extLst>
          </p:cNvPr>
          <p:cNvPicPr>
            <a:picLocks noChangeAspect="1"/>
          </p:cNvPicPr>
          <p:nvPr/>
        </p:nvPicPr>
        <p:blipFill rotWithShape="1">
          <a:blip r:embed="rId4">
            <a:extLst>
              <a:ext uri="{28A0092B-C50C-407E-A947-70E740481C1C}">
                <a14:useLocalDpi xmlns:a14="http://schemas.microsoft.com/office/drawing/2010/main" val="0"/>
              </a:ext>
            </a:extLst>
          </a:blip>
          <a:srcRect l="4992" t="341" r="7796" b="-698"/>
          <a:stretch/>
        </p:blipFill>
        <p:spPr>
          <a:xfrm>
            <a:off x="2484182" y="2034201"/>
            <a:ext cx="2774001" cy="2743200"/>
          </a:xfrm>
          <a:prstGeom prst="ellipse">
            <a:avLst/>
          </a:prstGeom>
        </p:spPr>
      </p:pic>
    </p:spTree>
    <p:extLst>
      <p:ext uri="{BB962C8B-B14F-4D97-AF65-F5344CB8AC3E}">
        <p14:creationId xmlns:p14="http://schemas.microsoft.com/office/powerpoint/2010/main" val="1199128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E476-26BC-42C4-B73A-22427443759F}"/>
              </a:ext>
            </a:extLst>
          </p:cNvPr>
          <p:cNvSpPr>
            <a:spLocks noGrp="1"/>
          </p:cNvSpPr>
          <p:nvPr>
            <p:ph type="title"/>
          </p:nvPr>
        </p:nvSpPr>
        <p:spPr/>
        <p:txBody>
          <a:bodyPr>
            <a:normAutofit/>
          </a:bodyPr>
          <a:lstStyle/>
          <a:p>
            <a:r>
              <a:rPr lang="en-US" sz="8000">
                <a:latin typeface="Stratum2 Bold"/>
              </a:rPr>
              <a:t>EXAMPLES</a:t>
            </a:r>
          </a:p>
        </p:txBody>
      </p:sp>
      <p:sp>
        <p:nvSpPr>
          <p:cNvPr id="4" name="Footer Placeholder 3">
            <a:extLst>
              <a:ext uri="{FF2B5EF4-FFF2-40B4-BE49-F238E27FC236}">
                <a16:creationId xmlns:a16="http://schemas.microsoft.com/office/drawing/2014/main" id="{C863273A-5E22-47B3-BB77-2F57CDBCC9A6}"/>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A947E110-FCCD-44D2-A65F-594F099D12EF}"/>
              </a:ext>
            </a:extLst>
          </p:cNvPr>
          <p:cNvSpPr>
            <a:spLocks noGrp="1"/>
          </p:cNvSpPr>
          <p:nvPr>
            <p:ph type="sldNum" sz="quarter" idx="12"/>
          </p:nvPr>
        </p:nvSpPr>
        <p:spPr/>
        <p:txBody>
          <a:bodyPr/>
          <a:lstStyle/>
          <a:p>
            <a:fld id="{AAB6004F-53F9-E74D-AC89-56EA63355CB3}" type="slidenum">
              <a:rPr lang="en-US" smtClean="0"/>
              <a:pPr/>
              <a:t>40</a:t>
            </a:fld>
            <a:endParaRPr lang="en-US"/>
          </a:p>
        </p:txBody>
      </p:sp>
    </p:spTree>
    <p:extLst>
      <p:ext uri="{BB962C8B-B14F-4D97-AF65-F5344CB8AC3E}">
        <p14:creationId xmlns:p14="http://schemas.microsoft.com/office/powerpoint/2010/main" val="1819767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FBF3A-C74F-4375-ADE6-554206F76964}"/>
              </a:ext>
            </a:extLst>
          </p:cNvPr>
          <p:cNvSpPr>
            <a:spLocks noGrp="1"/>
          </p:cNvSpPr>
          <p:nvPr>
            <p:ph type="title"/>
          </p:nvPr>
        </p:nvSpPr>
        <p:spPr/>
        <p:txBody>
          <a:bodyPr>
            <a:normAutofit/>
          </a:bodyPr>
          <a:lstStyle/>
          <a:p>
            <a:r>
              <a:rPr lang="en-US" b="1">
                <a:solidFill>
                  <a:srgbClr val="DC4405"/>
                </a:solidFill>
              </a:rPr>
              <a:t>Healy Foundation</a:t>
            </a:r>
            <a:endParaRPr lang="en-US"/>
          </a:p>
        </p:txBody>
      </p:sp>
      <p:sp>
        <p:nvSpPr>
          <p:cNvPr id="3" name="Content Placeholder 2">
            <a:extLst>
              <a:ext uri="{FF2B5EF4-FFF2-40B4-BE49-F238E27FC236}">
                <a16:creationId xmlns:a16="http://schemas.microsoft.com/office/drawing/2014/main" id="{039A3868-494E-4C95-959E-1DA75778E15F}"/>
              </a:ext>
            </a:extLst>
          </p:cNvPr>
          <p:cNvSpPr>
            <a:spLocks noGrp="1"/>
          </p:cNvSpPr>
          <p:nvPr>
            <p:ph idx="1"/>
          </p:nvPr>
        </p:nvSpPr>
        <p:spPr/>
        <p:txBody>
          <a:bodyPr>
            <a:normAutofit/>
          </a:bodyPr>
          <a:lstStyle/>
          <a:p>
            <a:r>
              <a:rPr lang="en-US" sz="2400"/>
              <a:t>Grants up to $50,000 for one-year projects in Hawai’i and Oregon.</a:t>
            </a:r>
          </a:p>
          <a:p>
            <a:r>
              <a:rPr lang="en-US" sz="2400"/>
              <a:t>Primarily funds unrestricted grants to direct service organizations.</a:t>
            </a:r>
          </a:p>
          <a:p>
            <a:r>
              <a:rPr lang="en-US" sz="2400"/>
              <a:t>The board meets quarterly. LOIs are reviewed one week after submission, and full proposals should be submitted at least one month prior to the board meeting to be considered in that cycle. </a:t>
            </a:r>
          </a:p>
          <a:p>
            <a:r>
              <a:rPr lang="en-US" sz="2400"/>
              <a:t>Limited to one OSU submission per year; proposals must go through OSU Foundation</a:t>
            </a:r>
          </a:p>
          <a:p>
            <a:r>
              <a:rPr lang="en-US" sz="2400">
                <a:hlinkClick r:id="rId3"/>
              </a:rPr>
              <a:t>https://thehealyfoundation.org/apply/</a:t>
            </a:r>
            <a:endParaRPr lang="en-US" sz="2400"/>
          </a:p>
        </p:txBody>
      </p:sp>
      <p:sp>
        <p:nvSpPr>
          <p:cNvPr id="4" name="Text Placeholder 3">
            <a:extLst>
              <a:ext uri="{FF2B5EF4-FFF2-40B4-BE49-F238E27FC236}">
                <a16:creationId xmlns:a16="http://schemas.microsoft.com/office/drawing/2014/main" id="{5A98AB28-FDA2-4FAB-BCD7-E6AE01375F7F}"/>
              </a:ext>
            </a:extLst>
          </p:cNvPr>
          <p:cNvSpPr>
            <a:spLocks noGrp="1"/>
          </p:cNvSpPr>
          <p:nvPr>
            <p:ph type="body" sz="half" idx="2"/>
          </p:nvPr>
        </p:nvSpPr>
        <p:spPr/>
        <p:txBody>
          <a:bodyPr>
            <a:normAutofit/>
          </a:bodyPr>
          <a:lstStyle/>
          <a:p>
            <a:endParaRPr lang="en-US" sz="1200">
              <a:latin typeface="Veranda"/>
            </a:endParaRPr>
          </a:p>
          <a:p>
            <a:r>
              <a:rPr lang="en-US" sz="2400">
                <a:latin typeface="Veranda"/>
              </a:rPr>
              <a:t>The </a:t>
            </a:r>
            <a:r>
              <a:rPr lang="en-US" sz="2400" b="1">
                <a:solidFill>
                  <a:srgbClr val="DC4405"/>
                </a:solidFill>
                <a:latin typeface="Veranda"/>
              </a:rPr>
              <a:t>purpose:</a:t>
            </a:r>
            <a:r>
              <a:rPr lang="en-US" sz="2400">
                <a:latin typeface="Veranda"/>
              </a:rPr>
              <a:t> We partner with nonprofit teams working to mitigate climate change, protect ecosystems, educate and advocate for youth, and reduce child poverty.</a:t>
            </a:r>
          </a:p>
          <a:p>
            <a:r>
              <a:rPr lang="en-US" sz="2400">
                <a:latin typeface="Veranda"/>
              </a:rPr>
              <a:t>Meeting a </a:t>
            </a:r>
            <a:r>
              <a:rPr lang="en-US" sz="2400" b="1">
                <a:solidFill>
                  <a:srgbClr val="DC4405"/>
                </a:solidFill>
                <a:latin typeface="Veranda"/>
              </a:rPr>
              <a:t>need</a:t>
            </a:r>
            <a:r>
              <a:rPr lang="en-US" sz="2400">
                <a:latin typeface="Veranda"/>
              </a:rPr>
              <a:t>: cultivation a healthy and resilient planet and in support of our youth reaching their full potential.</a:t>
            </a:r>
          </a:p>
        </p:txBody>
      </p:sp>
      <p:sp>
        <p:nvSpPr>
          <p:cNvPr id="5" name="Footer Placeholder 4">
            <a:extLst>
              <a:ext uri="{FF2B5EF4-FFF2-40B4-BE49-F238E27FC236}">
                <a16:creationId xmlns:a16="http://schemas.microsoft.com/office/drawing/2014/main" id="{FB52AC66-E4CC-4348-A552-060A63720FEB}"/>
              </a:ext>
            </a:extLst>
          </p:cNvPr>
          <p:cNvSpPr>
            <a:spLocks noGrp="1"/>
          </p:cNvSpPr>
          <p:nvPr>
            <p:ph type="ftr" sz="quarter" idx="11"/>
          </p:nvPr>
        </p:nvSpPr>
        <p:spPr/>
        <p:txBody>
          <a:bodyPr/>
          <a:lstStyle/>
          <a:p>
            <a:r>
              <a:rPr lang="en-US"/>
              <a:t>OSU FOUNDATION</a:t>
            </a:r>
          </a:p>
        </p:txBody>
      </p:sp>
      <p:sp>
        <p:nvSpPr>
          <p:cNvPr id="6" name="Slide Number Placeholder 5">
            <a:extLst>
              <a:ext uri="{FF2B5EF4-FFF2-40B4-BE49-F238E27FC236}">
                <a16:creationId xmlns:a16="http://schemas.microsoft.com/office/drawing/2014/main" id="{C5525802-5E7E-4ABF-8207-C135E8281900}"/>
              </a:ext>
            </a:extLst>
          </p:cNvPr>
          <p:cNvSpPr>
            <a:spLocks noGrp="1"/>
          </p:cNvSpPr>
          <p:nvPr>
            <p:ph type="sldNum" sz="quarter" idx="12"/>
          </p:nvPr>
        </p:nvSpPr>
        <p:spPr/>
        <p:txBody>
          <a:bodyPr/>
          <a:lstStyle/>
          <a:p>
            <a:fld id="{AAB6004F-53F9-E74D-AC89-56EA63355CB3}" type="slidenum">
              <a:rPr lang="en-US" smtClean="0"/>
              <a:pPr/>
              <a:t>41</a:t>
            </a:fld>
            <a:endParaRPr lang="en-US"/>
          </a:p>
        </p:txBody>
      </p:sp>
    </p:spTree>
    <p:extLst>
      <p:ext uri="{BB962C8B-B14F-4D97-AF65-F5344CB8AC3E}">
        <p14:creationId xmlns:p14="http://schemas.microsoft.com/office/powerpoint/2010/main" val="4155441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296A7-08DD-4B01-AC5E-C0FDCA45ADF6}"/>
              </a:ext>
            </a:extLst>
          </p:cNvPr>
          <p:cNvSpPr>
            <a:spLocks noGrp="1"/>
          </p:cNvSpPr>
          <p:nvPr>
            <p:ph type="title"/>
          </p:nvPr>
        </p:nvSpPr>
        <p:spPr/>
        <p:txBody>
          <a:bodyPr/>
          <a:lstStyle/>
          <a:p>
            <a:r>
              <a:rPr lang="en-US"/>
              <a:t>Online portal with text box entries</a:t>
            </a:r>
          </a:p>
        </p:txBody>
      </p:sp>
      <p:sp>
        <p:nvSpPr>
          <p:cNvPr id="3" name="Content Placeholder 2">
            <a:extLst>
              <a:ext uri="{FF2B5EF4-FFF2-40B4-BE49-F238E27FC236}">
                <a16:creationId xmlns:a16="http://schemas.microsoft.com/office/drawing/2014/main" id="{7DF188AC-F295-4198-A964-0EC265021FAC}"/>
              </a:ext>
            </a:extLst>
          </p:cNvPr>
          <p:cNvSpPr>
            <a:spLocks noGrp="1"/>
          </p:cNvSpPr>
          <p:nvPr>
            <p:ph idx="1"/>
          </p:nvPr>
        </p:nvSpPr>
        <p:spPr/>
        <p:txBody>
          <a:bodyPr>
            <a:normAutofit fontScale="85000" lnSpcReduction="20000"/>
          </a:bodyPr>
          <a:lstStyle/>
          <a:p>
            <a:pPr marL="514350" indent="-514350" algn="l" fontAlgn="base">
              <a:buFont typeface="+mj-lt"/>
              <a:buAutoNum type="arabicPeriod"/>
            </a:pPr>
            <a:r>
              <a:rPr lang="en-US" b="1" i="0">
                <a:effectLst/>
                <a:latin typeface="inherit"/>
              </a:rPr>
              <a:t>Project Name</a:t>
            </a:r>
          </a:p>
          <a:p>
            <a:pPr marL="514350" indent="-514350" algn="l" fontAlgn="base">
              <a:buFont typeface="+mj-lt"/>
              <a:buAutoNum type="arabicPeriod"/>
            </a:pPr>
            <a:r>
              <a:rPr lang="en-US" b="1">
                <a:latin typeface="inherit"/>
              </a:rPr>
              <a:t>Organizational Mission </a:t>
            </a:r>
            <a:r>
              <a:rPr lang="en-US" i="1">
                <a:latin typeface="inherit"/>
              </a:rPr>
              <a:t>(1,000 characters)</a:t>
            </a:r>
          </a:p>
          <a:p>
            <a:pPr marL="514350" indent="-514350" algn="l" fontAlgn="base">
              <a:buFont typeface="+mj-lt"/>
              <a:buAutoNum type="arabicPeriod"/>
            </a:pPr>
            <a:r>
              <a:rPr lang="en-US" b="1" i="0">
                <a:effectLst/>
                <a:latin typeface="inherit"/>
              </a:rPr>
              <a:t>Executive Director</a:t>
            </a:r>
          </a:p>
          <a:p>
            <a:pPr marL="514350" indent="-514350" algn="l" fontAlgn="base">
              <a:buFont typeface="+mj-lt"/>
              <a:buAutoNum type="arabicPeriod"/>
            </a:pPr>
            <a:r>
              <a:rPr lang="en-US" b="1" i="0">
                <a:effectLst/>
                <a:latin typeface="inherit"/>
              </a:rPr>
              <a:t>Board of Directors</a:t>
            </a:r>
          </a:p>
          <a:p>
            <a:pPr marL="514350" indent="-514350" algn="l" fontAlgn="base">
              <a:buFont typeface="+mj-lt"/>
              <a:buAutoNum type="arabicPeriod"/>
            </a:pPr>
            <a:r>
              <a:rPr lang="en-US" b="1">
                <a:latin typeface="inherit"/>
              </a:rPr>
              <a:t>Equity.</a:t>
            </a:r>
            <a:r>
              <a:rPr lang="en-US">
                <a:latin typeface="inherit"/>
              </a:rPr>
              <a:t> Share how your organization practices equity. </a:t>
            </a:r>
            <a:r>
              <a:rPr lang="en-US" i="1">
                <a:latin typeface="inherit"/>
              </a:rPr>
              <a:t>(5,000 characters)</a:t>
            </a:r>
          </a:p>
          <a:p>
            <a:pPr marL="514350" indent="-514350" algn="l" fontAlgn="base">
              <a:buFont typeface="+mj-lt"/>
              <a:buAutoNum type="arabicPeriod"/>
            </a:pPr>
            <a:r>
              <a:rPr lang="en-US" b="1" i="0">
                <a:effectLst/>
                <a:latin typeface="inherit"/>
              </a:rPr>
              <a:t>Healy Funding Areas. </a:t>
            </a:r>
            <a:r>
              <a:rPr lang="en-US">
                <a:latin typeface="inherit"/>
              </a:rPr>
              <a:t>Select all that apply: Climate Change Mitigation, Protecting Ecosystems, Reducing Childhood Poverty, Youth Advocacy, Youth Education.</a:t>
            </a:r>
          </a:p>
          <a:p>
            <a:pPr marL="514350" indent="-514350" algn="l" fontAlgn="base">
              <a:buFont typeface="+mj-lt"/>
              <a:buAutoNum type="arabicPeriod"/>
            </a:pPr>
            <a:r>
              <a:rPr lang="en-US" b="1" i="0">
                <a:effectLst/>
                <a:latin typeface="inherit"/>
              </a:rPr>
              <a:t>Recent Accomplishments. </a:t>
            </a:r>
            <a:r>
              <a:rPr lang="en-US" i="0">
                <a:effectLst/>
                <a:latin typeface="inherit"/>
              </a:rPr>
              <a:t>Describe at least one accomplishment in the last 1-3 years that aligns with Healy Foundation funding areas.</a:t>
            </a:r>
            <a:r>
              <a:rPr lang="en-US" b="1" i="0">
                <a:effectLst/>
                <a:latin typeface="inherit"/>
              </a:rPr>
              <a:t> </a:t>
            </a:r>
            <a:r>
              <a:rPr lang="en-US" b="0" i="1">
                <a:effectLst/>
                <a:latin typeface="inherit"/>
              </a:rPr>
              <a:t>(4,000 characters)</a:t>
            </a:r>
          </a:p>
          <a:p>
            <a:pPr marL="514350" indent="-514350" algn="l" fontAlgn="base">
              <a:buFont typeface="+mj-lt"/>
              <a:buAutoNum type="arabicPeriod"/>
            </a:pPr>
            <a:r>
              <a:rPr lang="en-US" b="1" i="0">
                <a:effectLst/>
                <a:latin typeface="inherit"/>
              </a:rPr>
              <a:t>Goals. </a:t>
            </a:r>
            <a:r>
              <a:rPr lang="en-US" i="0">
                <a:effectLst/>
                <a:latin typeface="inherit"/>
              </a:rPr>
              <a:t>List up to five goals your organization has in the selected focus areas in the next 1-2 years in Oregon, Hawaii, or both.</a:t>
            </a:r>
            <a:r>
              <a:rPr lang="en-US" b="0" i="0">
                <a:effectLst/>
                <a:latin typeface="inherit"/>
              </a:rPr>
              <a:t> </a:t>
            </a:r>
            <a:r>
              <a:rPr lang="en-US" b="0" i="1">
                <a:effectLst/>
                <a:latin typeface="inherit"/>
              </a:rPr>
              <a:t>(2,000 characters)</a:t>
            </a:r>
          </a:p>
        </p:txBody>
      </p:sp>
      <p:sp>
        <p:nvSpPr>
          <p:cNvPr id="4" name="Footer Placeholder 3">
            <a:extLst>
              <a:ext uri="{FF2B5EF4-FFF2-40B4-BE49-F238E27FC236}">
                <a16:creationId xmlns:a16="http://schemas.microsoft.com/office/drawing/2014/main" id="{4B9A5C44-E664-4C7A-978A-5D232ADCBEDC}"/>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F4AF94AB-E2BB-4060-ADA9-99867B488158}"/>
              </a:ext>
            </a:extLst>
          </p:cNvPr>
          <p:cNvSpPr>
            <a:spLocks noGrp="1"/>
          </p:cNvSpPr>
          <p:nvPr>
            <p:ph type="sldNum" sz="quarter" idx="12"/>
          </p:nvPr>
        </p:nvSpPr>
        <p:spPr/>
        <p:txBody>
          <a:bodyPr/>
          <a:lstStyle/>
          <a:p>
            <a:fld id="{AAB6004F-53F9-E74D-AC89-56EA63355CB3}" type="slidenum">
              <a:rPr lang="en-US" smtClean="0"/>
              <a:pPr/>
              <a:t>42</a:t>
            </a:fld>
            <a:endParaRPr lang="en-US"/>
          </a:p>
        </p:txBody>
      </p:sp>
    </p:spTree>
    <p:extLst>
      <p:ext uri="{BB962C8B-B14F-4D97-AF65-F5344CB8AC3E}">
        <p14:creationId xmlns:p14="http://schemas.microsoft.com/office/powerpoint/2010/main" val="176918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33796-CE7B-46DC-AC7E-633F99878B9E}"/>
              </a:ext>
            </a:extLst>
          </p:cNvPr>
          <p:cNvSpPr>
            <a:spLocks noGrp="1"/>
          </p:cNvSpPr>
          <p:nvPr>
            <p:ph type="title"/>
          </p:nvPr>
        </p:nvSpPr>
        <p:spPr/>
        <p:txBody>
          <a:bodyPr>
            <a:normAutofit fontScale="90000"/>
          </a:bodyPr>
          <a:lstStyle/>
          <a:p>
            <a:r>
              <a:rPr lang="en-US" b="1">
                <a:solidFill>
                  <a:srgbClr val="DC4405"/>
                </a:solidFill>
              </a:rPr>
              <a:t>William T. Grant Foundation:</a:t>
            </a:r>
            <a:br>
              <a:rPr lang="en-US" b="1">
                <a:solidFill>
                  <a:srgbClr val="DC4405"/>
                </a:solidFill>
              </a:rPr>
            </a:br>
            <a:r>
              <a:rPr lang="en-US"/>
              <a:t>Research Grants on Reducing Inequality</a:t>
            </a:r>
          </a:p>
        </p:txBody>
      </p:sp>
      <p:sp>
        <p:nvSpPr>
          <p:cNvPr id="3" name="Content Placeholder 2">
            <a:extLst>
              <a:ext uri="{FF2B5EF4-FFF2-40B4-BE49-F238E27FC236}">
                <a16:creationId xmlns:a16="http://schemas.microsoft.com/office/drawing/2014/main" id="{1E3ACA3C-7D1E-488D-9988-98B217F1629B}"/>
              </a:ext>
            </a:extLst>
          </p:cNvPr>
          <p:cNvSpPr>
            <a:spLocks noGrp="1"/>
          </p:cNvSpPr>
          <p:nvPr>
            <p:ph idx="1"/>
          </p:nvPr>
        </p:nvSpPr>
        <p:spPr/>
        <p:txBody>
          <a:bodyPr>
            <a:normAutofit/>
          </a:bodyPr>
          <a:lstStyle/>
          <a:p>
            <a:r>
              <a:rPr lang="en-US" sz="2400"/>
              <a:t>Three deadlines a year.</a:t>
            </a:r>
          </a:p>
          <a:p>
            <a:r>
              <a:rPr lang="en-US" sz="2400"/>
              <a:t>Very competitive; around 15% of LOIs are invited to submit a full proposal, and about 5% are ultimately awarded.</a:t>
            </a:r>
          </a:p>
          <a:p>
            <a:r>
              <a:rPr lang="en-US" sz="2400"/>
              <a:t>Award amounts are up to $100K- $600K</a:t>
            </a:r>
          </a:p>
          <a:p>
            <a:r>
              <a:rPr lang="en-US" sz="2400"/>
              <a:t>The timeline between LOI and funding is between 10 and 15 months.</a:t>
            </a:r>
          </a:p>
          <a:p>
            <a:r>
              <a:rPr lang="en-US" sz="2400">
                <a:hlinkClick r:id="rId3"/>
              </a:rPr>
              <a:t>https://wtgrantfoundation.org/grants/research-grants-reducing-inequality</a:t>
            </a:r>
            <a:endParaRPr lang="en-US" sz="2400"/>
          </a:p>
        </p:txBody>
      </p:sp>
      <p:sp>
        <p:nvSpPr>
          <p:cNvPr id="4" name="Text Placeholder 3">
            <a:extLst>
              <a:ext uri="{FF2B5EF4-FFF2-40B4-BE49-F238E27FC236}">
                <a16:creationId xmlns:a16="http://schemas.microsoft.com/office/drawing/2014/main" id="{C1AAF540-6335-4257-A54F-86BCE036490C}"/>
              </a:ext>
            </a:extLst>
          </p:cNvPr>
          <p:cNvSpPr>
            <a:spLocks noGrp="1"/>
          </p:cNvSpPr>
          <p:nvPr>
            <p:ph type="body" sz="half" idx="2"/>
          </p:nvPr>
        </p:nvSpPr>
        <p:spPr/>
        <p:txBody>
          <a:bodyPr>
            <a:normAutofit/>
          </a:bodyPr>
          <a:lstStyle/>
          <a:p>
            <a:r>
              <a:rPr lang="en-US" sz="2000" b="1" i="0">
                <a:solidFill>
                  <a:srgbClr val="DC4405"/>
                </a:solidFill>
                <a:effectLst/>
                <a:latin typeface="freight-text-pro"/>
              </a:rPr>
              <a:t>Purpose</a:t>
            </a:r>
            <a:r>
              <a:rPr lang="en-US" sz="2000" b="0" i="0">
                <a:effectLst/>
                <a:latin typeface="freight-text-pro"/>
              </a:rPr>
              <a:t>: supports research to build, test, or increase understanding of programs, policies, or practices to reduce inequality in the academic, social, behavioral, or economic outcomes of young people ages 5-25 in the United States. </a:t>
            </a:r>
          </a:p>
          <a:p>
            <a:r>
              <a:rPr lang="en-US" sz="2000" b="1">
                <a:solidFill>
                  <a:srgbClr val="DC4405"/>
                </a:solidFill>
                <a:latin typeface="freight-text-pro"/>
              </a:rPr>
              <a:t>Need</a:t>
            </a:r>
            <a:r>
              <a:rPr lang="en-US" sz="2000">
                <a:solidFill>
                  <a:srgbClr val="565656"/>
                </a:solidFill>
                <a:latin typeface="freight-text-pro"/>
              </a:rPr>
              <a:t>: </a:t>
            </a:r>
            <a:r>
              <a:rPr lang="en-US" sz="2000" b="0" i="0">
                <a:effectLst/>
                <a:latin typeface="freight-text-pro"/>
              </a:rPr>
              <a:t>Improving the lives of young people, ages 5-25.</a:t>
            </a:r>
            <a:endParaRPr lang="en-US" sz="2000"/>
          </a:p>
        </p:txBody>
      </p:sp>
      <p:sp>
        <p:nvSpPr>
          <p:cNvPr id="5" name="Footer Placeholder 4">
            <a:extLst>
              <a:ext uri="{FF2B5EF4-FFF2-40B4-BE49-F238E27FC236}">
                <a16:creationId xmlns:a16="http://schemas.microsoft.com/office/drawing/2014/main" id="{F9089C54-66ED-41EC-A8D1-FE23F28BB49C}"/>
              </a:ext>
            </a:extLst>
          </p:cNvPr>
          <p:cNvSpPr>
            <a:spLocks noGrp="1"/>
          </p:cNvSpPr>
          <p:nvPr>
            <p:ph type="ftr" sz="quarter" idx="11"/>
          </p:nvPr>
        </p:nvSpPr>
        <p:spPr/>
        <p:txBody>
          <a:bodyPr/>
          <a:lstStyle/>
          <a:p>
            <a:r>
              <a:rPr lang="en-US"/>
              <a:t>OSU FOUNDATION</a:t>
            </a:r>
          </a:p>
        </p:txBody>
      </p:sp>
      <p:sp>
        <p:nvSpPr>
          <p:cNvPr id="6" name="Slide Number Placeholder 5">
            <a:extLst>
              <a:ext uri="{FF2B5EF4-FFF2-40B4-BE49-F238E27FC236}">
                <a16:creationId xmlns:a16="http://schemas.microsoft.com/office/drawing/2014/main" id="{703A80A7-0AAB-4FB8-8352-E9B276496CDF}"/>
              </a:ext>
            </a:extLst>
          </p:cNvPr>
          <p:cNvSpPr>
            <a:spLocks noGrp="1"/>
          </p:cNvSpPr>
          <p:nvPr>
            <p:ph type="sldNum" sz="quarter" idx="12"/>
          </p:nvPr>
        </p:nvSpPr>
        <p:spPr/>
        <p:txBody>
          <a:bodyPr/>
          <a:lstStyle/>
          <a:p>
            <a:fld id="{AAB6004F-53F9-E74D-AC89-56EA63355CB3}" type="slidenum">
              <a:rPr lang="en-US" smtClean="0"/>
              <a:pPr/>
              <a:t>43</a:t>
            </a:fld>
            <a:endParaRPr lang="en-US"/>
          </a:p>
        </p:txBody>
      </p:sp>
    </p:spTree>
    <p:extLst>
      <p:ext uri="{BB962C8B-B14F-4D97-AF65-F5344CB8AC3E}">
        <p14:creationId xmlns:p14="http://schemas.microsoft.com/office/powerpoint/2010/main" val="3438594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26B4-DDBD-416C-97B4-D8BEA256CDFC}"/>
              </a:ext>
            </a:extLst>
          </p:cNvPr>
          <p:cNvSpPr>
            <a:spLocks noGrp="1"/>
          </p:cNvSpPr>
          <p:nvPr>
            <p:ph type="title"/>
          </p:nvPr>
        </p:nvSpPr>
        <p:spPr/>
        <p:txBody>
          <a:bodyPr/>
          <a:lstStyle/>
          <a:p>
            <a:r>
              <a:rPr lang="en-US"/>
              <a:t>Mini Proposal</a:t>
            </a:r>
          </a:p>
        </p:txBody>
      </p:sp>
      <p:sp>
        <p:nvSpPr>
          <p:cNvPr id="3" name="Content Placeholder 2">
            <a:extLst>
              <a:ext uri="{FF2B5EF4-FFF2-40B4-BE49-F238E27FC236}">
                <a16:creationId xmlns:a16="http://schemas.microsoft.com/office/drawing/2014/main" id="{84B94B8B-C93C-4A84-BF1D-9F5EF412B7C9}"/>
              </a:ext>
            </a:extLst>
          </p:cNvPr>
          <p:cNvSpPr>
            <a:spLocks noGrp="1"/>
          </p:cNvSpPr>
          <p:nvPr>
            <p:ph idx="1"/>
          </p:nvPr>
        </p:nvSpPr>
        <p:spPr>
          <a:xfrm>
            <a:off x="838200" y="1429555"/>
            <a:ext cx="10515600" cy="4747408"/>
          </a:xfrm>
        </p:spPr>
        <p:txBody>
          <a:bodyPr>
            <a:normAutofit/>
          </a:bodyPr>
          <a:lstStyle/>
          <a:p>
            <a:pPr marL="0" indent="0" algn="l" fontAlgn="base">
              <a:buNone/>
            </a:pPr>
            <a:r>
              <a:rPr lang="en-US" sz="2000" b="0" i="0">
                <a:effectLst/>
                <a:latin typeface="KievitPro-Regular"/>
              </a:rPr>
              <a:t>The letter of inquiry functions as a mini-proposal and is reviewed against the following criteria: </a:t>
            </a:r>
            <a:r>
              <a:rPr lang="en-US" sz="2000" b="0" i="0" u="none" strike="noStrike">
                <a:effectLst/>
                <a:latin typeface="KievitPro-Regular"/>
              </a:rPr>
              <a:t>Fit with Research Interests</a:t>
            </a:r>
            <a:r>
              <a:rPr lang="en-US" sz="2000">
                <a:latin typeface="KievitPro-Regular"/>
              </a:rPr>
              <a:t>; </a:t>
            </a:r>
            <a:r>
              <a:rPr lang="en-US" sz="2000" b="0" i="0" u="none" strike="noStrike">
                <a:effectLst/>
                <a:latin typeface="KievitPro-Regular"/>
              </a:rPr>
              <a:t>Conceptualization and Relevance; Methods; and Feasibility</a:t>
            </a:r>
          </a:p>
          <a:p>
            <a:pPr marL="0" indent="0" algn="l" fontAlgn="base">
              <a:buNone/>
            </a:pPr>
            <a:endParaRPr lang="en-US" sz="2000">
              <a:latin typeface="KievitPro-Regular"/>
            </a:endParaRPr>
          </a:p>
          <a:p>
            <a:pPr marL="0" indent="0" algn="l" fontAlgn="base">
              <a:buNone/>
            </a:pPr>
            <a:r>
              <a:rPr lang="en-US" sz="2000" b="1">
                <a:latin typeface="KievitPro-Regular"/>
              </a:rPr>
              <a:t>The project narrative is five pages maximum, single-spaced.</a:t>
            </a:r>
          </a:p>
          <a:p>
            <a:pPr algn="l" fontAlgn="base"/>
            <a:r>
              <a:rPr lang="en-US" sz="2000">
                <a:latin typeface="KievitPro-Regular"/>
              </a:rPr>
              <a:t> State the major research questions or aims guiding the proposal. </a:t>
            </a:r>
          </a:p>
          <a:p>
            <a:pPr algn="l" fontAlgn="base"/>
            <a:r>
              <a:rPr lang="en-US" sz="2000">
                <a:latin typeface="KievitPro-Regular"/>
              </a:rPr>
              <a:t>Provide a strong rationale that includes : </a:t>
            </a:r>
          </a:p>
          <a:p>
            <a:pPr lvl="1" fontAlgn="base"/>
            <a:r>
              <a:rPr lang="en-US" sz="2000">
                <a:latin typeface="KievitPro-Regular"/>
              </a:rPr>
              <a:t>a brief literature review indicating how the project complements and advances existing theory and empirical research  </a:t>
            </a:r>
          </a:p>
          <a:p>
            <a:pPr lvl="1" fontAlgn="base"/>
            <a:r>
              <a:rPr lang="en-US" sz="2000">
                <a:latin typeface="KievitPro-Regular"/>
              </a:rPr>
              <a:t>a description of the theories that provide the foundation or organizing frame for the work  </a:t>
            </a:r>
          </a:p>
          <a:p>
            <a:pPr lvl="1" fontAlgn="base"/>
            <a:r>
              <a:rPr lang="en-US" sz="2000">
                <a:latin typeface="KievitPro-Regular"/>
              </a:rPr>
              <a:t>a description of the study’s relevance for policy or practice. </a:t>
            </a:r>
          </a:p>
          <a:p>
            <a:pPr fontAlgn="base"/>
            <a:r>
              <a:rPr lang="en-US" sz="2000">
                <a:latin typeface="KievitPro-Regular"/>
              </a:rPr>
              <a:t>Include specific hypotheses and/or research questions to be tested or addressed. </a:t>
            </a:r>
          </a:p>
          <a:p>
            <a:pPr fontAlgn="base"/>
            <a:r>
              <a:rPr lang="en-US" sz="2000">
                <a:latin typeface="KievitPro-Regular"/>
              </a:rPr>
              <a:t>Describe the methods and data collection plan.</a:t>
            </a:r>
          </a:p>
          <a:p>
            <a:pPr fontAlgn="base"/>
            <a:r>
              <a:rPr lang="en-US" sz="2000">
                <a:latin typeface="KievitPro-Regular"/>
              </a:rPr>
              <a:t>Summarize the data analysis plan for addressing the hypotheses and/or research questions.</a:t>
            </a:r>
            <a:endParaRPr lang="en-US" sz="1600" b="0" i="0">
              <a:effectLst/>
              <a:latin typeface="KievitPro-Regular"/>
            </a:endParaRPr>
          </a:p>
        </p:txBody>
      </p:sp>
      <p:sp>
        <p:nvSpPr>
          <p:cNvPr id="4" name="Footer Placeholder 3">
            <a:extLst>
              <a:ext uri="{FF2B5EF4-FFF2-40B4-BE49-F238E27FC236}">
                <a16:creationId xmlns:a16="http://schemas.microsoft.com/office/drawing/2014/main" id="{37FD4C56-FBBB-494A-9029-B7699D482975}"/>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0B92F312-9AA6-4EB5-80C9-627B6CB5B7D5}"/>
              </a:ext>
            </a:extLst>
          </p:cNvPr>
          <p:cNvSpPr>
            <a:spLocks noGrp="1"/>
          </p:cNvSpPr>
          <p:nvPr>
            <p:ph type="sldNum" sz="quarter" idx="12"/>
          </p:nvPr>
        </p:nvSpPr>
        <p:spPr/>
        <p:txBody>
          <a:bodyPr/>
          <a:lstStyle/>
          <a:p>
            <a:fld id="{AAB6004F-53F9-E74D-AC89-56EA63355CB3}" type="slidenum">
              <a:rPr lang="en-US" smtClean="0"/>
              <a:pPr/>
              <a:t>44</a:t>
            </a:fld>
            <a:endParaRPr lang="en-US"/>
          </a:p>
        </p:txBody>
      </p:sp>
    </p:spTree>
    <p:extLst>
      <p:ext uri="{BB962C8B-B14F-4D97-AF65-F5344CB8AC3E}">
        <p14:creationId xmlns:p14="http://schemas.microsoft.com/office/powerpoint/2010/main" val="1624356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72944-1ECF-485B-9E5B-CB440D812DB0}"/>
              </a:ext>
            </a:extLst>
          </p:cNvPr>
          <p:cNvSpPr>
            <a:spLocks noGrp="1"/>
          </p:cNvSpPr>
          <p:nvPr>
            <p:ph type="title"/>
          </p:nvPr>
        </p:nvSpPr>
        <p:spPr>
          <a:xfrm>
            <a:off x="839788" y="457200"/>
            <a:ext cx="3932237" cy="2288116"/>
          </a:xfrm>
        </p:spPr>
        <p:txBody>
          <a:bodyPr>
            <a:normAutofit/>
          </a:bodyPr>
          <a:lstStyle/>
          <a:p>
            <a:r>
              <a:rPr lang="en-US" b="1" dirty="0">
                <a:solidFill>
                  <a:srgbClr val="DC4405"/>
                </a:solidFill>
                <a:latin typeface="Rufina-Stencil-Bold"/>
              </a:rPr>
              <a:t>W.M. Keck Foundation:</a:t>
            </a:r>
            <a:br>
              <a:rPr lang="en-US" b="1" dirty="0">
                <a:solidFill>
                  <a:srgbClr val="DC4405"/>
                </a:solidFill>
                <a:latin typeface="Rufina-Stencil-Bold"/>
              </a:rPr>
            </a:br>
            <a:r>
              <a:rPr lang="en-US" dirty="0">
                <a:latin typeface="Rufina-Stencil-Bold"/>
              </a:rPr>
              <a:t>Science &amp; Engineering</a:t>
            </a:r>
            <a:br>
              <a:rPr lang="en-US" dirty="0">
                <a:latin typeface="Rufina-Stencil-Bold"/>
              </a:rPr>
            </a:br>
            <a:r>
              <a:rPr lang="en-US" dirty="0">
                <a:latin typeface="Rufina-Stencil-Bold"/>
              </a:rPr>
              <a:t>or Medical Research</a:t>
            </a:r>
          </a:p>
        </p:txBody>
      </p:sp>
      <p:sp>
        <p:nvSpPr>
          <p:cNvPr id="3" name="Content Placeholder 2">
            <a:extLst>
              <a:ext uri="{FF2B5EF4-FFF2-40B4-BE49-F238E27FC236}">
                <a16:creationId xmlns:a16="http://schemas.microsoft.com/office/drawing/2014/main" id="{7D7D2466-CB15-4257-9FB6-674A47D2B448}"/>
              </a:ext>
            </a:extLst>
          </p:cNvPr>
          <p:cNvSpPr>
            <a:spLocks noGrp="1"/>
          </p:cNvSpPr>
          <p:nvPr>
            <p:ph idx="1"/>
          </p:nvPr>
        </p:nvSpPr>
        <p:spPr/>
        <p:txBody>
          <a:bodyPr vert="horz" lIns="91440" tIns="45720" rIns="91440" bIns="45720" rtlCol="0" anchor="t">
            <a:normAutofit/>
          </a:bodyPr>
          <a:lstStyle/>
          <a:p>
            <a:r>
              <a:rPr lang="en-US" sz="2400" dirty="0">
                <a:latin typeface="Kievit Offc"/>
              </a:rPr>
              <a:t>Two deadlines a year, limited submission via an internal Research Office competition.</a:t>
            </a:r>
            <a:endParaRPr lang="en-US" sz="2400" dirty="0"/>
          </a:p>
          <a:p>
            <a:r>
              <a:rPr lang="en-US" sz="2400" dirty="0">
                <a:latin typeface="Kievit Offc"/>
              </a:rPr>
              <a:t>Grants typically up to $1.2 million.</a:t>
            </a:r>
            <a:endParaRPr lang="en-US" sz="2400" dirty="0"/>
          </a:p>
          <a:p>
            <a:r>
              <a:rPr lang="en-US" sz="2400" dirty="0">
                <a:latin typeface="Kievit Offc"/>
              </a:rPr>
              <a:t>Supports innovative high-risk/high-reward research with the potential to transform fundamental scientific understanding or practice. Often interdisciplinary.</a:t>
            </a:r>
            <a:endParaRPr lang="en-US" sz="2400" dirty="0"/>
          </a:p>
          <a:p>
            <a:r>
              <a:rPr lang="en-US" sz="2400" dirty="0">
                <a:latin typeface="Kievit Offc"/>
              </a:rPr>
              <a:t>Falls outside the directives of public funding agencies.</a:t>
            </a:r>
          </a:p>
          <a:p>
            <a:r>
              <a:rPr lang="en-US" sz="2400" dirty="0">
                <a:latin typeface="Kievit Offc"/>
              </a:rPr>
              <a:t>Two-phase process with optional third phase.</a:t>
            </a:r>
          </a:p>
          <a:p>
            <a:r>
              <a:rPr lang="en-US" sz="2400" dirty="0">
                <a:latin typeface="Kievit Offc"/>
                <a:hlinkClick r:id="rId2"/>
              </a:rPr>
              <a:t>https://www.wmkeck.org/research-overview/</a:t>
            </a:r>
            <a:r>
              <a:rPr lang="en-US" sz="2400" dirty="0">
                <a:latin typeface="Kievit Offc"/>
              </a:rPr>
              <a:t> </a:t>
            </a:r>
            <a:endParaRPr lang="en-US" sz="2400" dirty="0"/>
          </a:p>
        </p:txBody>
      </p:sp>
      <p:sp>
        <p:nvSpPr>
          <p:cNvPr id="4" name="Text Placeholder 3">
            <a:extLst>
              <a:ext uri="{FF2B5EF4-FFF2-40B4-BE49-F238E27FC236}">
                <a16:creationId xmlns:a16="http://schemas.microsoft.com/office/drawing/2014/main" id="{28FBEABC-6238-4ED8-8652-36D636A00D49}"/>
              </a:ext>
            </a:extLst>
          </p:cNvPr>
          <p:cNvSpPr>
            <a:spLocks noGrp="1"/>
          </p:cNvSpPr>
          <p:nvPr>
            <p:ph type="body" sz="half" idx="2"/>
          </p:nvPr>
        </p:nvSpPr>
        <p:spPr>
          <a:xfrm>
            <a:off x="839788" y="2819400"/>
            <a:ext cx="3932237" cy="3039005"/>
          </a:xfrm>
        </p:spPr>
        <p:txBody>
          <a:bodyPr vert="horz" lIns="91440" tIns="45720" rIns="91440" bIns="45720" rtlCol="0" anchor="t">
            <a:normAutofit lnSpcReduction="10000"/>
          </a:bodyPr>
          <a:lstStyle/>
          <a:p>
            <a:r>
              <a:rPr lang="en-US" sz="2000" b="1" dirty="0">
                <a:solidFill>
                  <a:srgbClr val="DC4405"/>
                </a:solidFill>
                <a:latin typeface="freight-text-pro"/>
              </a:rPr>
              <a:t>Purpose</a:t>
            </a:r>
            <a:r>
              <a:rPr lang="en-US" sz="2000" dirty="0">
                <a:latin typeface="freight-text-pro"/>
              </a:rPr>
              <a:t>: </a:t>
            </a:r>
            <a:r>
              <a:rPr lang="en-US" sz="2000" b="0" i="0" dirty="0">
                <a:solidFill>
                  <a:srgbClr val="000000"/>
                </a:solidFill>
                <a:effectLst/>
                <a:latin typeface="freight-text-pro"/>
              </a:rPr>
              <a:t>to </a:t>
            </a:r>
            <a:r>
              <a:rPr lang="en-US" sz="2000" dirty="0">
                <a:solidFill>
                  <a:srgbClr val="000000"/>
                </a:solidFill>
                <a:latin typeface="freight-text-pro"/>
              </a:rPr>
              <a:t>create far-reaching benefits </a:t>
            </a:r>
            <a:r>
              <a:rPr lang="en-US" sz="2000" b="0" i="0" dirty="0">
                <a:solidFill>
                  <a:srgbClr val="000000"/>
                </a:solidFill>
                <a:effectLst/>
                <a:latin typeface="freight-text-pro"/>
              </a:rPr>
              <a:t>for </a:t>
            </a:r>
            <a:r>
              <a:rPr lang="en-US" sz="2000" dirty="0">
                <a:solidFill>
                  <a:srgbClr val="000000"/>
                </a:solidFill>
                <a:latin typeface="freight-text-pro"/>
              </a:rPr>
              <a:t>humanity by supporting outstanding science</a:t>
            </a:r>
            <a:r>
              <a:rPr lang="en-US" sz="2000" b="0" i="0" dirty="0">
                <a:solidFill>
                  <a:srgbClr val="000000"/>
                </a:solidFill>
                <a:effectLst/>
                <a:latin typeface="freight-text-pro"/>
              </a:rPr>
              <a:t>, </a:t>
            </a:r>
            <a:r>
              <a:rPr lang="en-US" sz="2000" dirty="0">
                <a:solidFill>
                  <a:srgbClr val="000000"/>
                </a:solidFill>
                <a:latin typeface="freight-text-pro"/>
              </a:rPr>
              <a:t>engineering &amp; medical research.</a:t>
            </a:r>
            <a:endParaRPr lang="en-US" sz="2000" b="0" i="0" dirty="0">
              <a:solidFill>
                <a:srgbClr val="58595B"/>
              </a:solidFill>
              <a:effectLst/>
              <a:latin typeface="freight-text-pro"/>
            </a:endParaRPr>
          </a:p>
          <a:p>
            <a:endParaRPr lang="en-US" sz="2000">
              <a:solidFill>
                <a:srgbClr val="58595B"/>
              </a:solidFill>
              <a:latin typeface="freight-text-pro"/>
            </a:endParaRPr>
          </a:p>
          <a:p>
            <a:r>
              <a:rPr lang="en-US" sz="2000" b="1" dirty="0">
                <a:solidFill>
                  <a:srgbClr val="DC4405"/>
                </a:solidFill>
                <a:latin typeface="freight-text-pro"/>
              </a:rPr>
              <a:t>Need</a:t>
            </a:r>
            <a:r>
              <a:rPr lang="en-US" sz="2000" dirty="0">
                <a:solidFill>
                  <a:srgbClr val="58595B"/>
                </a:solidFill>
                <a:latin typeface="freight-text-pro"/>
              </a:rPr>
              <a:t>: </a:t>
            </a:r>
            <a:r>
              <a:rPr lang="en-US" sz="2000" dirty="0">
                <a:latin typeface="freight-text-pro"/>
              </a:rPr>
              <a:t>pioneer biological and physical science research and engineering, including the development of promising new technologies, instrumentation, or methodologies. </a:t>
            </a:r>
          </a:p>
        </p:txBody>
      </p:sp>
      <p:sp>
        <p:nvSpPr>
          <p:cNvPr id="5" name="Footer Placeholder 4">
            <a:extLst>
              <a:ext uri="{FF2B5EF4-FFF2-40B4-BE49-F238E27FC236}">
                <a16:creationId xmlns:a16="http://schemas.microsoft.com/office/drawing/2014/main" id="{2D8206A2-54E4-466A-A5F4-B21959898BCA}"/>
              </a:ext>
            </a:extLst>
          </p:cNvPr>
          <p:cNvSpPr>
            <a:spLocks noGrp="1"/>
          </p:cNvSpPr>
          <p:nvPr>
            <p:ph type="ftr" sz="quarter" idx="11"/>
          </p:nvPr>
        </p:nvSpPr>
        <p:spPr/>
        <p:txBody>
          <a:bodyPr/>
          <a:lstStyle/>
          <a:p>
            <a:r>
              <a:rPr lang="en-US"/>
              <a:t>OSU FOUNDATION</a:t>
            </a:r>
          </a:p>
        </p:txBody>
      </p:sp>
      <p:sp>
        <p:nvSpPr>
          <p:cNvPr id="6" name="Slide Number Placeholder 5">
            <a:extLst>
              <a:ext uri="{FF2B5EF4-FFF2-40B4-BE49-F238E27FC236}">
                <a16:creationId xmlns:a16="http://schemas.microsoft.com/office/drawing/2014/main" id="{ABFC7FFB-C3E3-4A9D-AB3F-A5D2B808528A}"/>
              </a:ext>
            </a:extLst>
          </p:cNvPr>
          <p:cNvSpPr>
            <a:spLocks noGrp="1"/>
          </p:cNvSpPr>
          <p:nvPr>
            <p:ph type="sldNum" sz="quarter" idx="12"/>
          </p:nvPr>
        </p:nvSpPr>
        <p:spPr/>
        <p:txBody>
          <a:bodyPr/>
          <a:lstStyle/>
          <a:p>
            <a:fld id="{AAB6004F-53F9-E74D-AC89-56EA63355CB3}" type="slidenum">
              <a:rPr lang="en-US" smtClean="0"/>
              <a:pPr/>
              <a:t>45</a:t>
            </a:fld>
            <a:endParaRPr lang="en-US"/>
          </a:p>
        </p:txBody>
      </p:sp>
    </p:spTree>
    <p:extLst>
      <p:ext uri="{BB962C8B-B14F-4D97-AF65-F5344CB8AC3E}">
        <p14:creationId xmlns:p14="http://schemas.microsoft.com/office/powerpoint/2010/main" val="2809003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1F4AE-49CC-428C-8A05-08DE7EB74B69}"/>
              </a:ext>
            </a:extLst>
          </p:cNvPr>
          <p:cNvSpPr>
            <a:spLocks noGrp="1"/>
          </p:cNvSpPr>
          <p:nvPr>
            <p:ph type="title"/>
          </p:nvPr>
        </p:nvSpPr>
        <p:spPr/>
        <p:txBody>
          <a:bodyPr/>
          <a:lstStyle/>
          <a:p>
            <a:r>
              <a:rPr lang="en-US"/>
              <a:t>The One-Pager</a:t>
            </a:r>
          </a:p>
        </p:txBody>
      </p:sp>
      <p:sp>
        <p:nvSpPr>
          <p:cNvPr id="3" name="Content Placeholder 2">
            <a:extLst>
              <a:ext uri="{FF2B5EF4-FFF2-40B4-BE49-F238E27FC236}">
                <a16:creationId xmlns:a16="http://schemas.microsoft.com/office/drawing/2014/main" id="{254119E8-3B92-4F13-886A-2CDF05201C14}"/>
              </a:ext>
            </a:extLst>
          </p:cNvPr>
          <p:cNvSpPr>
            <a:spLocks noGrp="1"/>
          </p:cNvSpPr>
          <p:nvPr>
            <p:ph idx="1"/>
          </p:nvPr>
        </p:nvSpPr>
        <p:spPr>
          <a:xfrm>
            <a:off x="838200" y="1518708"/>
            <a:ext cx="10515600" cy="4700587"/>
          </a:xfrm>
        </p:spPr>
        <p:txBody>
          <a:bodyPr vert="horz" lIns="91440" tIns="45720" rIns="91440" bIns="45720" rtlCol="0" anchor="t">
            <a:normAutofit lnSpcReduction="10000"/>
          </a:bodyPr>
          <a:lstStyle/>
          <a:p>
            <a:pPr marL="0" indent="0">
              <a:buNone/>
            </a:pPr>
            <a:r>
              <a:rPr lang="en-US" dirty="0">
                <a:latin typeface="Veranda"/>
              </a:rPr>
              <a:t>Concept Paper pre-proposal stage</a:t>
            </a:r>
            <a:endParaRPr lang="en-US">
              <a:latin typeface="Veranda"/>
            </a:endParaRPr>
          </a:p>
          <a:p>
            <a:pPr>
              <a:buNone/>
            </a:pPr>
            <a:r>
              <a:rPr lang="en-US" sz="2000" dirty="0">
                <a:latin typeface="Veranda"/>
              </a:rPr>
              <a:t>Single-paged concept papers must be in 12-point font with 1-inch margins and include:</a:t>
            </a:r>
          </a:p>
          <a:p>
            <a:r>
              <a:rPr lang="en-US" sz="1800" dirty="0">
                <a:latin typeface="Veranda"/>
              </a:rPr>
              <a:t>Organization Name</a:t>
            </a:r>
          </a:p>
          <a:p>
            <a:r>
              <a:rPr lang="en-US" sz="1800" dirty="0">
                <a:latin typeface="Veranda"/>
              </a:rPr>
              <a:t>Project Title</a:t>
            </a:r>
          </a:p>
          <a:p>
            <a:r>
              <a:rPr lang="en-US" sz="1800" dirty="0">
                <a:latin typeface="Veranda"/>
              </a:rPr>
              <a:t>Full name of Principal Investigator</a:t>
            </a:r>
          </a:p>
          <a:p>
            <a:r>
              <a:rPr lang="en-US" sz="1800" dirty="0">
                <a:latin typeface="Veranda"/>
              </a:rPr>
              <a:t>An overview of the proposed </a:t>
            </a:r>
            <a:r>
              <a:rPr lang="en-US" sz="1800" b="0" i="0" dirty="0">
                <a:effectLst/>
                <a:latin typeface="Veranda"/>
              </a:rPr>
              <a:t>project emphasizing </a:t>
            </a:r>
            <a:r>
              <a:rPr lang="en-US" sz="1800" dirty="0">
                <a:latin typeface="Veranda"/>
              </a:rPr>
              <a:t>any unique aspects </a:t>
            </a:r>
            <a:r>
              <a:rPr lang="en-US" sz="1800" b="0" i="0" dirty="0">
                <a:effectLst/>
                <a:latin typeface="Veranda"/>
              </a:rPr>
              <a:t>and </a:t>
            </a:r>
            <a:r>
              <a:rPr lang="en-US" sz="1800" dirty="0">
                <a:latin typeface="Veranda"/>
              </a:rPr>
              <a:t>pilot studies </a:t>
            </a:r>
          </a:p>
          <a:p>
            <a:r>
              <a:rPr lang="en-US" sz="1800" dirty="0">
                <a:latin typeface="Veranda"/>
              </a:rPr>
              <a:t>A </a:t>
            </a:r>
            <a:r>
              <a:rPr lang="en-US" sz="1800" b="0" i="0" dirty="0">
                <a:effectLst/>
                <a:latin typeface="Veranda"/>
              </a:rPr>
              <a:t>description </a:t>
            </a:r>
            <a:r>
              <a:rPr lang="en-US" sz="1800" dirty="0">
                <a:latin typeface="Veranda"/>
              </a:rPr>
              <a:t>of the methodologies and key personnel, </a:t>
            </a:r>
            <a:r>
              <a:rPr lang="en-US" sz="1800" b="0" i="0" dirty="0">
                <a:effectLst/>
                <a:latin typeface="Veranda"/>
              </a:rPr>
              <a:t>including </a:t>
            </a:r>
            <a:r>
              <a:rPr lang="en-US" sz="1800" dirty="0">
                <a:latin typeface="Veranda"/>
              </a:rPr>
              <a:t>first and last names</a:t>
            </a:r>
          </a:p>
          <a:p>
            <a:r>
              <a:rPr lang="en-US" sz="1800" dirty="0">
                <a:latin typeface="Veranda"/>
              </a:rPr>
              <a:t>A brief justification of </a:t>
            </a:r>
            <a:r>
              <a:rPr lang="en-US" sz="1800" b="0" i="0" dirty="0">
                <a:effectLst/>
                <a:latin typeface="Veranda"/>
              </a:rPr>
              <a:t>the </a:t>
            </a:r>
            <a:r>
              <a:rPr lang="en-US" sz="1800" dirty="0">
                <a:latin typeface="Veranda"/>
              </a:rPr>
              <a:t>need for Keck Foundation support</a:t>
            </a:r>
          </a:p>
          <a:p>
            <a:r>
              <a:rPr lang="en-US" sz="1800" dirty="0">
                <a:latin typeface="Veranda"/>
              </a:rPr>
              <a:t>An estimated budget broken down, if possible, by major areas, e.g. personnel, equipment, consumable supplies</a:t>
            </a:r>
            <a:r>
              <a:rPr lang="en-US" sz="1800" b="0" i="0" dirty="0">
                <a:effectLst/>
                <a:latin typeface="Veranda"/>
              </a:rPr>
              <a:t>, </a:t>
            </a:r>
            <a:r>
              <a:rPr lang="en-US" sz="1800" dirty="0">
                <a:latin typeface="Veranda"/>
              </a:rPr>
              <a:t>etc.</a:t>
            </a:r>
          </a:p>
          <a:p>
            <a:r>
              <a:rPr lang="en-US" sz="1800" dirty="0">
                <a:latin typeface="Veranda"/>
              </a:rPr>
              <a:t>With any remaining space within </a:t>
            </a:r>
            <a:r>
              <a:rPr lang="en-US" sz="1800" b="0" i="0" dirty="0">
                <a:effectLst/>
                <a:latin typeface="Veranda"/>
              </a:rPr>
              <a:t>the </a:t>
            </a:r>
            <a:r>
              <a:rPr lang="en-US" sz="1800" dirty="0">
                <a:latin typeface="Veranda"/>
              </a:rPr>
              <a:t>1-page limit, authors may add other details</a:t>
            </a:r>
          </a:p>
          <a:p>
            <a:r>
              <a:rPr lang="en-US" sz="1800" dirty="0">
                <a:latin typeface="Veranda"/>
              </a:rPr>
              <a:t>If </a:t>
            </a:r>
            <a:r>
              <a:rPr lang="en-US" sz="1800" b="0" i="0" dirty="0">
                <a:effectLst/>
                <a:latin typeface="Veranda"/>
              </a:rPr>
              <a:t>a </a:t>
            </a:r>
            <a:r>
              <a:rPr lang="en-US" sz="1800" dirty="0">
                <a:latin typeface="Veranda"/>
              </a:rPr>
              <a:t>reference is necessary, abbreviate it </a:t>
            </a:r>
            <a:r>
              <a:rPr lang="en-US" sz="1800" b="0" i="0" dirty="0">
                <a:effectLst/>
                <a:latin typeface="Veranda"/>
              </a:rPr>
              <a:t>as (</a:t>
            </a:r>
            <a:r>
              <a:rPr lang="en-US" sz="1800" dirty="0">
                <a:latin typeface="Veranda"/>
              </a:rPr>
              <a:t>Science, 323</a:t>
            </a:r>
            <a:r>
              <a:rPr lang="en-US" sz="1800" b="0" i="0" dirty="0">
                <a:effectLst/>
                <a:latin typeface="Veranda"/>
              </a:rPr>
              <a:t>, </a:t>
            </a:r>
            <a:r>
              <a:rPr lang="en-US" sz="1800" dirty="0">
                <a:latin typeface="Veranda"/>
              </a:rPr>
              <a:t>45</a:t>
            </a:r>
            <a:r>
              <a:rPr lang="en-US" sz="1800" b="0" i="0" dirty="0">
                <a:effectLst/>
                <a:latin typeface="Veranda"/>
              </a:rPr>
              <a:t>, </a:t>
            </a:r>
            <a:r>
              <a:rPr lang="en-US" sz="1800" dirty="0">
                <a:latin typeface="Veranda"/>
              </a:rPr>
              <a:t>‘11). DO NOT USE (Jones et al., 2011). Please avoid any illustrations</a:t>
            </a:r>
            <a:r>
              <a:rPr lang="en-US" sz="1800" b="0" i="0" dirty="0">
                <a:effectLst/>
                <a:latin typeface="Veranda"/>
              </a:rPr>
              <a:t>.</a:t>
            </a:r>
            <a:endParaRPr lang="en-US" sz="1800" dirty="0">
              <a:latin typeface="Veranda"/>
            </a:endParaRPr>
          </a:p>
          <a:p>
            <a:pPr algn="l"/>
            <a:endParaRPr lang="en-US" b="0" i="0">
              <a:solidFill>
                <a:srgbClr val="000000"/>
              </a:solidFill>
              <a:effectLst/>
            </a:endParaRPr>
          </a:p>
        </p:txBody>
      </p:sp>
      <p:sp>
        <p:nvSpPr>
          <p:cNvPr id="4" name="Footer Placeholder 3">
            <a:extLst>
              <a:ext uri="{FF2B5EF4-FFF2-40B4-BE49-F238E27FC236}">
                <a16:creationId xmlns:a16="http://schemas.microsoft.com/office/drawing/2014/main" id="{A786D947-E6AD-4F66-A4BA-1D21D4E2BDC2}"/>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00D0AB26-BF26-4615-8633-ED1BDF3B5A3E}"/>
              </a:ext>
            </a:extLst>
          </p:cNvPr>
          <p:cNvSpPr>
            <a:spLocks noGrp="1"/>
          </p:cNvSpPr>
          <p:nvPr>
            <p:ph type="sldNum" sz="quarter" idx="12"/>
          </p:nvPr>
        </p:nvSpPr>
        <p:spPr/>
        <p:txBody>
          <a:bodyPr/>
          <a:lstStyle/>
          <a:p>
            <a:fld id="{AAB6004F-53F9-E74D-AC89-56EA63355CB3}" type="slidenum">
              <a:rPr lang="en-US" smtClean="0"/>
              <a:pPr/>
              <a:t>46</a:t>
            </a:fld>
            <a:endParaRPr lang="en-US"/>
          </a:p>
        </p:txBody>
      </p:sp>
    </p:spTree>
    <p:extLst>
      <p:ext uri="{BB962C8B-B14F-4D97-AF65-F5344CB8AC3E}">
        <p14:creationId xmlns:p14="http://schemas.microsoft.com/office/powerpoint/2010/main" val="3616531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73BF-CAFC-2F18-5D89-0374793E264D}"/>
              </a:ext>
            </a:extLst>
          </p:cNvPr>
          <p:cNvSpPr>
            <a:spLocks noGrp="1"/>
          </p:cNvSpPr>
          <p:nvPr>
            <p:ph type="title"/>
          </p:nvPr>
        </p:nvSpPr>
        <p:spPr>
          <a:xfrm>
            <a:off x="838200" y="679601"/>
            <a:ext cx="10515600" cy="1325563"/>
          </a:xfrm>
        </p:spPr>
        <p:txBody>
          <a:bodyPr>
            <a:normAutofit/>
          </a:bodyPr>
          <a:lstStyle/>
          <a:p>
            <a:r>
              <a:rPr lang="en-US" b="1" dirty="0">
                <a:solidFill>
                  <a:srgbClr val="00859B"/>
                </a:solidFill>
                <a:latin typeface="Rufina-Stencil-Bold"/>
              </a:rPr>
              <a:t>Writing an LOI</a:t>
            </a:r>
            <a:br>
              <a:rPr lang="en-US" b="1" dirty="0">
                <a:solidFill>
                  <a:srgbClr val="00859B"/>
                </a:solidFill>
                <a:latin typeface="Rufina-Stencil-Bold"/>
              </a:rPr>
            </a:br>
            <a:r>
              <a:rPr lang="en-US" b="1" dirty="0">
                <a:solidFill>
                  <a:schemeClr val="tx1"/>
                </a:solidFill>
                <a:latin typeface="Rufina-Stencil-Bold"/>
              </a:rPr>
              <a:t>Breakout</a:t>
            </a:r>
            <a:endParaRPr lang="en-US" b="1" dirty="0">
              <a:solidFill>
                <a:schemeClr val="tx1"/>
              </a:solidFill>
            </a:endParaRPr>
          </a:p>
        </p:txBody>
      </p:sp>
      <p:sp>
        <p:nvSpPr>
          <p:cNvPr id="4" name="Footer Placeholder 3">
            <a:extLst>
              <a:ext uri="{FF2B5EF4-FFF2-40B4-BE49-F238E27FC236}">
                <a16:creationId xmlns:a16="http://schemas.microsoft.com/office/drawing/2014/main" id="{05416601-F3E8-FAB6-5F74-768E092EB968}"/>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9284717C-7F54-299D-7357-13A7A6C6AC10}"/>
              </a:ext>
            </a:extLst>
          </p:cNvPr>
          <p:cNvSpPr>
            <a:spLocks noGrp="1"/>
          </p:cNvSpPr>
          <p:nvPr>
            <p:ph type="sldNum" sz="quarter" idx="12"/>
          </p:nvPr>
        </p:nvSpPr>
        <p:spPr/>
        <p:txBody>
          <a:bodyPr/>
          <a:lstStyle/>
          <a:p>
            <a:fld id="{AAB6004F-53F9-E74D-AC89-56EA63355CB3}" type="slidenum">
              <a:rPr lang="en-US" smtClean="0"/>
              <a:pPr/>
              <a:t>47</a:t>
            </a:fld>
            <a:endParaRPr lang="en-US"/>
          </a:p>
        </p:txBody>
      </p:sp>
      <p:sp>
        <p:nvSpPr>
          <p:cNvPr id="7" name="Content Placeholder 6">
            <a:extLst>
              <a:ext uri="{FF2B5EF4-FFF2-40B4-BE49-F238E27FC236}">
                <a16:creationId xmlns:a16="http://schemas.microsoft.com/office/drawing/2014/main" id="{1DA4AE0A-0D9E-092C-20F3-C44FAA3BD9A8}"/>
              </a:ext>
            </a:extLst>
          </p:cNvPr>
          <p:cNvSpPr>
            <a:spLocks noGrp="1"/>
          </p:cNvSpPr>
          <p:nvPr>
            <p:ph idx="1"/>
          </p:nvPr>
        </p:nvSpPr>
        <p:spPr/>
        <p:txBody>
          <a:bodyPr vert="horz" lIns="91440" tIns="45720" rIns="91440" bIns="45720" rtlCol="0" anchor="t">
            <a:normAutofit/>
          </a:bodyPr>
          <a:lstStyle/>
          <a:p>
            <a:pPr marL="0" indent="0">
              <a:buNone/>
            </a:pPr>
            <a:endParaRPr lang="en-US" dirty="0">
              <a:latin typeface="Kievit Offc"/>
            </a:endParaRPr>
          </a:p>
          <a:p>
            <a:pPr marL="0" indent="0">
              <a:buNone/>
            </a:pPr>
            <a:r>
              <a:rPr lang="en-US" b="1" dirty="0">
                <a:latin typeface="Kievit Offc"/>
              </a:rPr>
              <a:t>Craft a need statement for a current or potential future project. </a:t>
            </a:r>
          </a:p>
          <a:p>
            <a:pPr marL="514350" indent="-514350">
              <a:buAutoNum type="arabicParenR"/>
            </a:pPr>
            <a:r>
              <a:rPr lang="en-US" dirty="0">
                <a:latin typeface="Kievit Offc"/>
              </a:rPr>
              <a:t>Describe the situation, clearly defining the need your project will address and why it is significant and urgent. Avoid jargon and support your assertions with evidence.</a:t>
            </a:r>
          </a:p>
          <a:p>
            <a:pPr marL="514350" indent="-514350">
              <a:buAutoNum type="arabicParenR"/>
            </a:pPr>
            <a:r>
              <a:rPr lang="en-US" dirty="0">
                <a:latin typeface="Kievit Offc"/>
              </a:rPr>
              <a:t>Target a specific population that will be served or benefit from your work.</a:t>
            </a:r>
          </a:p>
          <a:p>
            <a:pPr marL="514350" indent="-514350">
              <a:buAutoNum type="arabicParenR"/>
            </a:pPr>
            <a:r>
              <a:rPr lang="en-US" dirty="0">
                <a:latin typeface="Kievit Offc"/>
              </a:rPr>
              <a:t>Describe the societal benefit of conducting the work. What change will be made possible? How are people impacted?</a:t>
            </a:r>
          </a:p>
        </p:txBody>
      </p:sp>
    </p:spTree>
    <p:extLst>
      <p:ext uri="{BB962C8B-B14F-4D97-AF65-F5344CB8AC3E}">
        <p14:creationId xmlns:p14="http://schemas.microsoft.com/office/powerpoint/2010/main" val="1512187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5511800" y="6226175"/>
            <a:ext cx="6680200" cy="365125"/>
          </a:xfrm>
        </p:spPr>
        <p:txBody>
          <a:bodyPr/>
          <a:lstStyle/>
          <a:p>
            <a:r>
              <a:rPr lang="en-US"/>
              <a:t>OSU FOUNDATION</a:t>
            </a:r>
          </a:p>
        </p:txBody>
      </p:sp>
      <p:sp>
        <p:nvSpPr>
          <p:cNvPr id="5" name="Slide Number Placeholder 4"/>
          <p:cNvSpPr>
            <a:spLocks noGrp="1"/>
          </p:cNvSpPr>
          <p:nvPr>
            <p:ph type="sldNum" sz="quarter" idx="4294967295"/>
          </p:nvPr>
        </p:nvSpPr>
        <p:spPr>
          <a:xfrm>
            <a:off x="11557000" y="6226175"/>
            <a:ext cx="635000" cy="365125"/>
          </a:xfrm>
        </p:spPr>
        <p:txBody>
          <a:bodyPr/>
          <a:lstStyle/>
          <a:p>
            <a:fld id="{AAB6004F-53F9-E74D-AC89-56EA63355CB3}" type="slidenum">
              <a:rPr lang="en-US" smtClean="0"/>
              <a:t>48</a:t>
            </a:fld>
            <a:endParaRPr lang="en-US"/>
          </a:p>
        </p:txBody>
      </p:sp>
      <p:sp>
        <p:nvSpPr>
          <p:cNvPr id="11" name="Title 10"/>
          <p:cNvSpPr>
            <a:spLocks noGrp="1"/>
          </p:cNvSpPr>
          <p:nvPr>
            <p:ph type="ctrTitle"/>
          </p:nvPr>
        </p:nvSpPr>
        <p:spPr>
          <a:xfrm>
            <a:off x="1098123" y="2569028"/>
            <a:ext cx="4997877" cy="2851373"/>
          </a:xfrm>
        </p:spPr>
        <p:txBody>
          <a:bodyPr/>
          <a:lstStyle/>
          <a:p>
            <a:r>
              <a:rPr lang="en-US"/>
              <a:t>Questions?</a:t>
            </a:r>
          </a:p>
        </p:txBody>
      </p:sp>
    </p:spTree>
    <p:extLst>
      <p:ext uri="{BB962C8B-B14F-4D97-AF65-F5344CB8AC3E}">
        <p14:creationId xmlns:p14="http://schemas.microsoft.com/office/powerpoint/2010/main" val="2476329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1" y="633471"/>
            <a:ext cx="10058400" cy="1068228"/>
          </a:xfrm>
        </p:spPr>
        <p:txBody>
          <a:bodyPr>
            <a:normAutofit fontScale="90000"/>
          </a:bodyPr>
          <a:lstStyle/>
          <a:p>
            <a:r>
              <a:rPr lang="en-US"/>
              <a:t>Contact us</a:t>
            </a:r>
          </a:p>
        </p:txBody>
      </p:sp>
      <p:pic>
        <p:nvPicPr>
          <p:cNvPr id="7" name="Picture 6" descr="A picture containing clothing, human face, person, smile&#10;&#10;Description automatically generated">
            <a:extLst>
              <a:ext uri="{FF2B5EF4-FFF2-40B4-BE49-F238E27FC236}">
                <a16:creationId xmlns:a16="http://schemas.microsoft.com/office/drawing/2014/main" id="{55AFBA3C-61DE-027B-501D-0C2B08AEA0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330" t="2509" r="17751" b="36349"/>
          <a:stretch/>
        </p:blipFill>
        <p:spPr>
          <a:xfrm>
            <a:off x="4856660" y="4727912"/>
            <a:ext cx="1506411" cy="1487538"/>
          </a:xfrm>
          <a:prstGeom prst="ellipse">
            <a:avLst/>
          </a:prstGeom>
        </p:spPr>
      </p:pic>
      <p:sp>
        <p:nvSpPr>
          <p:cNvPr id="3" name="Subtitle 2"/>
          <p:cNvSpPr>
            <a:spLocks noGrp="1"/>
          </p:cNvSpPr>
          <p:nvPr>
            <p:ph type="subTitle" idx="1"/>
          </p:nvPr>
        </p:nvSpPr>
        <p:spPr>
          <a:xfrm>
            <a:off x="1066800" y="2391427"/>
            <a:ext cx="5029199" cy="4326873"/>
          </a:xfrm>
        </p:spPr>
        <p:txBody>
          <a:bodyPr>
            <a:noAutofit/>
          </a:bodyPr>
          <a:lstStyle/>
          <a:p>
            <a:r>
              <a:rPr lang="en-US" b="1">
                <a:solidFill>
                  <a:schemeClr val="tx1"/>
                </a:solidFill>
                <a:latin typeface="Georgia" panose="02040502050405020303" pitchFamily="18" charset="0"/>
              </a:rPr>
              <a:t>Aaron Shonk, Senior Director</a:t>
            </a:r>
          </a:p>
          <a:p>
            <a:r>
              <a:rPr lang="en-US">
                <a:latin typeface="Veranda"/>
                <a:hlinkClick r:id="rId4"/>
              </a:rPr>
              <a:t>Aaron.Shonk@osufoundation.org</a:t>
            </a:r>
            <a:endParaRPr lang="en-US">
              <a:latin typeface="Veranda"/>
            </a:endParaRPr>
          </a:p>
          <a:p>
            <a:endParaRPr lang="en-US"/>
          </a:p>
          <a:p>
            <a:r>
              <a:rPr lang="en-US" b="1">
                <a:solidFill>
                  <a:schemeClr val="tx1"/>
                </a:solidFill>
                <a:latin typeface="Georgia" panose="02040502050405020303" pitchFamily="18" charset="0"/>
              </a:rPr>
              <a:t>Elizabeth Ocampo, Director</a:t>
            </a:r>
          </a:p>
          <a:p>
            <a:r>
              <a:rPr lang="en-US">
                <a:latin typeface="Veranda"/>
                <a:hlinkClick r:id="rId5"/>
              </a:rPr>
              <a:t>Elizabeth.Ocampo@osufoundation.org</a:t>
            </a:r>
            <a:endParaRPr lang="en-US">
              <a:latin typeface="Veranda"/>
            </a:endParaRPr>
          </a:p>
          <a:p>
            <a:endParaRPr lang="en-US">
              <a:latin typeface="Veranda"/>
            </a:endParaRPr>
          </a:p>
          <a:p>
            <a:r>
              <a:rPr lang="en-US" b="1">
                <a:solidFill>
                  <a:schemeClr val="tx1"/>
                </a:solidFill>
                <a:latin typeface="Georgia" panose="02040502050405020303" pitchFamily="18" charset="0"/>
              </a:rPr>
              <a:t>Adeline Hull, Coordinator</a:t>
            </a:r>
          </a:p>
          <a:p>
            <a:r>
              <a:rPr lang="en-US">
                <a:latin typeface="Veranda"/>
                <a:hlinkClick r:id="rId6"/>
              </a:rPr>
              <a:t>Adeline.Hull@osufoundation.org</a:t>
            </a:r>
            <a:endParaRPr lang="en-US">
              <a:latin typeface="Veranda"/>
            </a:endParaRPr>
          </a:p>
          <a:p>
            <a:r>
              <a:rPr lang="en-US" sz="1800" i="1">
                <a:latin typeface="Veranda"/>
              </a:rPr>
              <a:t>Contact me with your questions!  </a:t>
            </a:r>
          </a:p>
        </p:txBody>
      </p:sp>
      <p:sp>
        <p:nvSpPr>
          <p:cNvPr id="14" name="Subtitle 2"/>
          <p:cNvSpPr txBox="1">
            <a:spLocks/>
          </p:cNvSpPr>
          <p:nvPr/>
        </p:nvSpPr>
        <p:spPr>
          <a:xfrm>
            <a:off x="6469052" y="2373650"/>
            <a:ext cx="4970442" cy="3833102"/>
          </a:xfrm>
          <a:prstGeom prst="rect">
            <a:avLst/>
          </a:prstGeom>
        </p:spPr>
        <p:txBody>
          <a:bodyPr vert="horz" lIns="0" tIns="0" rIns="0" bIns="0" rtlCol="0">
            <a:noAutofit/>
          </a:bodyPr>
          <a:lstStyle>
            <a:lvl1pPr marL="0" indent="0" algn="l" defTabSz="914400" rtl="0" eaLnBrk="1" latinLnBrk="0" hangingPunct="1">
              <a:lnSpc>
                <a:spcPts val="1800"/>
              </a:lnSpc>
              <a:spcBef>
                <a:spcPts val="1000"/>
              </a:spcBef>
              <a:buFont typeface="Arial"/>
              <a:buNone/>
              <a:defRPr sz="2000" kern="1200" baseline="0">
                <a:solidFill>
                  <a:schemeClr val="tx1"/>
                </a:solidFill>
                <a:latin typeface="Georgia" charset="0"/>
                <a:ea typeface="+mn-ea"/>
                <a:cs typeface="+mn-cs"/>
              </a:defRPr>
            </a:lvl1pPr>
            <a:lvl2pPr marL="457200" indent="0" algn="ctr" defTabSz="914400" rtl="0" eaLnBrk="1" latinLnBrk="0" hangingPunct="1">
              <a:lnSpc>
                <a:spcPct val="90000"/>
              </a:lnSpc>
              <a:spcBef>
                <a:spcPts val="500"/>
              </a:spcBef>
              <a:buFont typeface="Arial"/>
              <a:buNone/>
              <a:defRPr sz="2000" kern="1200" baseline="0">
                <a:solidFill>
                  <a:schemeClr val="bg1"/>
                </a:solidFill>
                <a:latin typeface="Verdana" charset="0"/>
                <a:ea typeface="+mn-ea"/>
                <a:cs typeface="+mn-cs"/>
              </a:defRPr>
            </a:lvl2pPr>
            <a:lvl3pPr marL="914400" indent="0" algn="ctr" defTabSz="914400" rtl="0" eaLnBrk="1" latinLnBrk="0" hangingPunct="1">
              <a:lnSpc>
                <a:spcPct val="90000"/>
              </a:lnSpc>
              <a:spcBef>
                <a:spcPts val="500"/>
              </a:spcBef>
              <a:buFont typeface="Arial"/>
              <a:buNone/>
              <a:defRPr sz="1800" kern="1200" baseline="0">
                <a:solidFill>
                  <a:schemeClr val="bg1"/>
                </a:solidFill>
                <a:latin typeface="Verdana" charset="0"/>
                <a:ea typeface="+mn-ea"/>
                <a:cs typeface="+mn-cs"/>
              </a:defRPr>
            </a:lvl3pPr>
            <a:lvl4pPr marL="1371600" indent="0" algn="ctr" defTabSz="914400" rtl="0" eaLnBrk="1" latinLnBrk="0" hangingPunct="1">
              <a:lnSpc>
                <a:spcPct val="90000"/>
              </a:lnSpc>
              <a:spcBef>
                <a:spcPts val="500"/>
              </a:spcBef>
              <a:buFont typeface="Arial"/>
              <a:buNone/>
              <a:defRPr sz="1600" kern="1200" baseline="0">
                <a:solidFill>
                  <a:schemeClr val="bg1"/>
                </a:solidFill>
                <a:latin typeface="Verdana" charset="0"/>
                <a:ea typeface="+mn-ea"/>
                <a:cs typeface="+mn-cs"/>
              </a:defRPr>
            </a:lvl4pPr>
            <a:lvl5pPr marL="1828800" indent="0" algn="ctr" defTabSz="914400" rtl="0" eaLnBrk="1" latinLnBrk="0" hangingPunct="1">
              <a:lnSpc>
                <a:spcPct val="90000"/>
              </a:lnSpc>
              <a:spcBef>
                <a:spcPts val="500"/>
              </a:spcBef>
              <a:buFont typeface="Arial"/>
              <a:buNone/>
              <a:defRPr sz="1600" kern="1200" baseline="0">
                <a:solidFill>
                  <a:schemeClr val="bg1"/>
                </a:solidFill>
                <a:latin typeface="Verdana"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b="1"/>
              <a:t>Paul DuBois, Director</a:t>
            </a:r>
          </a:p>
          <a:p>
            <a:r>
              <a:rPr lang="en-US">
                <a:latin typeface="Veranda"/>
                <a:hlinkClick r:id="rId7"/>
              </a:rPr>
              <a:t>Paul.DuBois@osufoundation.org</a:t>
            </a:r>
            <a:r>
              <a:rPr lang="en-US">
                <a:latin typeface="Veranda"/>
              </a:rPr>
              <a:t> </a:t>
            </a:r>
          </a:p>
          <a:p>
            <a:endParaRPr lang="en-US">
              <a:latin typeface="Veranda"/>
            </a:endParaRPr>
          </a:p>
          <a:p>
            <a:r>
              <a:rPr lang="en-US" b="1"/>
              <a:t>Emily Payne, Assistant Director</a:t>
            </a:r>
          </a:p>
          <a:p>
            <a:r>
              <a:rPr lang="en-US">
                <a:latin typeface="Veranda"/>
                <a:hlinkClick r:id="rId8"/>
              </a:rPr>
              <a:t>Emily.Payne@osufoundation.org</a:t>
            </a:r>
            <a:r>
              <a:rPr lang="en-US">
                <a:latin typeface="Veranda"/>
              </a:rPr>
              <a:t> </a:t>
            </a:r>
          </a:p>
          <a:p>
            <a:endParaRPr lang="en-US" sz="1800">
              <a:latin typeface="Veranda"/>
            </a:endParaRPr>
          </a:p>
        </p:txBody>
      </p:sp>
      <p:pic>
        <p:nvPicPr>
          <p:cNvPr id="6" name="Graphic 5" descr="Badge New with solid fill">
            <a:extLst>
              <a:ext uri="{FF2B5EF4-FFF2-40B4-BE49-F238E27FC236}">
                <a16:creationId xmlns:a16="http://schemas.microsoft.com/office/drawing/2014/main" id="{50006626-2CF5-9051-18C2-812F26C32D9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903" y="4979929"/>
            <a:ext cx="588173" cy="588173"/>
          </a:xfrm>
          <a:prstGeom prst="rect">
            <a:avLst/>
          </a:prstGeom>
        </p:spPr>
      </p:pic>
      <p:sp>
        <p:nvSpPr>
          <p:cNvPr id="8" name="TextBox 7">
            <a:extLst>
              <a:ext uri="{FF2B5EF4-FFF2-40B4-BE49-F238E27FC236}">
                <a16:creationId xmlns:a16="http://schemas.microsoft.com/office/drawing/2014/main" id="{6E77C2AC-603F-9E80-8D8C-51E9413BE9E9}"/>
              </a:ext>
            </a:extLst>
          </p:cNvPr>
          <p:cNvSpPr txBox="1"/>
          <p:nvPr/>
        </p:nvSpPr>
        <p:spPr>
          <a:xfrm>
            <a:off x="955704" y="1400223"/>
            <a:ext cx="9547196" cy="584775"/>
          </a:xfrm>
          <a:prstGeom prst="rect">
            <a:avLst/>
          </a:prstGeom>
          <a:noFill/>
        </p:spPr>
        <p:txBody>
          <a:bodyPr wrap="square" rtlCol="0">
            <a:spAutoFit/>
          </a:bodyPr>
          <a:lstStyle/>
          <a:p>
            <a:r>
              <a:rPr lang="en-US" sz="3200" b="1">
                <a:solidFill>
                  <a:schemeClr val="tx2"/>
                </a:solidFill>
              </a:rPr>
              <a:t>www.fororegonstate.org/foundationrelations</a:t>
            </a:r>
          </a:p>
        </p:txBody>
      </p:sp>
    </p:spTree>
    <p:extLst>
      <p:ext uri="{BB962C8B-B14F-4D97-AF65-F5344CB8AC3E}">
        <p14:creationId xmlns:p14="http://schemas.microsoft.com/office/powerpoint/2010/main" val="341054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1668-05EB-45DB-B981-CC3E02EBC2D1}"/>
              </a:ext>
            </a:extLst>
          </p:cNvPr>
          <p:cNvSpPr>
            <a:spLocks noGrp="1"/>
          </p:cNvSpPr>
          <p:nvPr>
            <p:ph type="title"/>
          </p:nvPr>
        </p:nvSpPr>
        <p:spPr/>
        <p:txBody>
          <a:bodyPr/>
          <a:lstStyle/>
          <a:p>
            <a:r>
              <a:rPr lang="en-US" b="1">
                <a:solidFill>
                  <a:schemeClr val="accent5"/>
                </a:solidFill>
                <a:latin typeface="Rufina-Stencil-Bold"/>
              </a:rPr>
              <a:t>OSU Foundation team at Cascades</a:t>
            </a:r>
          </a:p>
        </p:txBody>
      </p:sp>
      <p:sp>
        <p:nvSpPr>
          <p:cNvPr id="3" name="Content Placeholder 2">
            <a:extLst>
              <a:ext uri="{FF2B5EF4-FFF2-40B4-BE49-F238E27FC236}">
                <a16:creationId xmlns:a16="http://schemas.microsoft.com/office/drawing/2014/main" id="{AF5128CF-4301-4D02-9F8F-023EB7DDFD8A}"/>
              </a:ext>
            </a:extLst>
          </p:cNvPr>
          <p:cNvSpPr>
            <a:spLocks noGrp="1"/>
          </p:cNvSpPr>
          <p:nvPr>
            <p:ph idx="1"/>
          </p:nvPr>
        </p:nvSpPr>
        <p:spPr/>
        <p:txBody>
          <a:bodyPr vert="horz" lIns="91440" tIns="45720" rIns="91440" bIns="45720" rtlCol="0" anchor="t">
            <a:normAutofit/>
          </a:bodyPr>
          <a:lstStyle/>
          <a:p>
            <a:pPr marL="0" indent="0">
              <a:buNone/>
            </a:pPr>
            <a:r>
              <a:rPr lang="en-US">
                <a:latin typeface="Verdana" panose="020B0604030504040204" pitchFamily="34" charset="0"/>
                <a:ea typeface="Verdana" panose="020B0604030504040204" pitchFamily="34" charset="0"/>
                <a:cs typeface="Verdana" panose="020B0604030504040204" pitchFamily="34" charset="0"/>
              </a:rPr>
              <a:t>Olivia and I partner with faculty and staff to:</a:t>
            </a:r>
          </a:p>
          <a:p>
            <a:pPr marL="0" indent="0">
              <a:buNone/>
            </a:pPr>
            <a:endParaRPr lang="en-US">
              <a:latin typeface="Verdana" panose="020B0604030504040204" pitchFamily="34" charset="0"/>
              <a:ea typeface="Verdana" panose="020B0604030504040204" pitchFamily="34" charset="0"/>
              <a:cs typeface="Verdana" panose="020B0604030504040204" pitchFamily="34" charset="0"/>
            </a:endParaRPr>
          </a:p>
          <a:p>
            <a:pPr marL="285750" indent="-285750" algn="l">
              <a:buFont typeface="Arial" panose="020B0604020202020204" pitchFamily="34" charset="0"/>
              <a:buChar char="•"/>
            </a:pPr>
            <a:r>
              <a:rPr lang="en-US" sz="2800" b="0" i="0" u="none" strike="noStrike" baseline="0">
                <a:latin typeface="KievitOffc"/>
              </a:rPr>
              <a:t>Spotlight programs of distinction, through broad based engagement</a:t>
            </a:r>
          </a:p>
          <a:p>
            <a:pPr marL="285750" indent="-285750" algn="l">
              <a:buFont typeface="Arial" panose="020B0604020202020204" pitchFamily="34" charset="0"/>
              <a:buChar char="•"/>
            </a:pPr>
            <a:r>
              <a:rPr lang="en-US" sz="2800" b="0" i="0" u="none" strike="noStrike" baseline="0">
                <a:latin typeface="KievitOffc"/>
              </a:rPr>
              <a:t>Identify funding opportunities and develop proposals </a:t>
            </a:r>
          </a:p>
          <a:p>
            <a:pPr marL="285750" indent="-285750" algn="l">
              <a:buFont typeface="Arial" panose="020B0604020202020204" pitchFamily="34" charset="0"/>
              <a:buChar char="•"/>
            </a:pPr>
            <a:r>
              <a:rPr lang="en-US" sz="2800" b="0" i="0" u="none" strike="noStrike" baseline="0">
                <a:latin typeface="KievitOffc"/>
              </a:rPr>
              <a:t>Include the experts in the cultivation process </a:t>
            </a:r>
          </a:p>
          <a:p>
            <a:pPr marL="285750" indent="-285750" algn="l">
              <a:buFont typeface="Arial" panose="020B0604020202020204" pitchFamily="34" charset="0"/>
              <a:buChar char="•"/>
            </a:pPr>
            <a:r>
              <a:rPr lang="en-US" sz="2800" b="0" i="0" u="none" strike="noStrike" baseline="0">
                <a:latin typeface="KievitOffc"/>
              </a:rPr>
              <a:t>Share outcomes and celebrate impact</a:t>
            </a:r>
          </a:p>
          <a:p>
            <a:pPr marL="285750" indent="-285750" algn="l">
              <a:buFont typeface="Arial" panose="020B0604020202020204" pitchFamily="34" charset="0"/>
              <a:buChar char="•"/>
            </a:pPr>
            <a:r>
              <a:rPr lang="en-US" sz="2800" b="0" i="0" u="none" strike="noStrike" baseline="0">
                <a:latin typeface="KievitOffc"/>
              </a:rPr>
              <a:t>Facilitate community and industry relationships</a:t>
            </a:r>
          </a:p>
          <a:p>
            <a:endParaRPr lang="en-US">
              <a:latin typeface="Verdana" panose="020B0604030504040204" pitchFamily="34" charset="0"/>
              <a:ea typeface="Verdana" panose="020B0604030504040204" pitchFamily="34" charset="0"/>
              <a:cs typeface="Verdana" panose="020B0604030504040204" pitchFamily="34" charset="0"/>
            </a:endParaRPr>
          </a:p>
          <a:p>
            <a:endParaRPr lang="en-US">
              <a:latin typeface="Verdana" panose="020B0604030504040204" pitchFamily="34" charset="0"/>
              <a:ea typeface="Verdana" panose="020B0604030504040204" pitchFamily="34" charset="0"/>
              <a:cs typeface="Verdana" panose="020B0604030504040204" pitchFamily="34" charset="0"/>
            </a:endParaRPr>
          </a:p>
          <a:p>
            <a:endParaRPr lang="en-US" sz="2800" b="1">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a:p>
          <a:p>
            <a:endParaRPr lang="en-US"/>
          </a:p>
        </p:txBody>
      </p:sp>
      <p:sp>
        <p:nvSpPr>
          <p:cNvPr id="4" name="Footer Placeholder 3">
            <a:extLst>
              <a:ext uri="{FF2B5EF4-FFF2-40B4-BE49-F238E27FC236}">
                <a16:creationId xmlns:a16="http://schemas.microsoft.com/office/drawing/2014/main" id="{7734C2D5-3B39-44FE-9393-A907673E7EC6}"/>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129AF85B-35F4-45C9-B429-88E3800591C0}"/>
              </a:ext>
            </a:extLst>
          </p:cNvPr>
          <p:cNvSpPr>
            <a:spLocks noGrp="1"/>
          </p:cNvSpPr>
          <p:nvPr>
            <p:ph type="sldNum" sz="quarter" idx="12"/>
          </p:nvPr>
        </p:nvSpPr>
        <p:spPr/>
        <p:txBody>
          <a:bodyPr/>
          <a:lstStyle/>
          <a:p>
            <a:fld id="{AAB6004F-53F9-E74D-AC89-56EA63355CB3}" type="slidenum">
              <a:rPr lang="en-US" smtClean="0"/>
              <a:pPr/>
              <a:t>5</a:t>
            </a:fld>
            <a:endParaRPr lang="en-US"/>
          </a:p>
        </p:txBody>
      </p:sp>
    </p:spTree>
    <p:extLst>
      <p:ext uri="{BB962C8B-B14F-4D97-AF65-F5344CB8AC3E}">
        <p14:creationId xmlns:p14="http://schemas.microsoft.com/office/powerpoint/2010/main" val="4111613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atin typeface="Rufina-Stencil-Bold"/>
              </a:rPr>
              <a:t>OSU Foundation</a:t>
            </a:r>
            <a:br>
              <a:rPr lang="en-US">
                <a:latin typeface="Rufina-Stencil-Bold"/>
              </a:rPr>
            </a:br>
            <a:r>
              <a:rPr lang="en-US" b="1">
                <a:solidFill>
                  <a:srgbClr val="00859B"/>
                </a:solidFill>
                <a:latin typeface="Rufina-Stencil-Bold"/>
              </a:rPr>
              <a:t>Office</a:t>
            </a:r>
            <a:r>
              <a:rPr lang="en-US" b="1">
                <a:solidFill>
                  <a:schemeClr val="accent5"/>
                </a:solidFill>
                <a:latin typeface="Rufina-Stencil-Bold"/>
              </a:rPr>
              <a:t> </a:t>
            </a:r>
            <a:r>
              <a:rPr lang="en-US" b="1">
                <a:solidFill>
                  <a:srgbClr val="00859B"/>
                </a:solidFill>
                <a:latin typeface="Rufina-Stencil-Bold"/>
              </a:rPr>
              <a:t>of Foundation Relations</a:t>
            </a:r>
          </a:p>
        </p:txBody>
      </p:sp>
      <p:sp>
        <p:nvSpPr>
          <p:cNvPr id="8" name="Text Placeholder 7">
            <a:extLst>
              <a:ext uri="{FF2B5EF4-FFF2-40B4-BE49-F238E27FC236}">
                <a16:creationId xmlns:a16="http://schemas.microsoft.com/office/drawing/2014/main" id="{3A9E4874-F259-48C2-A447-1022EFCDDC96}"/>
              </a:ext>
            </a:extLst>
          </p:cNvPr>
          <p:cNvSpPr>
            <a:spLocks noGrp="1"/>
          </p:cNvSpPr>
          <p:nvPr>
            <p:ph type="body" sz="quarter" idx="3"/>
          </p:nvPr>
        </p:nvSpPr>
        <p:spPr>
          <a:xfrm>
            <a:off x="3371605" y="5407424"/>
            <a:ext cx="2560320" cy="823912"/>
          </a:xfrm>
        </p:spPr>
        <p:txBody>
          <a:bodyPr vert="horz" lIns="91440" tIns="45720" rIns="91440" bIns="45720" rtlCol="0" anchor="b">
            <a:noAutofit/>
          </a:bodyPr>
          <a:lstStyle/>
          <a:p>
            <a:pPr algn="ctr"/>
            <a:r>
              <a:rPr lang="en-US" dirty="0">
                <a:latin typeface="Calibri"/>
                <a:ea typeface="Calibri"/>
                <a:cs typeface="Calibri"/>
              </a:rPr>
              <a:t>Elizabeth </a:t>
            </a:r>
            <a:r>
              <a:rPr lang="en-US" dirty="0" err="1">
                <a:latin typeface="Calibri"/>
                <a:ea typeface="Calibri"/>
                <a:cs typeface="Calibri"/>
              </a:rPr>
              <a:t>Ocampo</a:t>
            </a:r>
            <a:endParaRPr lang="en-US" dirty="0">
              <a:latin typeface="Calibri"/>
              <a:ea typeface="Calibri"/>
              <a:cs typeface="Calibri"/>
            </a:endParaRPr>
          </a:p>
          <a:p>
            <a:pPr algn="ctr"/>
            <a:r>
              <a:rPr lang="en-US">
                <a:latin typeface="Calibri"/>
                <a:ea typeface="Calibri"/>
                <a:cs typeface="Calibri"/>
              </a:rPr>
              <a:t>Director</a:t>
            </a:r>
          </a:p>
        </p:txBody>
      </p:sp>
      <p:pic>
        <p:nvPicPr>
          <p:cNvPr id="13" name="Content Placeholder 12">
            <a:extLst>
              <a:ext uri="{FF2B5EF4-FFF2-40B4-BE49-F238E27FC236}">
                <a16:creationId xmlns:a16="http://schemas.microsoft.com/office/drawing/2014/main" id="{32D44F0F-B20A-4A4A-BA20-9EC63E74837D}"/>
              </a:ext>
            </a:extLst>
          </p:cNvPr>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29944" t="5322" r="31761" b="38052"/>
          <a:stretch/>
        </p:blipFill>
        <p:spPr>
          <a:xfrm>
            <a:off x="839788" y="3201506"/>
            <a:ext cx="2039112" cy="2010119"/>
          </a:xfrm>
          <a:prstGeom prst="flowChartConnector">
            <a:avLst/>
          </a:prstGeom>
        </p:spPr>
      </p:pic>
      <p:sp>
        <p:nvSpPr>
          <p:cNvPr id="4" name="Footer Placeholder 3"/>
          <p:cNvSpPr>
            <a:spLocks noGrp="1"/>
          </p:cNvSpPr>
          <p:nvPr>
            <p:ph type="ftr" sz="quarter" idx="11"/>
          </p:nvPr>
        </p:nvSpPr>
        <p:spPr/>
        <p:txBody>
          <a:bodyPr/>
          <a:lstStyle/>
          <a:p>
            <a:r>
              <a:rPr lang="en-US"/>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pPr/>
              <a:t>6</a:t>
            </a:fld>
            <a:endParaRPr lang="en-US"/>
          </a:p>
        </p:txBody>
      </p:sp>
      <p:sp>
        <p:nvSpPr>
          <p:cNvPr id="2" name="Text Placeholder 1">
            <a:extLst>
              <a:ext uri="{FF2B5EF4-FFF2-40B4-BE49-F238E27FC236}">
                <a16:creationId xmlns:a16="http://schemas.microsoft.com/office/drawing/2014/main" id="{E9A23282-7A10-446A-B1D0-83B600B82D0C}"/>
              </a:ext>
            </a:extLst>
          </p:cNvPr>
          <p:cNvSpPr>
            <a:spLocks noGrp="1"/>
          </p:cNvSpPr>
          <p:nvPr>
            <p:ph type="body" idx="1"/>
          </p:nvPr>
        </p:nvSpPr>
        <p:spPr>
          <a:xfrm>
            <a:off x="6917792" y="1779600"/>
            <a:ext cx="2557144" cy="931408"/>
          </a:xfrm>
        </p:spPr>
        <p:txBody>
          <a:bodyPr>
            <a:normAutofit/>
          </a:bodyPr>
          <a:lstStyle/>
          <a:p>
            <a:pPr algn="ctr"/>
            <a:r>
              <a:rPr lang="en-US">
                <a:latin typeface="Calibri"/>
                <a:ea typeface="Calibri"/>
                <a:cs typeface="Calibri"/>
              </a:rPr>
              <a:t>Aaron Shonk</a:t>
            </a:r>
            <a:endParaRPr lang="en-US">
              <a:ea typeface="Verdana" charset="0"/>
              <a:cs typeface="Calibri"/>
            </a:endParaRPr>
          </a:p>
          <a:p>
            <a:pPr algn="ctr"/>
            <a:r>
              <a:rPr lang="en-US">
                <a:latin typeface="Calibri"/>
                <a:ea typeface="Calibri"/>
                <a:cs typeface="Calibri"/>
              </a:rPr>
              <a:t>Senior Director</a:t>
            </a:r>
            <a:endParaRPr lang="en-US">
              <a:ea typeface="Verdana"/>
            </a:endParaRPr>
          </a:p>
        </p:txBody>
      </p:sp>
      <p:pic>
        <p:nvPicPr>
          <p:cNvPr id="11" name="Content Placeholder 10">
            <a:extLst>
              <a:ext uri="{FF2B5EF4-FFF2-40B4-BE49-F238E27FC236}">
                <a16:creationId xmlns:a16="http://schemas.microsoft.com/office/drawing/2014/main" id="{C6C3E7AD-D453-4755-A7D5-586C4B474FF5}"/>
              </a:ext>
            </a:extLst>
          </p:cNvPr>
          <p:cNvPicPr>
            <a:picLocks noGrp="1" noChangeAspect="1"/>
          </p:cNvPicPr>
          <p:nvPr>
            <p:ph sz="half" idx="2"/>
          </p:nvPr>
        </p:nvPicPr>
        <p:blipFill rotWithShape="1">
          <a:blip r:embed="rId4"/>
          <a:srcRect t="3175" r="-699" b="20711"/>
          <a:stretch/>
        </p:blipFill>
        <p:spPr>
          <a:xfrm>
            <a:off x="3635013" y="3184807"/>
            <a:ext cx="2038254" cy="2033690"/>
          </a:xfrm>
          <a:prstGeom prst="flowChartConnector">
            <a:avLst/>
          </a:prstGeom>
        </p:spPr>
      </p:pic>
      <p:pic>
        <p:nvPicPr>
          <p:cNvPr id="15" name="Picture 14">
            <a:extLst>
              <a:ext uri="{FF2B5EF4-FFF2-40B4-BE49-F238E27FC236}">
                <a16:creationId xmlns:a16="http://schemas.microsoft.com/office/drawing/2014/main" id="{3EB2F77E-4A28-4635-ADA1-9DA0B8DB04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608" t="337" r="32747" b="42607"/>
          <a:stretch/>
        </p:blipFill>
        <p:spPr>
          <a:xfrm>
            <a:off x="9223592" y="601494"/>
            <a:ext cx="2039112" cy="2175365"/>
          </a:xfrm>
          <a:prstGeom prst="flowChartConnector">
            <a:avLst/>
          </a:prstGeom>
        </p:spPr>
      </p:pic>
      <p:sp>
        <p:nvSpPr>
          <p:cNvPr id="20" name="Text Placeholder 1">
            <a:extLst>
              <a:ext uri="{FF2B5EF4-FFF2-40B4-BE49-F238E27FC236}">
                <a16:creationId xmlns:a16="http://schemas.microsoft.com/office/drawing/2014/main" id="{9A48003F-DEA8-4396-BD33-2BB9A16F00FD}"/>
              </a:ext>
            </a:extLst>
          </p:cNvPr>
          <p:cNvSpPr txBox="1">
            <a:spLocks/>
          </p:cNvSpPr>
          <p:nvPr/>
        </p:nvSpPr>
        <p:spPr>
          <a:xfrm>
            <a:off x="580772" y="5297501"/>
            <a:ext cx="2557144" cy="93140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t>Paul DuBois</a:t>
            </a:r>
            <a:endParaRPr lang="en-US" dirty="0">
              <a:cs typeface="Calibri"/>
            </a:endParaRPr>
          </a:p>
          <a:p>
            <a:pPr algn="ctr"/>
            <a:r>
              <a:rPr lang="en-US" dirty="0"/>
              <a:t>Director</a:t>
            </a:r>
            <a:endParaRPr lang="en-US" dirty="0">
              <a:cs typeface="Calibri"/>
            </a:endParaRPr>
          </a:p>
        </p:txBody>
      </p:sp>
      <p:pic>
        <p:nvPicPr>
          <p:cNvPr id="3" name="Picture 6">
            <a:extLst>
              <a:ext uri="{FF2B5EF4-FFF2-40B4-BE49-F238E27FC236}">
                <a16:creationId xmlns:a16="http://schemas.microsoft.com/office/drawing/2014/main" id="{A6B2214E-BF1C-6843-F0A6-B3D82917A59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403" t="5902" r="32755" b="39896"/>
          <a:stretch/>
        </p:blipFill>
        <p:spPr>
          <a:xfrm>
            <a:off x="6428873" y="3213029"/>
            <a:ext cx="2039112" cy="1999765"/>
          </a:xfrm>
          <a:prstGeom prst="flowChartConnector">
            <a:avLst/>
          </a:prstGeom>
        </p:spPr>
      </p:pic>
      <p:sp>
        <p:nvSpPr>
          <p:cNvPr id="9" name="Text Placeholder 1">
            <a:extLst>
              <a:ext uri="{FF2B5EF4-FFF2-40B4-BE49-F238E27FC236}">
                <a16:creationId xmlns:a16="http://schemas.microsoft.com/office/drawing/2014/main" id="{194CF9DA-7491-3BE8-E106-8E41A7C35B02}"/>
              </a:ext>
            </a:extLst>
          </p:cNvPr>
          <p:cNvSpPr txBox="1">
            <a:spLocks/>
          </p:cNvSpPr>
          <p:nvPr/>
        </p:nvSpPr>
        <p:spPr>
          <a:xfrm>
            <a:off x="6241429" y="5298577"/>
            <a:ext cx="2557144" cy="93140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a:buNone/>
              <a:defRPr sz="2400" b="1" kern="1200" baseline="0">
                <a:solidFill>
                  <a:schemeClr val="tx2"/>
                </a:solidFill>
                <a:latin typeface="Kievit Offc" panose="020B0504030101020102" pitchFamily="34" charset="0"/>
                <a:ea typeface="+mn-ea"/>
                <a:cs typeface="+mn-cs"/>
              </a:defRPr>
            </a:lvl1pPr>
            <a:lvl2pPr marL="457200" indent="0" algn="l" defTabSz="914400" rtl="0" eaLnBrk="1" latinLnBrk="0" hangingPunct="1">
              <a:lnSpc>
                <a:spcPct val="90000"/>
              </a:lnSpc>
              <a:spcBef>
                <a:spcPts val="500"/>
              </a:spcBef>
              <a:buFont typeface="Arial"/>
              <a:buNone/>
              <a:defRPr sz="2000" b="1" kern="1200" baseline="0">
                <a:solidFill>
                  <a:schemeClr val="bg1"/>
                </a:solidFill>
                <a:latin typeface="KievitPro-Regular" charset="0"/>
                <a:ea typeface="+mn-ea"/>
                <a:cs typeface="+mn-cs"/>
              </a:defRPr>
            </a:lvl2pPr>
            <a:lvl3pPr marL="914400" indent="0" algn="l" defTabSz="914400" rtl="0" eaLnBrk="1" latinLnBrk="0" hangingPunct="1">
              <a:lnSpc>
                <a:spcPct val="90000"/>
              </a:lnSpc>
              <a:spcBef>
                <a:spcPts val="500"/>
              </a:spcBef>
              <a:buFont typeface="Arial"/>
              <a:buNone/>
              <a:defRPr sz="1800" b="1" kern="1200" baseline="0">
                <a:solidFill>
                  <a:schemeClr val="bg1"/>
                </a:solidFill>
                <a:latin typeface="KievitPro-Regular" charset="0"/>
                <a:ea typeface="+mn-ea"/>
                <a:cs typeface="+mn-cs"/>
              </a:defRPr>
            </a:lvl3pPr>
            <a:lvl4pPr marL="13716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4pPr>
            <a:lvl5pPr marL="18288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lgn="ctr"/>
            <a:r>
              <a:rPr lang="en-US">
                <a:solidFill>
                  <a:schemeClr val="tx1"/>
                </a:solidFill>
                <a:latin typeface="Calibri"/>
                <a:ea typeface="Calibri"/>
                <a:cs typeface="Calibri"/>
              </a:rPr>
              <a:t>Emily Payne</a:t>
            </a:r>
          </a:p>
          <a:p>
            <a:pPr algn="ctr"/>
            <a:r>
              <a:rPr lang="en-US">
                <a:solidFill>
                  <a:schemeClr val="tx1"/>
                </a:solidFill>
                <a:latin typeface="Calibri"/>
                <a:ea typeface="Calibri"/>
                <a:cs typeface="Calibri"/>
              </a:rPr>
              <a:t>Assistant Director</a:t>
            </a:r>
          </a:p>
        </p:txBody>
      </p:sp>
      <p:pic>
        <p:nvPicPr>
          <p:cNvPr id="10" name="Picture 9" descr="A picture containing clothing, human face, person, smile&#10;&#10;Description automatically generated">
            <a:extLst>
              <a:ext uri="{FF2B5EF4-FFF2-40B4-BE49-F238E27FC236}">
                <a16:creationId xmlns:a16="http://schemas.microsoft.com/office/drawing/2014/main" id="{A5CDB262-3110-FE5D-086C-9E7F0926A3B4}"/>
              </a:ext>
            </a:extLst>
          </p:cNvPr>
          <p:cNvPicPr>
            <a:picLocks noChangeAspect="1"/>
          </p:cNvPicPr>
          <p:nvPr/>
        </p:nvPicPr>
        <p:blipFill rotWithShape="1">
          <a:blip r:embed="rId7">
            <a:extLst>
              <a:ext uri="{28A0092B-C50C-407E-A947-70E740481C1C}">
                <a14:useLocalDpi xmlns:a14="http://schemas.microsoft.com/office/drawing/2010/main" val="0"/>
              </a:ext>
            </a:extLst>
          </a:blip>
          <a:srcRect l="20330" t="2509" r="17751" b="36349"/>
          <a:stretch/>
        </p:blipFill>
        <p:spPr>
          <a:xfrm>
            <a:off x="9220935" y="3210522"/>
            <a:ext cx="2037203" cy="2011680"/>
          </a:xfrm>
          <a:prstGeom prst="ellipse">
            <a:avLst/>
          </a:prstGeom>
        </p:spPr>
      </p:pic>
      <p:sp>
        <p:nvSpPr>
          <p:cNvPr id="12" name="Text Placeholder 1">
            <a:extLst>
              <a:ext uri="{FF2B5EF4-FFF2-40B4-BE49-F238E27FC236}">
                <a16:creationId xmlns:a16="http://schemas.microsoft.com/office/drawing/2014/main" id="{759993F7-2881-74A3-87EB-170298CC14C2}"/>
              </a:ext>
            </a:extLst>
          </p:cNvPr>
          <p:cNvSpPr txBox="1">
            <a:spLocks/>
          </p:cNvSpPr>
          <p:nvPr/>
        </p:nvSpPr>
        <p:spPr>
          <a:xfrm>
            <a:off x="8960185" y="5298577"/>
            <a:ext cx="2557144" cy="93140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a:buNone/>
              <a:defRPr sz="2400" b="1" kern="1200" baseline="0">
                <a:solidFill>
                  <a:schemeClr val="tx2"/>
                </a:solidFill>
                <a:latin typeface="Kievit Offc" panose="020B0504030101020102" pitchFamily="34" charset="0"/>
                <a:ea typeface="+mn-ea"/>
                <a:cs typeface="+mn-cs"/>
              </a:defRPr>
            </a:lvl1pPr>
            <a:lvl2pPr marL="457200" indent="0" algn="l" defTabSz="914400" rtl="0" eaLnBrk="1" latinLnBrk="0" hangingPunct="1">
              <a:lnSpc>
                <a:spcPct val="90000"/>
              </a:lnSpc>
              <a:spcBef>
                <a:spcPts val="500"/>
              </a:spcBef>
              <a:buFont typeface="Arial"/>
              <a:buNone/>
              <a:defRPr sz="2000" b="1" kern="1200" baseline="0">
                <a:solidFill>
                  <a:schemeClr val="bg1"/>
                </a:solidFill>
                <a:latin typeface="KievitPro-Regular" charset="0"/>
                <a:ea typeface="+mn-ea"/>
                <a:cs typeface="+mn-cs"/>
              </a:defRPr>
            </a:lvl2pPr>
            <a:lvl3pPr marL="914400" indent="0" algn="l" defTabSz="914400" rtl="0" eaLnBrk="1" latinLnBrk="0" hangingPunct="1">
              <a:lnSpc>
                <a:spcPct val="90000"/>
              </a:lnSpc>
              <a:spcBef>
                <a:spcPts val="500"/>
              </a:spcBef>
              <a:buFont typeface="Arial"/>
              <a:buNone/>
              <a:defRPr sz="1800" b="1" kern="1200" baseline="0">
                <a:solidFill>
                  <a:schemeClr val="bg1"/>
                </a:solidFill>
                <a:latin typeface="KievitPro-Regular" charset="0"/>
                <a:ea typeface="+mn-ea"/>
                <a:cs typeface="+mn-cs"/>
              </a:defRPr>
            </a:lvl3pPr>
            <a:lvl4pPr marL="13716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4pPr>
            <a:lvl5pPr marL="18288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lgn="ctr"/>
            <a:r>
              <a:rPr lang="en-US">
                <a:solidFill>
                  <a:schemeClr val="tx1"/>
                </a:solidFill>
                <a:latin typeface="Calibri"/>
                <a:ea typeface="Calibri"/>
                <a:cs typeface="Calibri"/>
              </a:rPr>
              <a:t>Adeline Hull</a:t>
            </a:r>
          </a:p>
          <a:p>
            <a:pPr algn="ctr"/>
            <a:r>
              <a:rPr lang="en-US">
                <a:solidFill>
                  <a:schemeClr val="tx1"/>
                </a:solidFill>
                <a:latin typeface="Calibri"/>
                <a:ea typeface="Calibri"/>
                <a:cs typeface="Calibri"/>
              </a:rPr>
              <a:t>Coordinator</a:t>
            </a:r>
          </a:p>
        </p:txBody>
      </p:sp>
    </p:spTree>
    <p:extLst>
      <p:ext uri="{BB962C8B-B14F-4D97-AF65-F5344CB8AC3E}">
        <p14:creationId xmlns:p14="http://schemas.microsoft.com/office/powerpoint/2010/main" val="2319678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1668-05EB-45DB-B981-CC3E02EBC2D1}"/>
              </a:ext>
            </a:extLst>
          </p:cNvPr>
          <p:cNvSpPr>
            <a:spLocks noGrp="1"/>
          </p:cNvSpPr>
          <p:nvPr>
            <p:ph type="title"/>
          </p:nvPr>
        </p:nvSpPr>
        <p:spPr/>
        <p:txBody>
          <a:bodyPr/>
          <a:lstStyle/>
          <a:p>
            <a:r>
              <a:rPr lang="en-US" b="1">
                <a:solidFill>
                  <a:schemeClr val="accent5"/>
                </a:solidFill>
                <a:latin typeface="Rufina-Stencil-Bold"/>
              </a:rPr>
              <a:t>Foundation Relations Services</a:t>
            </a:r>
          </a:p>
        </p:txBody>
      </p:sp>
      <p:sp>
        <p:nvSpPr>
          <p:cNvPr id="3" name="Content Placeholder 2">
            <a:extLst>
              <a:ext uri="{FF2B5EF4-FFF2-40B4-BE49-F238E27FC236}">
                <a16:creationId xmlns:a16="http://schemas.microsoft.com/office/drawing/2014/main" id="{AF5128CF-4301-4D02-9F8F-023EB7DDFD8A}"/>
              </a:ext>
            </a:extLst>
          </p:cNvPr>
          <p:cNvSpPr>
            <a:spLocks noGrp="1"/>
          </p:cNvSpPr>
          <p:nvPr>
            <p:ph idx="1"/>
          </p:nvPr>
        </p:nvSpPr>
        <p:spPr/>
        <p:txBody>
          <a:bodyPr vert="horz" lIns="91440" tIns="45720" rIns="91440" bIns="45720" rtlCol="0" anchor="t">
            <a:normAutofit/>
          </a:bodyPr>
          <a:lstStyle/>
          <a:p>
            <a:pPr marL="0" indent="0">
              <a:buNone/>
            </a:pPr>
            <a:r>
              <a:rPr lang="en-US" sz="2800">
                <a:latin typeface="Verdana" panose="020B0604030504040204" pitchFamily="34" charset="0"/>
                <a:ea typeface="Verdana" panose="020B0604030504040204" pitchFamily="34" charset="0"/>
                <a:cs typeface="Verdana" panose="020B0604030504040204" pitchFamily="34" charset="0"/>
              </a:rPr>
              <a:t>The OSU Foundation Office of Foundation Relations is here to </a:t>
            </a:r>
            <a:r>
              <a:rPr lang="en-US" sz="2800" b="1">
                <a:solidFill>
                  <a:schemeClr val="accent5"/>
                </a:solidFill>
                <a:latin typeface="Verdana" panose="020B0604030504040204" pitchFamily="34" charset="0"/>
                <a:ea typeface="Verdana" panose="020B0604030504040204" pitchFamily="34" charset="0"/>
                <a:cs typeface="Verdana" panose="020B0604030504040204" pitchFamily="34" charset="0"/>
              </a:rPr>
              <a:t>help</a:t>
            </a:r>
            <a:r>
              <a:rPr lang="en-US" sz="2800">
                <a:latin typeface="Verdana" panose="020B0604030504040204" pitchFamily="34" charset="0"/>
                <a:ea typeface="Verdana" panose="020B0604030504040204" pitchFamily="34" charset="0"/>
                <a:cs typeface="Verdana" panose="020B0604030504040204" pitchFamily="34" charset="0"/>
              </a:rPr>
              <a:t> </a:t>
            </a:r>
            <a:r>
              <a:rPr lang="en-US" sz="2800" b="1">
                <a:solidFill>
                  <a:schemeClr val="accent5"/>
                </a:solidFill>
                <a:latin typeface="Verdana" panose="020B0604030504040204" pitchFamily="34" charset="0"/>
                <a:ea typeface="Verdana" panose="020B0604030504040204" pitchFamily="34" charset="0"/>
                <a:cs typeface="Verdana" panose="020B0604030504040204" pitchFamily="34" charset="0"/>
              </a:rPr>
              <a:t>get you funding</a:t>
            </a:r>
          </a:p>
          <a:p>
            <a:pPr marL="0" indent="0">
              <a:buNone/>
            </a:pPr>
            <a:endParaRPr lang="en-US"/>
          </a:p>
          <a:p>
            <a:r>
              <a:rPr lang="en-US"/>
              <a:t>Prospect research, vetting</a:t>
            </a:r>
          </a:p>
          <a:p>
            <a:r>
              <a:rPr lang="en-US"/>
              <a:t>Relationship development with private foundations</a:t>
            </a:r>
          </a:p>
          <a:p>
            <a:r>
              <a:rPr lang="en-US">
                <a:latin typeface="Kievit Offc"/>
              </a:rPr>
              <a:t>Proposal review, editing, and submission</a:t>
            </a:r>
          </a:p>
          <a:p>
            <a:r>
              <a:rPr lang="en-US"/>
              <a:t>Post-award report coordination and submission</a:t>
            </a:r>
          </a:p>
          <a:p>
            <a:r>
              <a:rPr lang="en-US"/>
              <a:t>Grant writing and proposal development training</a:t>
            </a:r>
          </a:p>
          <a:p>
            <a:endParaRPr lang="en-US"/>
          </a:p>
        </p:txBody>
      </p:sp>
      <p:sp>
        <p:nvSpPr>
          <p:cNvPr id="4" name="Footer Placeholder 3">
            <a:extLst>
              <a:ext uri="{FF2B5EF4-FFF2-40B4-BE49-F238E27FC236}">
                <a16:creationId xmlns:a16="http://schemas.microsoft.com/office/drawing/2014/main" id="{7734C2D5-3B39-44FE-9393-A907673E7EC6}"/>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129AF85B-35F4-45C9-B429-88E3800591C0}"/>
              </a:ext>
            </a:extLst>
          </p:cNvPr>
          <p:cNvSpPr>
            <a:spLocks noGrp="1"/>
          </p:cNvSpPr>
          <p:nvPr>
            <p:ph type="sldNum" sz="quarter" idx="12"/>
          </p:nvPr>
        </p:nvSpPr>
        <p:spPr/>
        <p:txBody>
          <a:bodyPr/>
          <a:lstStyle/>
          <a:p>
            <a:fld id="{AAB6004F-53F9-E74D-AC89-56EA63355CB3}" type="slidenum">
              <a:rPr lang="en-US" smtClean="0"/>
              <a:pPr/>
              <a:t>7</a:t>
            </a:fld>
            <a:endParaRPr lang="en-US"/>
          </a:p>
        </p:txBody>
      </p:sp>
      <p:pic>
        <p:nvPicPr>
          <p:cNvPr id="7" name="Graphic 6" descr="Signature with solid fill">
            <a:extLst>
              <a:ext uri="{FF2B5EF4-FFF2-40B4-BE49-F238E27FC236}">
                <a16:creationId xmlns:a16="http://schemas.microsoft.com/office/drawing/2014/main" id="{28A1AE1F-F7C4-45D8-AA3E-6A7E601675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1710" y="3706092"/>
            <a:ext cx="2313708" cy="2313708"/>
          </a:xfrm>
          <a:prstGeom prst="rect">
            <a:avLst/>
          </a:prstGeom>
        </p:spPr>
      </p:pic>
    </p:spTree>
    <p:extLst>
      <p:ext uri="{BB962C8B-B14F-4D97-AF65-F5344CB8AC3E}">
        <p14:creationId xmlns:p14="http://schemas.microsoft.com/office/powerpoint/2010/main" val="426431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CB16A-7BDC-6C33-C877-51E7A2EC5313}"/>
              </a:ext>
            </a:extLst>
          </p:cNvPr>
          <p:cNvSpPr>
            <a:spLocks noGrp="1"/>
          </p:cNvSpPr>
          <p:nvPr>
            <p:ph type="title"/>
          </p:nvPr>
        </p:nvSpPr>
        <p:spPr/>
        <p:txBody>
          <a:bodyPr>
            <a:normAutofit/>
          </a:bodyPr>
          <a:lstStyle/>
          <a:p>
            <a:r>
              <a:rPr lang="en-US" sz="8000">
                <a:solidFill>
                  <a:srgbClr val="00859B"/>
                </a:solidFill>
                <a:latin typeface="Stratum2 Bold"/>
              </a:rPr>
              <a:t>Topics</a:t>
            </a:r>
          </a:p>
        </p:txBody>
      </p:sp>
      <p:sp>
        <p:nvSpPr>
          <p:cNvPr id="3" name="Content Placeholder 2">
            <a:extLst>
              <a:ext uri="{FF2B5EF4-FFF2-40B4-BE49-F238E27FC236}">
                <a16:creationId xmlns:a16="http://schemas.microsoft.com/office/drawing/2014/main" id="{9C73F516-331D-26C5-53D0-FDEDFA43F928}"/>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US" dirty="0">
                <a:latin typeface="Kievit Offc"/>
              </a:rPr>
              <a:t>OSU Foundation’s Foundation Relations Team brief overview – who we are, what we do</a:t>
            </a:r>
          </a:p>
          <a:p>
            <a:pPr marL="514350" indent="-514350">
              <a:buFont typeface="+mj-lt"/>
              <a:buAutoNum type="arabicPeriod"/>
            </a:pPr>
            <a:r>
              <a:rPr lang="en-US" dirty="0">
                <a:latin typeface="Kievit Offc"/>
              </a:rPr>
              <a:t>Prospect Research – Tools for finding funding opportunities</a:t>
            </a:r>
          </a:p>
          <a:p>
            <a:pPr marL="514350" indent="-514350">
              <a:buFont typeface="+mj-lt"/>
              <a:buAutoNum type="arabicPeriod"/>
            </a:pPr>
            <a:r>
              <a:rPr lang="en-US" dirty="0">
                <a:latin typeface="Kievit Offc"/>
              </a:rPr>
              <a:t>Speaking a Grantmaker’s language</a:t>
            </a:r>
          </a:p>
          <a:p>
            <a:pPr marL="514350" indent="-514350">
              <a:buFont typeface="+mj-lt"/>
              <a:buAutoNum type="arabicPeriod"/>
            </a:pPr>
            <a:r>
              <a:rPr lang="en-US" dirty="0">
                <a:latin typeface="Kievit Offc"/>
              </a:rPr>
              <a:t>Writing a Letter of Intent </a:t>
            </a:r>
            <a:endParaRPr lang="en-US" dirty="0"/>
          </a:p>
          <a:p>
            <a:pPr marL="514350" indent="-514350">
              <a:buFont typeface="+mj-lt"/>
              <a:buAutoNum type="arabicPeriod"/>
            </a:pPr>
            <a:r>
              <a:rPr lang="en-US" dirty="0">
                <a:latin typeface="Kievit Offc"/>
              </a:rPr>
              <a:t>Q&amp;A</a:t>
            </a:r>
          </a:p>
        </p:txBody>
      </p:sp>
      <p:sp>
        <p:nvSpPr>
          <p:cNvPr id="5" name="Footer Placeholder 4">
            <a:extLst>
              <a:ext uri="{FF2B5EF4-FFF2-40B4-BE49-F238E27FC236}">
                <a16:creationId xmlns:a16="http://schemas.microsoft.com/office/drawing/2014/main" id="{C4A3FCE9-6180-39CE-5D29-73581C49FA61}"/>
              </a:ext>
            </a:extLst>
          </p:cNvPr>
          <p:cNvSpPr>
            <a:spLocks noGrp="1"/>
          </p:cNvSpPr>
          <p:nvPr>
            <p:ph type="ftr" sz="quarter" idx="11"/>
          </p:nvPr>
        </p:nvSpPr>
        <p:spPr/>
        <p:txBody>
          <a:bodyPr/>
          <a:lstStyle/>
          <a:p>
            <a:r>
              <a:rPr lang="en-US"/>
              <a:t>OREGON STATE UNIVERSITY</a:t>
            </a:r>
          </a:p>
        </p:txBody>
      </p:sp>
      <p:sp>
        <p:nvSpPr>
          <p:cNvPr id="6" name="Slide Number Placeholder 5">
            <a:extLst>
              <a:ext uri="{FF2B5EF4-FFF2-40B4-BE49-F238E27FC236}">
                <a16:creationId xmlns:a16="http://schemas.microsoft.com/office/drawing/2014/main" id="{8E156E06-868E-6290-77B9-166CC783DE1D}"/>
              </a:ext>
            </a:extLst>
          </p:cNvPr>
          <p:cNvSpPr>
            <a:spLocks noGrp="1"/>
          </p:cNvSpPr>
          <p:nvPr>
            <p:ph type="sldNum" sz="quarter" idx="12"/>
          </p:nvPr>
        </p:nvSpPr>
        <p:spPr/>
        <p:txBody>
          <a:bodyPr/>
          <a:lstStyle/>
          <a:p>
            <a:fld id="{AAB6004F-53F9-E74D-AC89-56EA63355CB3}" type="slidenum">
              <a:rPr lang="en-US" smtClean="0"/>
              <a:pPr/>
              <a:t>8</a:t>
            </a:fld>
            <a:endParaRPr lang="en-US"/>
          </a:p>
        </p:txBody>
      </p:sp>
    </p:spTree>
    <p:extLst>
      <p:ext uri="{BB962C8B-B14F-4D97-AF65-F5344CB8AC3E}">
        <p14:creationId xmlns:p14="http://schemas.microsoft.com/office/powerpoint/2010/main" val="1575063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E762-B217-F326-E49E-173BE97B18E6}"/>
              </a:ext>
            </a:extLst>
          </p:cNvPr>
          <p:cNvSpPr>
            <a:spLocks noGrp="1"/>
          </p:cNvSpPr>
          <p:nvPr>
            <p:ph type="title"/>
          </p:nvPr>
        </p:nvSpPr>
        <p:spPr/>
        <p:txBody>
          <a:bodyPr/>
          <a:lstStyle/>
          <a:p>
            <a:r>
              <a:rPr lang="en-US" b="1">
                <a:solidFill>
                  <a:schemeClr val="accent5"/>
                </a:solidFill>
                <a:latin typeface="Rufina-Stencil-Bold"/>
              </a:rPr>
              <a:t>Foundation Relations Services</a:t>
            </a:r>
            <a:br>
              <a:rPr lang="en-US" b="1">
                <a:solidFill>
                  <a:schemeClr val="accent5"/>
                </a:solidFill>
                <a:latin typeface="Rufina-Stencil-Bold"/>
              </a:rPr>
            </a:br>
            <a:r>
              <a:rPr lang="en-US"/>
              <a:t>Prospect Research</a:t>
            </a:r>
          </a:p>
        </p:txBody>
      </p:sp>
      <p:sp>
        <p:nvSpPr>
          <p:cNvPr id="8" name="Content Placeholder 7">
            <a:extLst>
              <a:ext uri="{FF2B5EF4-FFF2-40B4-BE49-F238E27FC236}">
                <a16:creationId xmlns:a16="http://schemas.microsoft.com/office/drawing/2014/main" id="{9CFCFB33-0F88-B6DC-AE28-E6BFE9DFC84C}"/>
              </a:ext>
            </a:extLst>
          </p:cNvPr>
          <p:cNvSpPr>
            <a:spLocks noGrp="1"/>
          </p:cNvSpPr>
          <p:nvPr>
            <p:ph idx="1"/>
          </p:nvPr>
        </p:nvSpPr>
        <p:spPr/>
        <p:txBody>
          <a:bodyPr vert="horz" lIns="91440" tIns="45720" rIns="91440" bIns="45720" rtlCol="0" anchor="t">
            <a:normAutofit/>
          </a:bodyPr>
          <a:lstStyle/>
          <a:p>
            <a:pPr marL="0" indent="0">
              <a:buNone/>
            </a:pPr>
            <a:endParaRPr lang="en-US" b="0" i="0">
              <a:solidFill>
                <a:srgbClr val="000000"/>
              </a:solidFill>
              <a:effectLst/>
              <a:latin typeface="Open Sans" panose="020B0606030504020204" pitchFamily="34" charset="0"/>
            </a:endParaRPr>
          </a:p>
          <a:p>
            <a:pPr marL="0" indent="0">
              <a:buNone/>
            </a:pPr>
            <a:r>
              <a:rPr lang="en-US" b="0" i="0">
                <a:solidFill>
                  <a:srgbClr val="000000"/>
                </a:solidFill>
                <a:effectLst/>
                <a:latin typeface="Open Sans" panose="020B0606030504020204" pitchFamily="34" charset="0"/>
              </a:rPr>
              <a:t>We research prospective private foundations to ensure that the proposed private foundation is a good match for a particular project. We also help identify prospective funders for projects.</a:t>
            </a:r>
          </a:p>
          <a:p>
            <a:endParaRPr lang="en-US">
              <a:solidFill>
                <a:srgbClr val="000000"/>
              </a:solidFill>
              <a:latin typeface="Open Sans" panose="020B0606030504020204" pitchFamily="34" charset="0"/>
            </a:endParaRPr>
          </a:p>
          <a:p>
            <a:pPr marL="0" indent="0">
              <a:buNone/>
            </a:pPr>
            <a:r>
              <a:rPr lang="en-US">
                <a:solidFill>
                  <a:srgbClr val="000000"/>
                </a:solidFill>
                <a:latin typeface="Open Sans" panose="020B0606030504020204" pitchFamily="34" charset="0"/>
              </a:rPr>
              <a:t>TOOLS: </a:t>
            </a:r>
          </a:p>
          <a:p>
            <a:pPr lvl="1"/>
            <a:r>
              <a:rPr lang="en-US">
                <a:solidFill>
                  <a:srgbClr val="000000"/>
                </a:solidFill>
                <a:latin typeface="Open Sans" panose="020B0606030504020204" pitchFamily="34" charset="0"/>
              </a:rPr>
              <a:t>RFP Newsletter </a:t>
            </a:r>
            <a:r>
              <a:rPr lang="en-US">
                <a:solidFill>
                  <a:srgbClr val="000000"/>
                </a:solidFill>
                <a:latin typeface="Open Sans" panose="020B0606030504020204" pitchFamily="34" charset="0"/>
                <a:hlinkClick r:id="rId2"/>
              </a:rPr>
              <a:t>www.fororegonstate.org/fundingopportunities</a:t>
            </a:r>
            <a:endParaRPr lang="en-US">
              <a:solidFill>
                <a:srgbClr val="000000"/>
              </a:solidFill>
              <a:latin typeface="Open Sans" panose="020B0606030504020204" pitchFamily="34" charset="0"/>
            </a:endParaRPr>
          </a:p>
          <a:p>
            <a:pPr lvl="1"/>
            <a:r>
              <a:rPr lang="en-US" err="1">
                <a:solidFill>
                  <a:srgbClr val="000000"/>
                </a:solidFill>
                <a:latin typeface="Open Sans" panose="020B0606030504020204" pitchFamily="34" charset="0"/>
              </a:rPr>
              <a:t>GrantForward</a:t>
            </a:r>
            <a:r>
              <a:rPr lang="en-US">
                <a:solidFill>
                  <a:srgbClr val="000000"/>
                </a:solidFill>
                <a:latin typeface="Open Sans" panose="020B0606030504020204" pitchFamily="34" charset="0"/>
              </a:rPr>
              <a:t> </a:t>
            </a:r>
            <a:r>
              <a:rPr lang="en-US">
                <a:solidFill>
                  <a:srgbClr val="000000"/>
                </a:solidFill>
                <a:latin typeface="Open Sans" panose="020B0606030504020204" pitchFamily="34" charset="0"/>
                <a:hlinkClick r:id="rId3"/>
              </a:rPr>
              <a:t>https://guides.library.oregonstate.edu/grants</a:t>
            </a:r>
            <a:r>
              <a:rPr lang="en-US">
                <a:solidFill>
                  <a:srgbClr val="000000"/>
                </a:solidFill>
                <a:latin typeface="Open Sans" panose="020B0606030504020204" pitchFamily="34" charset="0"/>
              </a:rPr>
              <a:t> </a:t>
            </a:r>
          </a:p>
          <a:p>
            <a:pPr marL="0" indent="0">
              <a:buNone/>
            </a:pPr>
            <a:endParaRPr lang="en-US">
              <a:solidFill>
                <a:srgbClr val="000000"/>
              </a:solidFill>
              <a:latin typeface="Open Sans" panose="020B0606030504020204" pitchFamily="34" charset="0"/>
            </a:endParaRPr>
          </a:p>
          <a:p>
            <a:pPr marL="0" indent="0">
              <a:buNone/>
            </a:pPr>
            <a:endParaRPr lang="en-US">
              <a:solidFill>
                <a:srgbClr val="000000"/>
              </a:solidFill>
              <a:latin typeface="Open Sans" panose="020B0606030504020204" pitchFamily="34" charset="0"/>
              <a:ea typeface="Open Sans"/>
              <a:cs typeface="Open Sans"/>
            </a:endParaRPr>
          </a:p>
        </p:txBody>
      </p:sp>
      <p:sp>
        <p:nvSpPr>
          <p:cNvPr id="5" name="Footer Placeholder 4">
            <a:extLst>
              <a:ext uri="{FF2B5EF4-FFF2-40B4-BE49-F238E27FC236}">
                <a16:creationId xmlns:a16="http://schemas.microsoft.com/office/drawing/2014/main" id="{9517B957-7F9A-82B6-70C9-EFCA48B827D4}"/>
              </a:ext>
            </a:extLst>
          </p:cNvPr>
          <p:cNvSpPr>
            <a:spLocks noGrp="1"/>
          </p:cNvSpPr>
          <p:nvPr>
            <p:ph type="ftr" sz="quarter" idx="11"/>
          </p:nvPr>
        </p:nvSpPr>
        <p:spPr/>
        <p:txBody>
          <a:bodyPr/>
          <a:lstStyle/>
          <a:p>
            <a:r>
              <a:rPr lang="en-US"/>
              <a:t>OSU FOUNDATION</a:t>
            </a:r>
          </a:p>
        </p:txBody>
      </p:sp>
      <p:sp>
        <p:nvSpPr>
          <p:cNvPr id="6" name="Slide Number Placeholder 5">
            <a:extLst>
              <a:ext uri="{FF2B5EF4-FFF2-40B4-BE49-F238E27FC236}">
                <a16:creationId xmlns:a16="http://schemas.microsoft.com/office/drawing/2014/main" id="{BA8135AE-6F9D-D475-F358-88320B43C5D1}"/>
              </a:ext>
            </a:extLst>
          </p:cNvPr>
          <p:cNvSpPr>
            <a:spLocks noGrp="1"/>
          </p:cNvSpPr>
          <p:nvPr>
            <p:ph type="sldNum" sz="quarter" idx="12"/>
          </p:nvPr>
        </p:nvSpPr>
        <p:spPr/>
        <p:txBody>
          <a:bodyPr/>
          <a:lstStyle/>
          <a:p>
            <a:fld id="{AAB6004F-53F9-E74D-AC89-56EA63355CB3}" type="slidenum">
              <a:rPr lang="en-US" smtClean="0"/>
              <a:pPr/>
              <a:t>9</a:t>
            </a:fld>
            <a:endParaRPr lang="en-US"/>
          </a:p>
        </p:txBody>
      </p:sp>
      <p:pic>
        <p:nvPicPr>
          <p:cNvPr id="10" name="Graphic 9" descr="Magnifying glass with solid fill">
            <a:extLst>
              <a:ext uri="{FF2B5EF4-FFF2-40B4-BE49-F238E27FC236}">
                <a16:creationId xmlns:a16="http://schemas.microsoft.com/office/drawing/2014/main" id="{A121541A-82E9-E077-562F-BA9F7DEACB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5000" y="469106"/>
            <a:ext cx="1612900" cy="1612900"/>
          </a:xfrm>
          <a:prstGeom prst="rect">
            <a:avLst/>
          </a:prstGeom>
        </p:spPr>
      </p:pic>
    </p:spTree>
    <p:extLst>
      <p:ext uri="{BB962C8B-B14F-4D97-AF65-F5344CB8AC3E}">
        <p14:creationId xmlns:p14="http://schemas.microsoft.com/office/powerpoint/2010/main" val="118122400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DC4405"/>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potx" id="{4B6A7972-838E-4013-AA08-FC19515061D6}" vid="{0DCA0DDC-BD26-429C-9A41-B8F371B6B553}"/>
    </a:ext>
  </a:extLst>
</a:theme>
</file>

<file path=ppt/theme/theme2.xml><?xml version="1.0" encoding="utf-8"?>
<a:theme xmlns:a="http://schemas.openxmlformats.org/drawingml/2006/main" name="Office Theme">
  <a:themeElements>
    <a:clrScheme name="OSU RGB 2017">
      <a:dk1>
        <a:srgbClr val="DC4405"/>
      </a:dk1>
      <a:lt1>
        <a:srgbClr val="FFFFFF"/>
      </a:lt1>
      <a:dk2>
        <a:srgbClr val="000000"/>
      </a:dk2>
      <a:lt2>
        <a:srgbClr val="B7A99A"/>
      </a:lt2>
      <a:accent1>
        <a:srgbClr val="A7ACA2"/>
      </a:accent1>
      <a:accent2>
        <a:srgbClr val="7A6855"/>
      </a:accent2>
      <a:accent3>
        <a:srgbClr val="8E9089"/>
      </a:accent3>
      <a:accent4>
        <a:srgbClr val="4A773C"/>
      </a:accent4>
      <a:accent5>
        <a:srgbClr val="00859B"/>
      </a:accent5>
      <a:accent6>
        <a:srgbClr val="FFB500"/>
      </a:accent6>
      <a:hlink>
        <a:srgbClr val="006A8E"/>
      </a:hlink>
      <a:folHlink>
        <a:srgbClr val="0D525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74986D4-687F-4A96-AC29-ABD08C01C466}" vid="{BF2A62C4-7066-4EC8-BC5C-623B0450B8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e9d5d7b-c6d5-4464-a2eb-406c707fb8ca" xsi:nil="true"/>
    <lcf76f155ced4ddcb4097134ff3c332f xmlns="ec6b7397-146d-4606-9a22-7d9119cb26b6">
      <Terms xmlns="http://schemas.microsoft.com/office/infopath/2007/PartnerControls"/>
    </lcf76f155ced4ddcb4097134ff3c332f>
    <SharedWithUsers xmlns="5e9d5d7b-c6d5-4464-a2eb-406c707fb8ca">
      <UserInfo>
        <DisplayName>Jones, Saoirse</DisplayName>
        <AccountId>354</AccountId>
        <AccountType/>
      </UserInfo>
      <UserInfo>
        <DisplayName>DuBois, Paul</DisplayName>
        <AccountId>14</AccountId>
        <AccountType/>
      </UserInfo>
      <UserInfo>
        <DisplayName>Payne, Emily</DisplayName>
        <AccountId>120</AccountId>
        <AccountType/>
      </UserInfo>
      <UserInfo>
        <DisplayName>Shonk, Aaron</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91D444DA73DB4693C15392605C3657" ma:contentTypeVersion="17" ma:contentTypeDescription="Create a new document." ma:contentTypeScope="" ma:versionID="3b736ce3afb0ce42e9d9e69fb8e1b429">
  <xsd:schema xmlns:xsd="http://www.w3.org/2001/XMLSchema" xmlns:xs="http://www.w3.org/2001/XMLSchema" xmlns:p="http://schemas.microsoft.com/office/2006/metadata/properties" xmlns:ns2="ec6b7397-146d-4606-9a22-7d9119cb26b6" xmlns:ns3="5e9d5d7b-c6d5-4464-a2eb-406c707fb8ca" targetNamespace="http://schemas.microsoft.com/office/2006/metadata/properties" ma:root="true" ma:fieldsID="002c20b9df67ebc96cb9ee9a30b6524b" ns2:_="" ns3:_="">
    <xsd:import namespace="ec6b7397-146d-4606-9a22-7d9119cb26b6"/>
    <xsd:import namespace="5e9d5d7b-c6d5-4464-a2eb-406c707fb8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6b7397-146d-4606-9a22-7d9119cb2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baeaf66-3fa2-4ded-85b8-4a8fbeb40e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9d5d7b-c6d5-4464-a2eb-406c707fb8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0ade1c5-d023-4e0b-bf97-5bf873781ac8}" ma:internalName="TaxCatchAll" ma:showField="CatchAllData" ma:web="5e9d5d7b-c6d5-4464-a2eb-406c707fb8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63C70D-D8F1-40DB-A4C8-FAF4168B28FC}">
  <ds:schemaRefs>
    <ds:schemaRef ds:uri="http://schemas.microsoft.com/office/2006/metadata/properties"/>
    <ds:schemaRef ds:uri="http://www.w3.org/2000/xmlns/"/>
    <ds:schemaRef ds:uri="5e9d5d7b-c6d5-4464-a2eb-406c707fb8ca"/>
    <ds:schemaRef ds:uri="http://www.w3.org/2001/XMLSchema-instance"/>
    <ds:schemaRef ds:uri="ec6b7397-146d-4606-9a22-7d9119cb26b6"/>
    <ds:schemaRef ds:uri="http://schemas.microsoft.com/office/infopath/2007/PartnerControls"/>
  </ds:schemaRefs>
</ds:datastoreItem>
</file>

<file path=customXml/itemProps2.xml><?xml version="1.0" encoding="utf-8"?>
<ds:datastoreItem xmlns:ds="http://schemas.openxmlformats.org/officeDocument/2006/customXml" ds:itemID="{C52BE924-A23F-485A-8F2F-A0B9B9E7FFFC}">
  <ds:schemaRefs>
    <ds:schemaRef ds:uri="http://schemas.microsoft.com/office/2006/metadata/contentType"/>
    <ds:schemaRef ds:uri="http://schemas.microsoft.com/office/2006/metadata/properties/metaAttributes"/>
    <ds:schemaRef ds:uri="http://www.w3.org/2000/xmlns/"/>
    <ds:schemaRef ds:uri="http://www.w3.org/2001/XMLSchema"/>
    <ds:schemaRef ds:uri="ec6b7397-146d-4606-9a22-7d9119cb26b6"/>
    <ds:schemaRef ds:uri="5e9d5d7b-c6d5-4464-a2eb-406c707fb8c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3E93A6-F381-442A-BF82-35BF8DDBE8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5087</Words>
  <Application>Microsoft Office PowerPoint</Application>
  <PresentationFormat>Widescreen</PresentationFormat>
  <Paragraphs>547</Paragraphs>
  <Slides>49</Slides>
  <Notes>37</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Office Theme</vt:lpstr>
      <vt:lpstr>Office Theme</vt:lpstr>
      <vt:lpstr>Office of foundation relations</vt:lpstr>
      <vt:lpstr>OSU Foundation’s Mission</vt:lpstr>
      <vt:lpstr>OSU Foundation: a snapshot</vt:lpstr>
      <vt:lpstr>OSU Foundation OSU-Cascades Development Team</vt:lpstr>
      <vt:lpstr>OSU Foundation team at Cascades</vt:lpstr>
      <vt:lpstr>OSU Foundation Office of Foundation Relations</vt:lpstr>
      <vt:lpstr>Foundation Relations Services</vt:lpstr>
      <vt:lpstr>Topics</vt:lpstr>
      <vt:lpstr>Foundation Relations Services Prospect Research</vt:lpstr>
      <vt:lpstr>Foundation Relations Services Relationship Management</vt:lpstr>
      <vt:lpstr>Foundation Relations Services Proposal Review, Editing, Submission</vt:lpstr>
      <vt:lpstr>Foundation Relations Services Post-Award Reporting </vt:lpstr>
      <vt:lpstr>Foundation Relations Services Grant Training and Skill Building</vt:lpstr>
      <vt:lpstr>Foundation Relations Services</vt:lpstr>
      <vt:lpstr>TOOLS FOR FINDING FUNDING OPPORTUNITIES</vt:lpstr>
      <vt:lpstr>FOUNDATION RELATIONS WEBSITE www.fororegonstate.org/foundationrelations </vt:lpstr>
      <vt:lpstr>RFP Newsletter</vt:lpstr>
      <vt:lpstr>Current RFP Newsletter</vt:lpstr>
      <vt:lpstr>GrantForward</vt:lpstr>
      <vt:lpstr>Philanthropy News Digest</vt:lpstr>
      <vt:lpstr>Cooperative Approach</vt:lpstr>
      <vt:lpstr>Playing Matchmaker</vt:lpstr>
      <vt:lpstr>Finding Funding Opportunities Breakout</vt:lpstr>
      <vt:lpstr>SPEAKING A GRANTMAKER’S LANGUAGE</vt:lpstr>
      <vt:lpstr>Philanthropic Giving in 2022</vt:lpstr>
      <vt:lpstr>PowerPoint Presentation</vt:lpstr>
      <vt:lpstr>About Private Foundations</vt:lpstr>
      <vt:lpstr>When you know one private foundation…</vt:lpstr>
      <vt:lpstr>About Private Foundations</vt:lpstr>
      <vt:lpstr>Best thought of as supporting innovations, startups, and special projects.</vt:lpstr>
      <vt:lpstr>About Private Foundations Summary</vt:lpstr>
      <vt:lpstr>Speaking to Grantmakers Breakout</vt:lpstr>
      <vt:lpstr>WRITING A LETTER OF INTENT</vt:lpstr>
      <vt:lpstr>Writing an LOI</vt:lpstr>
      <vt:lpstr>PowerPoint Presentation</vt:lpstr>
      <vt:lpstr>Need or Problem Statement</vt:lpstr>
      <vt:lpstr>The basic elements of a well-written Need Statement: </vt:lpstr>
      <vt:lpstr>Why is the Need Statement Important? </vt:lpstr>
      <vt:lpstr>IMPORTANT: Connect the pieces</vt:lpstr>
      <vt:lpstr>EXAMPLES</vt:lpstr>
      <vt:lpstr>Healy Foundation</vt:lpstr>
      <vt:lpstr>Online portal with text box entries</vt:lpstr>
      <vt:lpstr>William T. Grant Foundation: Research Grants on Reducing Inequality</vt:lpstr>
      <vt:lpstr>Mini Proposal</vt:lpstr>
      <vt:lpstr>W.M. Keck Foundation: Science &amp; Engineering or Medical Research</vt:lpstr>
      <vt:lpstr>The One-Pager</vt:lpstr>
      <vt:lpstr>Writing an LOI Breakout</vt:lpstr>
      <vt:lpstr>Questions?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Ocampo, Elizabeth</cp:lastModifiedBy>
  <cp:revision>314</cp:revision>
  <dcterms:created xsi:type="dcterms:W3CDTF">2023-03-13T21:52:41Z</dcterms:created>
  <dcterms:modified xsi:type="dcterms:W3CDTF">2023-11-03T17:57:29Z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0x010100A791D444DA73DB4693C15392605C3657</vt:lpwstr>
  </property>
  <property fmtid="{D5CDD505-2E9C-101B-9397-08002B2CF9AE}" pid="3" name="MediaServiceImageTags">
    <vt:lpwstr/>
  </property>
</Properties>
</file>