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7"/>
  </p:notesMasterIdLst>
  <p:handoutMasterIdLst>
    <p:handoutMasterId r:id="rId28"/>
  </p:handoutMasterIdLst>
  <p:sldIdLst>
    <p:sldId id="264" r:id="rId2"/>
    <p:sldId id="256" r:id="rId3"/>
    <p:sldId id="308" r:id="rId4"/>
    <p:sldId id="263" r:id="rId5"/>
    <p:sldId id="296" r:id="rId6"/>
    <p:sldId id="309" r:id="rId7"/>
    <p:sldId id="310" r:id="rId8"/>
    <p:sldId id="319" r:id="rId9"/>
    <p:sldId id="318" r:id="rId10"/>
    <p:sldId id="320" r:id="rId11"/>
    <p:sldId id="311" r:id="rId12"/>
    <p:sldId id="329" r:id="rId13"/>
    <p:sldId id="312" r:id="rId14"/>
    <p:sldId id="313" r:id="rId15"/>
    <p:sldId id="326" r:id="rId16"/>
    <p:sldId id="328" r:id="rId17"/>
    <p:sldId id="314" r:id="rId18"/>
    <p:sldId id="315" r:id="rId19"/>
    <p:sldId id="316" r:id="rId20"/>
    <p:sldId id="317" r:id="rId21"/>
    <p:sldId id="330" r:id="rId22"/>
    <p:sldId id="332" r:id="rId23"/>
    <p:sldId id="331" r:id="rId24"/>
    <p:sldId id="321" r:id="rId25"/>
    <p:sldId id="274"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7558" autoAdjust="0"/>
  </p:normalViewPr>
  <p:slideViewPr>
    <p:cSldViewPr snapToGrid="0" snapToObjects="1">
      <p:cViewPr varScale="1">
        <p:scale>
          <a:sx n="89" d="100"/>
          <a:sy n="89" d="100"/>
        </p:scale>
        <p:origin x="1464" y="90"/>
      </p:cViewPr>
      <p:guideLst/>
    </p:cSldViewPr>
  </p:slid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B826C-BC0C-4D3B-8EAA-9026B0DFAA59}" type="doc">
      <dgm:prSet loTypeId="urn:microsoft.com/office/officeart/2005/8/layout/process1" loCatId="process" qsTypeId="urn:microsoft.com/office/officeart/2005/8/quickstyle/simple1" qsCatId="simple" csTypeId="urn:microsoft.com/office/officeart/2005/8/colors/accent1_2" csCatId="accent1" phldr="1"/>
      <dgm:spPr/>
    </dgm:pt>
    <dgm:pt modelId="{9F6196C9-D323-4A70-BAE6-533DB1A3EEE1}">
      <dgm:prSet phldrT="[Text]"/>
      <dgm:spPr/>
      <dgm:t>
        <a:bodyPr/>
        <a:lstStyle/>
        <a:p>
          <a:r>
            <a:rPr lang="en-US" dirty="0" smtClean="0"/>
            <a:t>Need</a:t>
          </a:r>
        </a:p>
      </dgm:t>
    </dgm:pt>
    <dgm:pt modelId="{194BC653-B36E-4AB5-A91F-AE21AC5C39EE}" type="parTrans" cxnId="{B00E3ECA-87C9-4CA6-BCD9-28F6B41C7334}">
      <dgm:prSet/>
      <dgm:spPr/>
      <dgm:t>
        <a:bodyPr/>
        <a:lstStyle/>
        <a:p>
          <a:endParaRPr lang="en-US"/>
        </a:p>
      </dgm:t>
    </dgm:pt>
    <dgm:pt modelId="{0F671525-8A98-4DE7-B2FC-9F8942E399CE}" type="sibTrans" cxnId="{B00E3ECA-87C9-4CA6-BCD9-28F6B41C7334}">
      <dgm:prSet/>
      <dgm:spPr/>
      <dgm:t>
        <a:bodyPr/>
        <a:lstStyle/>
        <a:p>
          <a:endParaRPr lang="en-US"/>
        </a:p>
      </dgm:t>
    </dgm:pt>
    <dgm:pt modelId="{657CDF31-AEB7-41FA-B5A7-FF6007D5B0CD}">
      <dgm:prSet phldrT="[Text]"/>
      <dgm:spPr/>
      <dgm:t>
        <a:bodyPr/>
        <a:lstStyle/>
        <a:p>
          <a:r>
            <a:rPr lang="en-US" dirty="0" smtClean="0"/>
            <a:t>Project</a:t>
          </a:r>
          <a:endParaRPr lang="en-US" dirty="0"/>
        </a:p>
      </dgm:t>
    </dgm:pt>
    <dgm:pt modelId="{65076813-A135-4290-98EB-CF0C78039D97}" type="parTrans" cxnId="{EBD126DD-B3C0-4706-8416-965BFAC37232}">
      <dgm:prSet/>
      <dgm:spPr/>
      <dgm:t>
        <a:bodyPr/>
        <a:lstStyle/>
        <a:p>
          <a:endParaRPr lang="en-US"/>
        </a:p>
      </dgm:t>
    </dgm:pt>
    <dgm:pt modelId="{843BC9CB-7FCE-4BDB-BADC-B31BB92EAE42}" type="sibTrans" cxnId="{EBD126DD-B3C0-4706-8416-965BFAC37232}">
      <dgm:prSet/>
      <dgm:spPr/>
      <dgm:t>
        <a:bodyPr/>
        <a:lstStyle/>
        <a:p>
          <a:endParaRPr lang="en-US"/>
        </a:p>
      </dgm:t>
    </dgm:pt>
    <dgm:pt modelId="{2D90BE9B-E793-4701-9C84-7C9A6EF7CBAE}" type="pres">
      <dgm:prSet presAssocID="{333B826C-BC0C-4D3B-8EAA-9026B0DFAA59}" presName="Name0" presStyleCnt="0">
        <dgm:presLayoutVars>
          <dgm:dir/>
          <dgm:resizeHandles val="exact"/>
        </dgm:presLayoutVars>
      </dgm:prSet>
      <dgm:spPr/>
    </dgm:pt>
    <dgm:pt modelId="{5F60AD6B-B946-4F70-85EA-EDF1D59A67CA}" type="pres">
      <dgm:prSet presAssocID="{9F6196C9-D323-4A70-BAE6-533DB1A3EEE1}" presName="node" presStyleLbl="node1" presStyleIdx="0" presStyleCnt="2">
        <dgm:presLayoutVars>
          <dgm:bulletEnabled val="1"/>
        </dgm:presLayoutVars>
      </dgm:prSet>
      <dgm:spPr/>
      <dgm:t>
        <a:bodyPr/>
        <a:lstStyle/>
        <a:p>
          <a:endParaRPr lang="en-US"/>
        </a:p>
      </dgm:t>
    </dgm:pt>
    <dgm:pt modelId="{5EFC069B-A26B-40A0-B931-B89573998F4D}" type="pres">
      <dgm:prSet presAssocID="{0F671525-8A98-4DE7-B2FC-9F8942E399CE}" presName="sibTrans" presStyleLbl="sibTrans2D1" presStyleIdx="0" presStyleCnt="1" custScaleY="41444"/>
      <dgm:spPr>
        <a:prstGeom prst="leftRightArrow">
          <a:avLst/>
        </a:prstGeom>
      </dgm:spPr>
      <dgm:t>
        <a:bodyPr/>
        <a:lstStyle/>
        <a:p>
          <a:endParaRPr lang="en-US"/>
        </a:p>
      </dgm:t>
    </dgm:pt>
    <dgm:pt modelId="{A4255EEF-44A0-4F00-9042-642D2D95A793}" type="pres">
      <dgm:prSet presAssocID="{0F671525-8A98-4DE7-B2FC-9F8942E399CE}" presName="connectorText" presStyleLbl="sibTrans2D1" presStyleIdx="0" presStyleCnt="1"/>
      <dgm:spPr/>
      <dgm:t>
        <a:bodyPr/>
        <a:lstStyle/>
        <a:p>
          <a:endParaRPr lang="en-US"/>
        </a:p>
      </dgm:t>
    </dgm:pt>
    <dgm:pt modelId="{D9C7EAC9-C071-4855-8D8C-CCFD50B290EC}" type="pres">
      <dgm:prSet presAssocID="{657CDF31-AEB7-41FA-B5A7-FF6007D5B0CD}" presName="node" presStyleLbl="node1" presStyleIdx="1" presStyleCnt="2">
        <dgm:presLayoutVars>
          <dgm:bulletEnabled val="1"/>
        </dgm:presLayoutVars>
      </dgm:prSet>
      <dgm:spPr/>
      <dgm:t>
        <a:bodyPr/>
        <a:lstStyle/>
        <a:p>
          <a:endParaRPr lang="en-US"/>
        </a:p>
      </dgm:t>
    </dgm:pt>
  </dgm:ptLst>
  <dgm:cxnLst>
    <dgm:cxn modelId="{737F46F7-4BB8-4258-91E6-04F87E9EC2A8}" type="presOf" srcId="{0F671525-8A98-4DE7-B2FC-9F8942E399CE}" destId="{5EFC069B-A26B-40A0-B931-B89573998F4D}" srcOrd="0" destOrd="0" presId="urn:microsoft.com/office/officeart/2005/8/layout/process1"/>
    <dgm:cxn modelId="{335C52DE-7DE7-4A1E-A506-ED10288DD32A}" type="presOf" srcId="{0F671525-8A98-4DE7-B2FC-9F8942E399CE}" destId="{A4255EEF-44A0-4F00-9042-642D2D95A793}" srcOrd="1" destOrd="0" presId="urn:microsoft.com/office/officeart/2005/8/layout/process1"/>
    <dgm:cxn modelId="{B00E3ECA-87C9-4CA6-BCD9-28F6B41C7334}" srcId="{333B826C-BC0C-4D3B-8EAA-9026B0DFAA59}" destId="{9F6196C9-D323-4A70-BAE6-533DB1A3EEE1}" srcOrd="0" destOrd="0" parTransId="{194BC653-B36E-4AB5-A91F-AE21AC5C39EE}" sibTransId="{0F671525-8A98-4DE7-B2FC-9F8942E399CE}"/>
    <dgm:cxn modelId="{EBD126DD-B3C0-4706-8416-965BFAC37232}" srcId="{333B826C-BC0C-4D3B-8EAA-9026B0DFAA59}" destId="{657CDF31-AEB7-41FA-B5A7-FF6007D5B0CD}" srcOrd="1" destOrd="0" parTransId="{65076813-A135-4290-98EB-CF0C78039D97}" sibTransId="{843BC9CB-7FCE-4BDB-BADC-B31BB92EAE42}"/>
    <dgm:cxn modelId="{02A80485-3965-4E7B-9832-B1E63ACE5BE1}" type="presOf" srcId="{333B826C-BC0C-4D3B-8EAA-9026B0DFAA59}" destId="{2D90BE9B-E793-4701-9C84-7C9A6EF7CBAE}" srcOrd="0" destOrd="0" presId="urn:microsoft.com/office/officeart/2005/8/layout/process1"/>
    <dgm:cxn modelId="{431DE89B-2D89-412B-B267-B238CADBDFA3}" type="presOf" srcId="{657CDF31-AEB7-41FA-B5A7-FF6007D5B0CD}" destId="{D9C7EAC9-C071-4855-8D8C-CCFD50B290EC}" srcOrd="0" destOrd="0" presId="urn:microsoft.com/office/officeart/2005/8/layout/process1"/>
    <dgm:cxn modelId="{7ADAE739-79C6-4847-A35B-B8FECFFDAEBF}" type="presOf" srcId="{9F6196C9-D323-4A70-BAE6-533DB1A3EEE1}" destId="{5F60AD6B-B946-4F70-85EA-EDF1D59A67CA}" srcOrd="0" destOrd="0" presId="urn:microsoft.com/office/officeart/2005/8/layout/process1"/>
    <dgm:cxn modelId="{B7B8758F-62EA-41CD-B414-3745CE02E259}" type="presParOf" srcId="{2D90BE9B-E793-4701-9C84-7C9A6EF7CBAE}" destId="{5F60AD6B-B946-4F70-85EA-EDF1D59A67CA}" srcOrd="0" destOrd="0" presId="urn:microsoft.com/office/officeart/2005/8/layout/process1"/>
    <dgm:cxn modelId="{9F94E774-8850-40F0-902A-DF8176B0DA51}" type="presParOf" srcId="{2D90BE9B-E793-4701-9C84-7C9A6EF7CBAE}" destId="{5EFC069B-A26B-40A0-B931-B89573998F4D}" srcOrd="1" destOrd="0" presId="urn:microsoft.com/office/officeart/2005/8/layout/process1"/>
    <dgm:cxn modelId="{A7BD572C-1B41-45B2-B4E6-106235E22361}" type="presParOf" srcId="{5EFC069B-A26B-40A0-B931-B89573998F4D}" destId="{A4255EEF-44A0-4F00-9042-642D2D95A793}" srcOrd="0" destOrd="0" presId="urn:microsoft.com/office/officeart/2005/8/layout/process1"/>
    <dgm:cxn modelId="{235BDC04-72D1-44C1-BCAA-BED5D26E94F7}" type="presParOf" srcId="{2D90BE9B-E793-4701-9C84-7C9A6EF7CBAE}" destId="{D9C7EAC9-C071-4855-8D8C-CCFD50B290E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B826C-BC0C-4D3B-8EAA-9026B0DFAA59}" type="doc">
      <dgm:prSet loTypeId="urn:microsoft.com/office/officeart/2005/8/layout/process1" loCatId="process" qsTypeId="urn:microsoft.com/office/officeart/2005/8/quickstyle/simple1" qsCatId="simple" csTypeId="urn:microsoft.com/office/officeart/2005/8/colors/accent1_2" csCatId="accent1" phldr="1"/>
      <dgm:spPr/>
    </dgm:pt>
    <dgm:pt modelId="{9F6196C9-D323-4A70-BAE6-533DB1A3EEE1}">
      <dgm:prSet phldrT="[Text]"/>
      <dgm:spPr/>
      <dgm:t>
        <a:bodyPr/>
        <a:lstStyle/>
        <a:p>
          <a:r>
            <a:rPr lang="en-US" dirty="0" smtClean="0"/>
            <a:t>Need</a:t>
          </a:r>
        </a:p>
      </dgm:t>
    </dgm:pt>
    <dgm:pt modelId="{194BC653-B36E-4AB5-A91F-AE21AC5C39EE}" type="parTrans" cxnId="{B00E3ECA-87C9-4CA6-BCD9-28F6B41C7334}">
      <dgm:prSet/>
      <dgm:spPr/>
      <dgm:t>
        <a:bodyPr/>
        <a:lstStyle/>
        <a:p>
          <a:endParaRPr lang="en-US"/>
        </a:p>
      </dgm:t>
    </dgm:pt>
    <dgm:pt modelId="{0F671525-8A98-4DE7-B2FC-9F8942E399CE}" type="sibTrans" cxnId="{B00E3ECA-87C9-4CA6-BCD9-28F6B41C7334}">
      <dgm:prSet/>
      <dgm:spPr/>
      <dgm:t>
        <a:bodyPr/>
        <a:lstStyle/>
        <a:p>
          <a:endParaRPr lang="en-US"/>
        </a:p>
      </dgm:t>
    </dgm:pt>
    <dgm:pt modelId="{657CDF31-AEB7-41FA-B5A7-FF6007D5B0CD}">
      <dgm:prSet phldrT="[Text]"/>
      <dgm:spPr/>
      <dgm:t>
        <a:bodyPr/>
        <a:lstStyle/>
        <a:p>
          <a:r>
            <a:rPr lang="en-US" dirty="0" smtClean="0"/>
            <a:t>Project</a:t>
          </a:r>
          <a:endParaRPr lang="en-US" dirty="0"/>
        </a:p>
      </dgm:t>
    </dgm:pt>
    <dgm:pt modelId="{65076813-A135-4290-98EB-CF0C78039D97}" type="parTrans" cxnId="{EBD126DD-B3C0-4706-8416-965BFAC37232}">
      <dgm:prSet/>
      <dgm:spPr/>
      <dgm:t>
        <a:bodyPr/>
        <a:lstStyle/>
        <a:p>
          <a:endParaRPr lang="en-US"/>
        </a:p>
      </dgm:t>
    </dgm:pt>
    <dgm:pt modelId="{843BC9CB-7FCE-4BDB-BADC-B31BB92EAE42}" type="sibTrans" cxnId="{EBD126DD-B3C0-4706-8416-965BFAC37232}">
      <dgm:prSet/>
      <dgm:spPr/>
      <dgm:t>
        <a:bodyPr/>
        <a:lstStyle/>
        <a:p>
          <a:endParaRPr lang="en-US"/>
        </a:p>
      </dgm:t>
    </dgm:pt>
    <dgm:pt modelId="{598E59BE-E1DC-4AA7-BEE7-E3D58D9B04FB}">
      <dgm:prSet phldrT="[Text]"/>
      <dgm:spPr/>
      <dgm:t>
        <a:bodyPr/>
        <a:lstStyle/>
        <a:p>
          <a:r>
            <a:rPr lang="en-US" dirty="0" smtClean="0"/>
            <a:t>Evaluation</a:t>
          </a:r>
          <a:endParaRPr lang="en-US" dirty="0"/>
        </a:p>
      </dgm:t>
    </dgm:pt>
    <dgm:pt modelId="{45F7ABC0-8860-49F3-A7C5-3064BADE95C4}" type="parTrans" cxnId="{F8AEEDEA-4A2C-4BAE-9BFF-FE839639F24C}">
      <dgm:prSet/>
      <dgm:spPr/>
      <dgm:t>
        <a:bodyPr/>
        <a:lstStyle/>
        <a:p>
          <a:endParaRPr lang="en-US"/>
        </a:p>
      </dgm:t>
    </dgm:pt>
    <dgm:pt modelId="{E3CC1C44-5A0A-4951-8935-5B58C1D5B451}" type="sibTrans" cxnId="{F8AEEDEA-4A2C-4BAE-9BFF-FE839639F24C}">
      <dgm:prSet/>
      <dgm:spPr/>
      <dgm:t>
        <a:bodyPr/>
        <a:lstStyle/>
        <a:p>
          <a:endParaRPr lang="en-US"/>
        </a:p>
      </dgm:t>
    </dgm:pt>
    <dgm:pt modelId="{2D90BE9B-E793-4701-9C84-7C9A6EF7CBAE}" type="pres">
      <dgm:prSet presAssocID="{333B826C-BC0C-4D3B-8EAA-9026B0DFAA59}" presName="Name0" presStyleCnt="0">
        <dgm:presLayoutVars>
          <dgm:dir/>
          <dgm:resizeHandles val="exact"/>
        </dgm:presLayoutVars>
      </dgm:prSet>
      <dgm:spPr/>
    </dgm:pt>
    <dgm:pt modelId="{5F60AD6B-B946-4F70-85EA-EDF1D59A67CA}" type="pres">
      <dgm:prSet presAssocID="{9F6196C9-D323-4A70-BAE6-533DB1A3EEE1}" presName="node" presStyleLbl="node1" presStyleIdx="0" presStyleCnt="3">
        <dgm:presLayoutVars>
          <dgm:bulletEnabled val="1"/>
        </dgm:presLayoutVars>
      </dgm:prSet>
      <dgm:spPr/>
      <dgm:t>
        <a:bodyPr/>
        <a:lstStyle/>
        <a:p>
          <a:endParaRPr lang="en-US"/>
        </a:p>
      </dgm:t>
    </dgm:pt>
    <dgm:pt modelId="{5EFC069B-A26B-40A0-B931-B89573998F4D}" type="pres">
      <dgm:prSet presAssocID="{0F671525-8A98-4DE7-B2FC-9F8942E399CE}" presName="sibTrans" presStyleLbl="sibTrans2D1" presStyleIdx="0" presStyleCnt="2" custScaleY="41444"/>
      <dgm:spPr>
        <a:prstGeom prst="leftRightArrow">
          <a:avLst/>
        </a:prstGeom>
      </dgm:spPr>
      <dgm:t>
        <a:bodyPr/>
        <a:lstStyle/>
        <a:p>
          <a:endParaRPr lang="en-US"/>
        </a:p>
      </dgm:t>
    </dgm:pt>
    <dgm:pt modelId="{A4255EEF-44A0-4F00-9042-642D2D95A793}" type="pres">
      <dgm:prSet presAssocID="{0F671525-8A98-4DE7-B2FC-9F8942E399CE}" presName="connectorText" presStyleLbl="sibTrans2D1" presStyleIdx="0" presStyleCnt="2"/>
      <dgm:spPr/>
      <dgm:t>
        <a:bodyPr/>
        <a:lstStyle/>
        <a:p>
          <a:endParaRPr lang="en-US"/>
        </a:p>
      </dgm:t>
    </dgm:pt>
    <dgm:pt modelId="{D9C7EAC9-C071-4855-8D8C-CCFD50B290EC}" type="pres">
      <dgm:prSet presAssocID="{657CDF31-AEB7-41FA-B5A7-FF6007D5B0CD}" presName="node" presStyleLbl="node1" presStyleIdx="1" presStyleCnt="3">
        <dgm:presLayoutVars>
          <dgm:bulletEnabled val="1"/>
        </dgm:presLayoutVars>
      </dgm:prSet>
      <dgm:spPr/>
      <dgm:t>
        <a:bodyPr/>
        <a:lstStyle/>
        <a:p>
          <a:endParaRPr lang="en-US"/>
        </a:p>
      </dgm:t>
    </dgm:pt>
    <dgm:pt modelId="{90C2D04B-924E-4EF3-A2BD-AB968B29AD58}" type="pres">
      <dgm:prSet presAssocID="{843BC9CB-7FCE-4BDB-BADC-B31BB92EAE42}" presName="sibTrans" presStyleLbl="sibTrans2D1" presStyleIdx="1" presStyleCnt="2" custFlipVert="1" custScaleY="38194"/>
      <dgm:spPr>
        <a:prstGeom prst="leftRightArrow">
          <a:avLst/>
        </a:prstGeom>
      </dgm:spPr>
      <dgm:t>
        <a:bodyPr/>
        <a:lstStyle/>
        <a:p>
          <a:endParaRPr lang="en-US"/>
        </a:p>
      </dgm:t>
    </dgm:pt>
    <dgm:pt modelId="{C4E890F1-5953-45D2-96DC-36D0C0F3DF7D}" type="pres">
      <dgm:prSet presAssocID="{843BC9CB-7FCE-4BDB-BADC-B31BB92EAE42}" presName="connectorText" presStyleLbl="sibTrans2D1" presStyleIdx="1" presStyleCnt="2"/>
      <dgm:spPr/>
      <dgm:t>
        <a:bodyPr/>
        <a:lstStyle/>
        <a:p>
          <a:endParaRPr lang="en-US"/>
        </a:p>
      </dgm:t>
    </dgm:pt>
    <dgm:pt modelId="{841CF35F-F71E-46B0-B235-A18412C502B1}" type="pres">
      <dgm:prSet presAssocID="{598E59BE-E1DC-4AA7-BEE7-E3D58D9B04FB}" presName="node" presStyleLbl="node1" presStyleIdx="2" presStyleCnt="3">
        <dgm:presLayoutVars>
          <dgm:bulletEnabled val="1"/>
        </dgm:presLayoutVars>
      </dgm:prSet>
      <dgm:spPr/>
      <dgm:t>
        <a:bodyPr/>
        <a:lstStyle/>
        <a:p>
          <a:endParaRPr lang="en-US"/>
        </a:p>
      </dgm:t>
    </dgm:pt>
  </dgm:ptLst>
  <dgm:cxnLst>
    <dgm:cxn modelId="{431DE89B-2D89-412B-B267-B238CADBDFA3}" type="presOf" srcId="{657CDF31-AEB7-41FA-B5A7-FF6007D5B0CD}" destId="{D9C7EAC9-C071-4855-8D8C-CCFD50B290EC}" srcOrd="0" destOrd="0" presId="urn:microsoft.com/office/officeart/2005/8/layout/process1"/>
    <dgm:cxn modelId="{EBD126DD-B3C0-4706-8416-965BFAC37232}" srcId="{333B826C-BC0C-4D3B-8EAA-9026B0DFAA59}" destId="{657CDF31-AEB7-41FA-B5A7-FF6007D5B0CD}" srcOrd="1" destOrd="0" parTransId="{65076813-A135-4290-98EB-CF0C78039D97}" sibTransId="{843BC9CB-7FCE-4BDB-BADC-B31BB92EAE42}"/>
    <dgm:cxn modelId="{02A80485-3965-4E7B-9832-B1E63ACE5BE1}" type="presOf" srcId="{333B826C-BC0C-4D3B-8EAA-9026B0DFAA59}" destId="{2D90BE9B-E793-4701-9C84-7C9A6EF7CBAE}" srcOrd="0" destOrd="0" presId="urn:microsoft.com/office/officeart/2005/8/layout/process1"/>
    <dgm:cxn modelId="{7ADAE739-79C6-4847-A35B-B8FECFFDAEBF}" type="presOf" srcId="{9F6196C9-D323-4A70-BAE6-533DB1A3EEE1}" destId="{5F60AD6B-B946-4F70-85EA-EDF1D59A67CA}" srcOrd="0" destOrd="0" presId="urn:microsoft.com/office/officeart/2005/8/layout/process1"/>
    <dgm:cxn modelId="{D75599C0-6ABA-49F0-852C-448479B9A746}" type="presOf" srcId="{843BC9CB-7FCE-4BDB-BADC-B31BB92EAE42}" destId="{C4E890F1-5953-45D2-96DC-36D0C0F3DF7D}" srcOrd="1" destOrd="0" presId="urn:microsoft.com/office/officeart/2005/8/layout/process1"/>
    <dgm:cxn modelId="{8FA18B3C-7E18-4E6C-8967-C1E8A57637EA}" type="presOf" srcId="{843BC9CB-7FCE-4BDB-BADC-B31BB92EAE42}" destId="{90C2D04B-924E-4EF3-A2BD-AB968B29AD58}" srcOrd="0" destOrd="0" presId="urn:microsoft.com/office/officeart/2005/8/layout/process1"/>
    <dgm:cxn modelId="{B00E3ECA-87C9-4CA6-BCD9-28F6B41C7334}" srcId="{333B826C-BC0C-4D3B-8EAA-9026B0DFAA59}" destId="{9F6196C9-D323-4A70-BAE6-533DB1A3EEE1}" srcOrd="0" destOrd="0" parTransId="{194BC653-B36E-4AB5-A91F-AE21AC5C39EE}" sibTransId="{0F671525-8A98-4DE7-B2FC-9F8942E399CE}"/>
    <dgm:cxn modelId="{335C52DE-7DE7-4A1E-A506-ED10288DD32A}" type="presOf" srcId="{0F671525-8A98-4DE7-B2FC-9F8942E399CE}" destId="{A4255EEF-44A0-4F00-9042-642D2D95A793}" srcOrd="1" destOrd="0" presId="urn:microsoft.com/office/officeart/2005/8/layout/process1"/>
    <dgm:cxn modelId="{F8AEEDEA-4A2C-4BAE-9BFF-FE839639F24C}" srcId="{333B826C-BC0C-4D3B-8EAA-9026B0DFAA59}" destId="{598E59BE-E1DC-4AA7-BEE7-E3D58D9B04FB}" srcOrd="2" destOrd="0" parTransId="{45F7ABC0-8860-49F3-A7C5-3064BADE95C4}" sibTransId="{E3CC1C44-5A0A-4951-8935-5B58C1D5B451}"/>
    <dgm:cxn modelId="{95847413-E569-4EDD-A452-364746D82A90}" type="presOf" srcId="{598E59BE-E1DC-4AA7-BEE7-E3D58D9B04FB}" destId="{841CF35F-F71E-46B0-B235-A18412C502B1}" srcOrd="0" destOrd="0" presId="urn:microsoft.com/office/officeart/2005/8/layout/process1"/>
    <dgm:cxn modelId="{737F46F7-4BB8-4258-91E6-04F87E9EC2A8}" type="presOf" srcId="{0F671525-8A98-4DE7-B2FC-9F8942E399CE}" destId="{5EFC069B-A26B-40A0-B931-B89573998F4D}" srcOrd="0" destOrd="0" presId="urn:microsoft.com/office/officeart/2005/8/layout/process1"/>
    <dgm:cxn modelId="{B7B8758F-62EA-41CD-B414-3745CE02E259}" type="presParOf" srcId="{2D90BE9B-E793-4701-9C84-7C9A6EF7CBAE}" destId="{5F60AD6B-B946-4F70-85EA-EDF1D59A67CA}" srcOrd="0" destOrd="0" presId="urn:microsoft.com/office/officeart/2005/8/layout/process1"/>
    <dgm:cxn modelId="{9F94E774-8850-40F0-902A-DF8176B0DA51}" type="presParOf" srcId="{2D90BE9B-E793-4701-9C84-7C9A6EF7CBAE}" destId="{5EFC069B-A26B-40A0-B931-B89573998F4D}" srcOrd="1" destOrd="0" presId="urn:microsoft.com/office/officeart/2005/8/layout/process1"/>
    <dgm:cxn modelId="{A7BD572C-1B41-45B2-B4E6-106235E22361}" type="presParOf" srcId="{5EFC069B-A26B-40A0-B931-B89573998F4D}" destId="{A4255EEF-44A0-4F00-9042-642D2D95A793}" srcOrd="0" destOrd="0" presId="urn:microsoft.com/office/officeart/2005/8/layout/process1"/>
    <dgm:cxn modelId="{235BDC04-72D1-44C1-BCAA-BED5D26E94F7}" type="presParOf" srcId="{2D90BE9B-E793-4701-9C84-7C9A6EF7CBAE}" destId="{D9C7EAC9-C071-4855-8D8C-CCFD50B290EC}" srcOrd="2" destOrd="0" presId="urn:microsoft.com/office/officeart/2005/8/layout/process1"/>
    <dgm:cxn modelId="{4DC4BE29-7E65-4BDB-BCB9-A69C08537283}" type="presParOf" srcId="{2D90BE9B-E793-4701-9C84-7C9A6EF7CBAE}" destId="{90C2D04B-924E-4EF3-A2BD-AB968B29AD58}" srcOrd="3" destOrd="0" presId="urn:microsoft.com/office/officeart/2005/8/layout/process1"/>
    <dgm:cxn modelId="{0CA8EFD3-2D57-4A69-9976-DD30B9DA2456}" type="presParOf" srcId="{90C2D04B-924E-4EF3-A2BD-AB968B29AD58}" destId="{C4E890F1-5953-45D2-96DC-36D0C0F3DF7D}" srcOrd="0" destOrd="0" presId="urn:microsoft.com/office/officeart/2005/8/layout/process1"/>
    <dgm:cxn modelId="{0A86C43C-CEA1-47C9-B167-8797641050E6}" type="presParOf" srcId="{2D90BE9B-E793-4701-9C84-7C9A6EF7CBAE}" destId="{841CF35F-F71E-46B0-B235-A18412C502B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6C557-5427-413E-A0D8-F3F1278495B1}" type="doc">
      <dgm:prSet loTypeId="urn:microsoft.com/office/officeart/2005/8/layout/chevron1" loCatId="process" qsTypeId="urn:microsoft.com/office/officeart/2005/8/quickstyle/simple1" qsCatId="simple" csTypeId="urn:microsoft.com/office/officeart/2005/8/colors/colorful1" csCatId="colorful" phldr="1"/>
      <dgm:spPr/>
    </dgm:pt>
    <dgm:pt modelId="{ACE8D97C-BDB2-4593-9010-120632839F01}">
      <dgm:prSet phldrT="[Text]" custT="1"/>
      <dgm:spPr/>
      <dgm:t>
        <a:bodyPr/>
        <a:lstStyle/>
        <a:p>
          <a:r>
            <a:rPr lang="en-US" sz="2000" dirty="0" smtClean="0"/>
            <a:t>OSUF Website</a:t>
          </a:r>
          <a:endParaRPr lang="en-US" sz="1200" dirty="0"/>
        </a:p>
      </dgm:t>
    </dgm:pt>
    <dgm:pt modelId="{D7D0A676-FCA4-4BA0-88FF-0ABD048CCDDB}" type="parTrans" cxnId="{FD411E55-D9B1-401D-AF79-A4BBDE10D391}">
      <dgm:prSet/>
      <dgm:spPr/>
      <dgm:t>
        <a:bodyPr/>
        <a:lstStyle/>
        <a:p>
          <a:endParaRPr lang="en-US"/>
        </a:p>
      </dgm:t>
    </dgm:pt>
    <dgm:pt modelId="{B96A0DA0-DE0F-4F58-9912-100286F3E2E6}" type="sibTrans" cxnId="{FD411E55-D9B1-401D-AF79-A4BBDE10D391}">
      <dgm:prSet/>
      <dgm:spPr/>
      <dgm:t>
        <a:bodyPr/>
        <a:lstStyle/>
        <a:p>
          <a:endParaRPr lang="en-US"/>
        </a:p>
      </dgm:t>
    </dgm:pt>
    <dgm:pt modelId="{AF16CC15-66C1-4183-9908-2DD31E041466}">
      <dgm:prSet phldrT="[Text]"/>
      <dgm:spPr>
        <a:solidFill>
          <a:schemeClr val="accent6"/>
        </a:solidFill>
      </dgm:spPr>
      <dgm:t>
        <a:bodyPr/>
        <a:lstStyle/>
        <a:p>
          <a:r>
            <a:rPr lang="en-US" dirty="0" smtClean="0"/>
            <a:t>Foundation Relations</a:t>
          </a:r>
          <a:endParaRPr lang="en-US" dirty="0"/>
        </a:p>
      </dgm:t>
    </dgm:pt>
    <dgm:pt modelId="{A73578E4-56A2-49CD-8345-FAB55047B5E5}" type="parTrans" cxnId="{052CFF75-06B7-440D-A8E8-8EADBD5A241B}">
      <dgm:prSet/>
      <dgm:spPr/>
      <dgm:t>
        <a:bodyPr/>
        <a:lstStyle/>
        <a:p>
          <a:endParaRPr lang="en-US"/>
        </a:p>
      </dgm:t>
    </dgm:pt>
    <dgm:pt modelId="{A205B2AA-8AB8-467B-872E-6A50B23F925E}" type="sibTrans" cxnId="{052CFF75-06B7-440D-A8E8-8EADBD5A241B}">
      <dgm:prSet/>
      <dgm:spPr/>
      <dgm:t>
        <a:bodyPr/>
        <a:lstStyle/>
        <a:p>
          <a:endParaRPr lang="en-US"/>
        </a:p>
      </dgm:t>
    </dgm:pt>
    <dgm:pt modelId="{3D937FAD-C515-4079-9663-FE5317440864}">
      <dgm:prSet phldrT="[Text]"/>
      <dgm:spPr/>
      <dgm:t>
        <a:bodyPr/>
        <a:lstStyle/>
        <a:p>
          <a:r>
            <a:rPr lang="en-US" dirty="0" smtClean="0"/>
            <a:t>Training</a:t>
          </a:r>
          <a:endParaRPr lang="en-US" dirty="0"/>
        </a:p>
      </dgm:t>
    </dgm:pt>
    <dgm:pt modelId="{110E7D72-4A02-4258-A3EE-77328B4F9CAA}" type="parTrans" cxnId="{13665F02-911E-4976-9D61-88076F8E0F75}">
      <dgm:prSet/>
      <dgm:spPr/>
      <dgm:t>
        <a:bodyPr/>
        <a:lstStyle/>
        <a:p>
          <a:endParaRPr lang="en-US"/>
        </a:p>
      </dgm:t>
    </dgm:pt>
    <dgm:pt modelId="{B9708B6B-0415-4A01-AA3D-E39825567BE8}" type="sibTrans" cxnId="{13665F02-911E-4976-9D61-88076F8E0F75}">
      <dgm:prSet/>
      <dgm:spPr/>
      <dgm:t>
        <a:bodyPr/>
        <a:lstStyle/>
        <a:p>
          <a:endParaRPr lang="en-US"/>
        </a:p>
      </dgm:t>
    </dgm:pt>
    <dgm:pt modelId="{55409757-A7CB-4E7C-A7E3-2A536E6CB8D1}">
      <dgm:prSet phldrT="[Text]"/>
      <dgm:spPr/>
      <dgm:t>
        <a:bodyPr/>
        <a:lstStyle/>
        <a:p>
          <a:r>
            <a:rPr lang="en-US" smtClean="0"/>
            <a:t>About </a:t>
          </a:r>
          <a:r>
            <a:rPr lang="en-US" dirty="0" smtClean="0"/>
            <a:t>Us</a:t>
          </a:r>
          <a:endParaRPr lang="en-US" dirty="0"/>
        </a:p>
      </dgm:t>
    </dgm:pt>
    <dgm:pt modelId="{7F3E0131-F4AE-4D75-930E-2160B704AE2F}" type="parTrans" cxnId="{86CBFB10-D6F0-4B0C-8F6C-586659575EE0}">
      <dgm:prSet/>
      <dgm:spPr/>
      <dgm:t>
        <a:bodyPr/>
        <a:lstStyle/>
        <a:p>
          <a:endParaRPr lang="en-US"/>
        </a:p>
      </dgm:t>
    </dgm:pt>
    <dgm:pt modelId="{7D9ADAD0-38FB-4CB8-8607-22789D3160B0}" type="sibTrans" cxnId="{86CBFB10-D6F0-4B0C-8F6C-586659575EE0}">
      <dgm:prSet/>
      <dgm:spPr/>
      <dgm:t>
        <a:bodyPr/>
        <a:lstStyle/>
        <a:p>
          <a:endParaRPr lang="en-US"/>
        </a:p>
      </dgm:t>
    </dgm:pt>
    <dgm:pt modelId="{F10818B7-AE5A-41A5-976E-A6A891AE74A4}" type="pres">
      <dgm:prSet presAssocID="{57F6C557-5427-413E-A0D8-F3F1278495B1}" presName="Name0" presStyleCnt="0">
        <dgm:presLayoutVars>
          <dgm:dir/>
          <dgm:animLvl val="lvl"/>
          <dgm:resizeHandles val="exact"/>
        </dgm:presLayoutVars>
      </dgm:prSet>
      <dgm:spPr/>
    </dgm:pt>
    <dgm:pt modelId="{F186622C-6A9A-45BC-9179-1B519EC8BF8B}" type="pres">
      <dgm:prSet presAssocID="{ACE8D97C-BDB2-4593-9010-120632839F01}" presName="parTxOnly" presStyleLbl="node1" presStyleIdx="0" presStyleCnt="4">
        <dgm:presLayoutVars>
          <dgm:chMax val="0"/>
          <dgm:chPref val="0"/>
          <dgm:bulletEnabled val="1"/>
        </dgm:presLayoutVars>
      </dgm:prSet>
      <dgm:spPr/>
      <dgm:t>
        <a:bodyPr/>
        <a:lstStyle/>
        <a:p>
          <a:endParaRPr lang="en-US"/>
        </a:p>
      </dgm:t>
    </dgm:pt>
    <dgm:pt modelId="{C6BE5F4F-7444-46CC-80CB-BA9C1051BA22}" type="pres">
      <dgm:prSet presAssocID="{B96A0DA0-DE0F-4F58-9912-100286F3E2E6}" presName="parTxOnlySpace" presStyleCnt="0"/>
      <dgm:spPr/>
    </dgm:pt>
    <dgm:pt modelId="{54B5875C-4EF3-4C44-AE4C-F8C4FD21FDFB}" type="pres">
      <dgm:prSet presAssocID="{55409757-A7CB-4E7C-A7E3-2A536E6CB8D1}" presName="parTxOnly" presStyleLbl="node1" presStyleIdx="1" presStyleCnt="4">
        <dgm:presLayoutVars>
          <dgm:chMax val="0"/>
          <dgm:chPref val="0"/>
          <dgm:bulletEnabled val="1"/>
        </dgm:presLayoutVars>
      </dgm:prSet>
      <dgm:spPr/>
      <dgm:t>
        <a:bodyPr/>
        <a:lstStyle/>
        <a:p>
          <a:endParaRPr lang="en-US"/>
        </a:p>
      </dgm:t>
    </dgm:pt>
    <dgm:pt modelId="{25B1212C-E3CF-4CA0-85C2-86D7C57509A4}" type="pres">
      <dgm:prSet presAssocID="{7D9ADAD0-38FB-4CB8-8607-22789D3160B0}" presName="parTxOnlySpace" presStyleCnt="0"/>
      <dgm:spPr/>
    </dgm:pt>
    <dgm:pt modelId="{F2DAAFA2-46B0-40A0-846E-A6191D2E38E7}" type="pres">
      <dgm:prSet presAssocID="{AF16CC15-66C1-4183-9908-2DD31E041466}" presName="parTxOnly" presStyleLbl="node1" presStyleIdx="2" presStyleCnt="4">
        <dgm:presLayoutVars>
          <dgm:chMax val="0"/>
          <dgm:chPref val="0"/>
          <dgm:bulletEnabled val="1"/>
        </dgm:presLayoutVars>
      </dgm:prSet>
      <dgm:spPr/>
      <dgm:t>
        <a:bodyPr/>
        <a:lstStyle/>
        <a:p>
          <a:endParaRPr lang="en-US"/>
        </a:p>
      </dgm:t>
    </dgm:pt>
    <dgm:pt modelId="{F22F2906-4C16-46A9-882E-314ECFFD88D2}" type="pres">
      <dgm:prSet presAssocID="{A205B2AA-8AB8-467B-872E-6A50B23F925E}" presName="parTxOnlySpace" presStyleCnt="0"/>
      <dgm:spPr/>
    </dgm:pt>
    <dgm:pt modelId="{FD17ABE5-FB1D-4841-894C-1652FE2C0A98}" type="pres">
      <dgm:prSet presAssocID="{3D937FAD-C515-4079-9663-FE5317440864}" presName="parTxOnly" presStyleLbl="node1" presStyleIdx="3" presStyleCnt="4">
        <dgm:presLayoutVars>
          <dgm:chMax val="0"/>
          <dgm:chPref val="0"/>
          <dgm:bulletEnabled val="1"/>
        </dgm:presLayoutVars>
      </dgm:prSet>
      <dgm:spPr/>
      <dgm:t>
        <a:bodyPr/>
        <a:lstStyle/>
        <a:p>
          <a:endParaRPr lang="en-US"/>
        </a:p>
      </dgm:t>
    </dgm:pt>
  </dgm:ptLst>
  <dgm:cxnLst>
    <dgm:cxn modelId="{086EC08C-A498-441B-8C4E-0ED0E90F94D2}" type="presOf" srcId="{ACE8D97C-BDB2-4593-9010-120632839F01}" destId="{F186622C-6A9A-45BC-9179-1B519EC8BF8B}" srcOrd="0" destOrd="0" presId="urn:microsoft.com/office/officeart/2005/8/layout/chevron1"/>
    <dgm:cxn modelId="{FD411E55-D9B1-401D-AF79-A4BBDE10D391}" srcId="{57F6C557-5427-413E-A0D8-F3F1278495B1}" destId="{ACE8D97C-BDB2-4593-9010-120632839F01}" srcOrd="0" destOrd="0" parTransId="{D7D0A676-FCA4-4BA0-88FF-0ABD048CCDDB}" sibTransId="{B96A0DA0-DE0F-4F58-9912-100286F3E2E6}"/>
    <dgm:cxn modelId="{616CE365-EAA2-4466-A6BD-8A1DD02D36C8}" type="presOf" srcId="{55409757-A7CB-4E7C-A7E3-2A536E6CB8D1}" destId="{54B5875C-4EF3-4C44-AE4C-F8C4FD21FDFB}" srcOrd="0" destOrd="0" presId="urn:microsoft.com/office/officeart/2005/8/layout/chevron1"/>
    <dgm:cxn modelId="{052CFF75-06B7-440D-A8E8-8EADBD5A241B}" srcId="{57F6C557-5427-413E-A0D8-F3F1278495B1}" destId="{AF16CC15-66C1-4183-9908-2DD31E041466}" srcOrd="2" destOrd="0" parTransId="{A73578E4-56A2-49CD-8345-FAB55047B5E5}" sibTransId="{A205B2AA-8AB8-467B-872E-6A50B23F925E}"/>
    <dgm:cxn modelId="{E3EF55E0-36C5-468F-AFD2-F298B989AA34}" type="presOf" srcId="{57F6C557-5427-413E-A0D8-F3F1278495B1}" destId="{F10818B7-AE5A-41A5-976E-A6A891AE74A4}" srcOrd="0" destOrd="0" presId="urn:microsoft.com/office/officeart/2005/8/layout/chevron1"/>
    <dgm:cxn modelId="{86CBFB10-D6F0-4B0C-8F6C-586659575EE0}" srcId="{57F6C557-5427-413E-A0D8-F3F1278495B1}" destId="{55409757-A7CB-4E7C-A7E3-2A536E6CB8D1}" srcOrd="1" destOrd="0" parTransId="{7F3E0131-F4AE-4D75-930E-2160B704AE2F}" sibTransId="{7D9ADAD0-38FB-4CB8-8607-22789D3160B0}"/>
    <dgm:cxn modelId="{13665F02-911E-4976-9D61-88076F8E0F75}" srcId="{57F6C557-5427-413E-A0D8-F3F1278495B1}" destId="{3D937FAD-C515-4079-9663-FE5317440864}" srcOrd="3" destOrd="0" parTransId="{110E7D72-4A02-4258-A3EE-77328B4F9CAA}" sibTransId="{B9708B6B-0415-4A01-AA3D-E39825567BE8}"/>
    <dgm:cxn modelId="{93AC02D9-3212-4123-8D4E-586A3C505819}" type="presOf" srcId="{3D937FAD-C515-4079-9663-FE5317440864}" destId="{FD17ABE5-FB1D-4841-894C-1652FE2C0A98}" srcOrd="0" destOrd="0" presId="urn:microsoft.com/office/officeart/2005/8/layout/chevron1"/>
    <dgm:cxn modelId="{B6538CAD-28FC-4445-A50E-CA7B949F9B32}" type="presOf" srcId="{AF16CC15-66C1-4183-9908-2DD31E041466}" destId="{F2DAAFA2-46B0-40A0-846E-A6191D2E38E7}" srcOrd="0" destOrd="0" presId="urn:microsoft.com/office/officeart/2005/8/layout/chevron1"/>
    <dgm:cxn modelId="{6CA9697D-FDB2-42AB-BF1A-250DBB387A3C}" type="presParOf" srcId="{F10818B7-AE5A-41A5-976E-A6A891AE74A4}" destId="{F186622C-6A9A-45BC-9179-1B519EC8BF8B}" srcOrd="0" destOrd="0" presId="urn:microsoft.com/office/officeart/2005/8/layout/chevron1"/>
    <dgm:cxn modelId="{9FD6652D-6805-41E8-B7FA-3BF01C3BB889}" type="presParOf" srcId="{F10818B7-AE5A-41A5-976E-A6A891AE74A4}" destId="{C6BE5F4F-7444-46CC-80CB-BA9C1051BA22}" srcOrd="1" destOrd="0" presId="urn:microsoft.com/office/officeart/2005/8/layout/chevron1"/>
    <dgm:cxn modelId="{F75D4027-D64B-45C3-BCF1-F4A3815F2059}" type="presParOf" srcId="{F10818B7-AE5A-41A5-976E-A6A891AE74A4}" destId="{54B5875C-4EF3-4C44-AE4C-F8C4FD21FDFB}" srcOrd="2" destOrd="0" presId="urn:microsoft.com/office/officeart/2005/8/layout/chevron1"/>
    <dgm:cxn modelId="{4FC85B56-2FA2-4AD2-A33B-F844A184095F}" type="presParOf" srcId="{F10818B7-AE5A-41A5-976E-A6A891AE74A4}" destId="{25B1212C-E3CF-4CA0-85C2-86D7C57509A4}" srcOrd="3" destOrd="0" presId="urn:microsoft.com/office/officeart/2005/8/layout/chevron1"/>
    <dgm:cxn modelId="{2621E6C6-B587-483E-AB92-10EC5D0E2C38}" type="presParOf" srcId="{F10818B7-AE5A-41A5-976E-A6A891AE74A4}" destId="{F2DAAFA2-46B0-40A0-846E-A6191D2E38E7}" srcOrd="4" destOrd="0" presId="urn:microsoft.com/office/officeart/2005/8/layout/chevron1"/>
    <dgm:cxn modelId="{F6E1B16C-60F2-4505-A5B9-894CED4B8D34}" type="presParOf" srcId="{F10818B7-AE5A-41A5-976E-A6A891AE74A4}" destId="{F22F2906-4C16-46A9-882E-314ECFFD88D2}" srcOrd="5" destOrd="0" presId="urn:microsoft.com/office/officeart/2005/8/layout/chevron1"/>
    <dgm:cxn modelId="{FB94C470-288D-4646-B9F4-48500E6435A3}" type="presParOf" srcId="{F10818B7-AE5A-41A5-976E-A6A891AE74A4}" destId="{FD17ABE5-FB1D-4841-894C-1652FE2C0A98}"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AD6B-B946-4F70-85EA-EDF1D59A67CA}">
      <dsp:nvSpPr>
        <dsp:cNvPr id="0" name=""/>
        <dsp:cNvSpPr/>
      </dsp:nvSpPr>
      <dsp:spPr>
        <a:xfrm>
          <a:off x="1290" y="654"/>
          <a:ext cx="2751089" cy="1650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t>Need</a:t>
          </a:r>
        </a:p>
      </dsp:txBody>
      <dsp:txXfrm>
        <a:off x="49636" y="49000"/>
        <a:ext cx="2654397" cy="1553961"/>
      </dsp:txXfrm>
    </dsp:sp>
    <dsp:sp modelId="{5EFC069B-A26B-40A0-B931-B89573998F4D}">
      <dsp:nvSpPr>
        <dsp:cNvPr id="0" name=""/>
        <dsp:cNvSpPr/>
      </dsp:nvSpPr>
      <dsp:spPr>
        <a:xfrm>
          <a:off x="3027488" y="684600"/>
          <a:ext cx="583230" cy="28276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027488" y="741152"/>
        <a:ext cx="498402" cy="169656"/>
      </dsp:txXfrm>
    </dsp:sp>
    <dsp:sp modelId="{D9C7EAC9-C071-4855-8D8C-CCFD50B290EC}">
      <dsp:nvSpPr>
        <dsp:cNvPr id="0" name=""/>
        <dsp:cNvSpPr/>
      </dsp:nvSpPr>
      <dsp:spPr>
        <a:xfrm>
          <a:off x="3852815" y="654"/>
          <a:ext cx="2751089" cy="1650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t>Project</a:t>
          </a:r>
          <a:endParaRPr lang="en-US" sz="6000" kern="1200" dirty="0"/>
        </a:p>
      </dsp:txBody>
      <dsp:txXfrm>
        <a:off x="3901161" y="49000"/>
        <a:ext cx="2654397" cy="1553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AD6B-B946-4F70-85EA-EDF1D59A67CA}">
      <dsp:nvSpPr>
        <dsp:cNvPr id="0" name=""/>
        <dsp:cNvSpPr/>
      </dsp:nvSpPr>
      <dsp:spPr>
        <a:xfrm>
          <a:off x="6801" y="256281"/>
          <a:ext cx="2032824" cy="121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Need</a:t>
          </a:r>
        </a:p>
      </dsp:txBody>
      <dsp:txXfrm>
        <a:off x="42525" y="292005"/>
        <a:ext cx="1961376" cy="1148246"/>
      </dsp:txXfrm>
    </dsp:sp>
    <dsp:sp modelId="{5EFC069B-A26B-40A0-B931-B89573998F4D}">
      <dsp:nvSpPr>
        <dsp:cNvPr id="0" name=""/>
        <dsp:cNvSpPr/>
      </dsp:nvSpPr>
      <dsp:spPr>
        <a:xfrm>
          <a:off x="2242907" y="761661"/>
          <a:ext cx="430958" cy="208935"/>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242907" y="803448"/>
        <a:ext cx="368278" cy="125361"/>
      </dsp:txXfrm>
    </dsp:sp>
    <dsp:sp modelId="{D9C7EAC9-C071-4855-8D8C-CCFD50B290EC}">
      <dsp:nvSpPr>
        <dsp:cNvPr id="0" name=""/>
        <dsp:cNvSpPr/>
      </dsp:nvSpPr>
      <dsp:spPr>
        <a:xfrm>
          <a:off x="2852754" y="256281"/>
          <a:ext cx="2032824" cy="121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Project</a:t>
          </a:r>
          <a:endParaRPr lang="en-US" sz="3200" kern="1200" dirty="0"/>
        </a:p>
      </dsp:txBody>
      <dsp:txXfrm>
        <a:off x="2888478" y="292005"/>
        <a:ext cx="1961376" cy="1148246"/>
      </dsp:txXfrm>
    </dsp:sp>
    <dsp:sp modelId="{90C2D04B-924E-4EF3-A2BD-AB968B29AD58}">
      <dsp:nvSpPr>
        <dsp:cNvPr id="0" name=""/>
        <dsp:cNvSpPr/>
      </dsp:nvSpPr>
      <dsp:spPr>
        <a:xfrm flipV="1">
          <a:off x="5088861" y="769853"/>
          <a:ext cx="430958" cy="192551"/>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088861" y="808363"/>
        <a:ext cx="373193" cy="115531"/>
      </dsp:txXfrm>
    </dsp:sp>
    <dsp:sp modelId="{841CF35F-F71E-46B0-B235-A18412C502B1}">
      <dsp:nvSpPr>
        <dsp:cNvPr id="0" name=""/>
        <dsp:cNvSpPr/>
      </dsp:nvSpPr>
      <dsp:spPr>
        <a:xfrm>
          <a:off x="5698708" y="256281"/>
          <a:ext cx="2032824" cy="121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Evaluation</a:t>
          </a:r>
          <a:endParaRPr lang="en-US" sz="3200" kern="1200" dirty="0"/>
        </a:p>
      </dsp:txBody>
      <dsp:txXfrm>
        <a:off x="5734432" y="292005"/>
        <a:ext cx="1961376" cy="1148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6622C-6A9A-45BC-9179-1B519EC8BF8B}">
      <dsp:nvSpPr>
        <dsp:cNvPr id="0" name=""/>
        <dsp:cNvSpPr/>
      </dsp:nvSpPr>
      <dsp:spPr>
        <a:xfrm>
          <a:off x="3819" y="641895"/>
          <a:ext cx="2223131" cy="88925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OSUF Website</a:t>
          </a:r>
          <a:endParaRPr lang="en-US" sz="1200" kern="1200" dirty="0"/>
        </a:p>
      </dsp:txBody>
      <dsp:txXfrm>
        <a:off x="448445" y="641895"/>
        <a:ext cx="1333879" cy="889252"/>
      </dsp:txXfrm>
    </dsp:sp>
    <dsp:sp modelId="{54B5875C-4EF3-4C44-AE4C-F8C4FD21FDFB}">
      <dsp:nvSpPr>
        <dsp:cNvPr id="0" name=""/>
        <dsp:cNvSpPr/>
      </dsp:nvSpPr>
      <dsp:spPr>
        <a:xfrm>
          <a:off x="2004637" y="641895"/>
          <a:ext cx="2223131" cy="88925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smtClean="0"/>
            <a:t>About </a:t>
          </a:r>
          <a:r>
            <a:rPr lang="en-US" sz="2000" kern="1200" dirty="0" smtClean="0"/>
            <a:t>Us</a:t>
          </a:r>
          <a:endParaRPr lang="en-US" sz="2000" kern="1200" dirty="0"/>
        </a:p>
      </dsp:txBody>
      <dsp:txXfrm>
        <a:off x="2449263" y="641895"/>
        <a:ext cx="1333879" cy="889252"/>
      </dsp:txXfrm>
    </dsp:sp>
    <dsp:sp modelId="{F2DAAFA2-46B0-40A0-846E-A6191D2E38E7}">
      <dsp:nvSpPr>
        <dsp:cNvPr id="0" name=""/>
        <dsp:cNvSpPr/>
      </dsp:nvSpPr>
      <dsp:spPr>
        <a:xfrm>
          <a:off x="4005455" y="641895"/>
          <a:ext cx="2223131" cy="889252"/>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Foundation Relations</a:t>
          </a:r>
          <a:endParaRPr lang="en-US" sz="2000" kern="1200" dirty="0"/>
        </a:p>
      </dsp:txBody>
      <dsp:txXfrm>
        <a:off x="4450081" y="641895"/>
        <a:ext cx="1333879" cy="889252"/>
      </dsp:txXfrm>
    </dsp:sp>
    <dsp:sp modelId="{FD17ABE5-FB1D-4841-894C-1652FE2C0A98}">
      <dsp:nvSpPr>
        <dsp:cNvPr id="0" name=""/>
        <dsp:cNvSpPr/>
      </dsp:nvSpPr>
      <dsp:spPr>
        <a:xfrm>
          <a:off x="6006273" y="641895"/>
          <a:ext cx="2223131" cy="88925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Training</a:t>
          </a:r>
          <a:endParaRPr lang="en-US" sz="2000" kern="1200" dirty="0"/>
        </a:p>
      </dsp:txBody>
      <dsp:txXfrm>
        <a:off x="6450899" y="641895"/>
        <a:ext cx="1333879" cy="8892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96129EE7-F48F-4C46-B74D-4EBB6C1F3BD3}" type="datetimeFigureOut">
              <a:rPr lang="en-US" smtClean="0"/>
              <a:t>11/30/2018</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9F5CB543-180A-4B13-AD79-FCCEBF3F3241}" type="slidenum">
              <a:rPr lang="en-US" smtClean="0"/>
              <a:t>‹#›</a:t>
            </a:fld>
            <a:endParaRPr lang="en-US" dirty="0"/>
          </a:p>
        </p:txBody>
      </p:sp>
    </p:spTree>
    <p:extLst>
      <p:ext uri="{BB962C8B-B14F-4D97-AF65-F5344CB8AC3E}">
        <p14:creationId xmlns:p14="http://schemas.microsoft.com/office/powerpoint/2010/main" val="325940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4" y="2"/>
            <a:ext cx="3043343" cy="467072"/>
          </a:xfrm>
          <a:prstGeom prst="rect">
            <a:avLst/>
          </a:prstGeom>
        </p:spPr>
        <p:txBody>
          <a:bodyPr vert="horz" lIns="93324" tIns="46662" rIns="93324" bIns="46662" rtlCol="0"/>
          <a:lstStyle>
            <a:lvl1pPr algn="r">
              <a:defRPr sz="1200"/>
            </a:lvl1pPr>
          </a:lstStyle>
          <a:p>
            <a:fld id="{F38A0696-E8A4-5E47-B426-CB2DE1C28947}" type="datetimeFigureOut">
              <a:rPr lang="en-US" smtClean="0"/>
              <a:t>11/30/2018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7071"/>
          </a:xfrm>
          <a:prstGeom prst="rect">
            <a:avLst/>
          </a:prstGeom>
        </p:spPr>
        <p:txBody>
          <a:bodyPr vert="horz" lIns="93324" tIns="46662" rIns="93324" bIns="46662" rtlCol="0" anchor="b"/>
          <a:lstStyle>
            <a:lvl1pPr algn="r">
              <a:defRPr sz="1200"/>
            </a:lvl1pPr>
          </a:lstStyle>
          <a:p>
            <a:fld id="{D4A39D37-EB39-9B49-85DF-DD837FDB43E8}" type="slidenum">
              <a:rPr lang="en-US" smtClean="0"/>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in Slide</a:t>
            </a:r>
            <a:r>
              <a:rPr lang="en-US" baseline="0" dirty="0" smtClean="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dirty="0"/>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there are no nocturnal butterflies, and </a:t>
            </a:r>
            <a:r>
              <a:rPr lang="en-US" sz="1200" b="0" i="1" u="none" strike="noStrike" kern="1200" baseline="0" dirty="0" err="1" smtClean="0">
                <a:solidFill>
                  <a:schemeClr val="tx1"/>
                </a:solidFill>
                <a:latin typeface="+mn-lt"/>
                <a:ea typeface="+mn-ea"/>
                <a:cs typeface="+mn-cs"/>
              </a:rPr>
              <a:t>noctis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volantim</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latin</a:t>
            </a:r>
            <a:r>
              <a:rPr lang="en-US" sz="1200" b="0" i="0" u="none" strike="noStrike" kern="1200" baseline="0" dirty="0" smtClean="0">
                <a:solidFill>
                  <a:schemeClr val="tx1"/>
                </a:solidFill>
                <a:latin typeface="+mn-lt"/>
                <a:ea typeface="+mn-ea"/>
                <a:cs typeface="+mn-cs"/>
              </a:rPr>
              <a:t> for night flyer) is not a real thing.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basic elements of a well-written Need Statement are: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General description of the situation </a:t>
            </a:r>
            <a:endParaRPr lang="en-US"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Clearly and concisely define the need. Keep it simple, avoid jargon and make it easy to read.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Document the need. It should be well supported with evidence such as statistical facts, data, documented research and expert views.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Target population to be served</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should focus on the people to be served, rather than the applicant or applicant organization’s needs.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Project impact </a:t>
            </a:r>
            <a:endParaRPr lang="en-US"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change will occur as a result of the proposed project?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what extent will the people served be impacted?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latin typeface="+mn-lt"/>
                <a:ea typeface="+mn-ea"/>
                <a:cs typeface="+mn-cs"/>
              </a:rPr>
              <a:t>Why is the Needs Statement Important?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needs statement answers the question: “Why care?” It demonstrates there is a problem that is important, significant, and urgent. A needs statement must relate to your organization’s mission and to the </a:t>
            </a:r>
            <a:r>
              <a:rPr lang="en-US" sz="1200" b="0" i="0" u="none" strike="noStrike" kern="1200" baseline="0" dirty="0" smtClean="0">
                <a:solidFill>
                  <a:schemeClr val="tx1"/>
                </a:solidFill>
                <a:latin typeface="+mn-lt"/>
                <a:ea typeface="+mn-ea"/>
                <a:cs typeface="+mn-cs"/>
              </a:rPr>
              <a:t>sponsor’s </a:t>
            </a:r>
            <a:r>
              <a:rPr lang="en-US" sz="1200" b="0" i="0" u="none" strike="noStrike" kern="1200" baseline="0" dirty="0" smtClean="0">
                <a:solidFill>
                  <a:schemeClr val="tx1"/>
                </a:solidFill>
                <a:latin typeface="+mn-lt"/>
                <a:ea typeface="+mn-ea"/>
                <a:cs typeface="+mn-cs"/>
              </a:rPr>
              <a:t>priorities.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needs statement establishes the problem and describes the conditions in the community that your organization will address. The needs statement is an opportunity to demonstrate your understanding of the issue and your ability to address the need. </a:t>
            </a:r>
          </a:p>
        </p:txBody>
      </p:sp>
      <p:sp>
        <p:nvSpPr>
          <p:cNvPr id="4" name="Slide Number Placeholder 3"/>
          <p:cNvSpPr>
            <a:spLocks noGrp="1"/>
          </p:cNvSpPr>
          <p:nvPr>
            <p:ph type="sldNum" sz="quarter" idx="10"/>
          </p:nvPr>
        </p:nvSpPr>
        <p:spPr/>
        <p:txBody>
          <a:bodyPr/>
          <a:lstStyle/>
          <a:p>
            <a:fld id="{D4A39D37-EB39-9B49-85DF-DD837FDB43E8}" type="slidenum">
              <a:rPr lang="en-US" smtClean="0"/>
              <a:t>9</a:t>
            </a:fld>
            <a:endParaRPr lang="en-US" dirty="0"/>
          </a:p>
        </p:txBody>
      </p:sp>
    </p:spTree>
    <p:extLst>
      <p:ext uri="{BB962C8B-B14F-4D97-AF65-F5344CB8AC3E}">
        <p14:creationId xmlns:p14="http://schemas.microsoft.com/office/powerpoint/2010/main" val="136834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dirty="0"/>
          </a:p>
        </p:txBody>
      </p:sp>
    </p:spTree>
    <p:extLst>
      <p:ext uri="{BB962C8B-B14F-4D97-AF65-F5344CB8AC3E}">
        <p14:creationId xmlns:p14="http://schemas.microsoft.com/office/powerpoint/2010/main" val="3558910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to the need/problem</a:t>
            </a:r>
            <a:r>
              <a:rPr lang="en-US" baseline="0" dirty="0" smtClean="0"/>
              <a:t> statement. Does the project design answer the need? Do the goals match the purpose the </a:t>
            </a:r>
            <a:r>
              <a:rPr lang="en-US" baseline="0" dirty="0" smtClean="0"/>
              <a:t>sponsor </a:t>
            </a:r>
            <a:r>
              <a:rPr lang="en-US" baseline="0" dirty="0" smtClean="0"/>
              <a:t>intends to support?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11</a:t>
            </a:fld>
            <a:endParaRPr lang="en-US" dirty="0"/>
          </a:p>
        </p:txBody>
      </p:sp>
    </p:spTree>
    <p:extLst>
      <p:ext uri="{BB962C8B-B14F-4D97-AF65-F5344CB8AC3E}">
        <p14:creationId xmlns:p14="http://schemas.microsoft.com/office/powerpoint/2010/main" val="114914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12</a:t>
            </a:fld>
            <a:endParaRPr lang="en-US" dirty="0"/>
          </a:p>
        </p:txBody>
      </p:sp>
    </p:spTree>
    <p:extLst>
      <p:ext uri="{BB962C8B-B14F-4D97-AF65-F5344CB8AC3E}">
        <p14:creationId xmlns:p14="http://schemas.microsoft.com/office/powerpoint/2010/main" val="46383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Skipping</a:t>
            </a:r>
            <a:r>
              <a:rPr lang="en-US" baseline="0" dirty="0" smtClean="0"/>
              <a:t> ahead, the evaluation plan describes the anticipated outcome of the project, and how you will determine if it is successful.</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dirty="0"/>
          </a:p>
        </p:txBody>
      </p:sp>
    </p:spTree>
    <p:extLst>
      <p:ext uri="{BB962C8B-B14F-4D97-AF65-F5344CB8AC3E}">
        <p14:creationId xmlns:p14="http://schemas.microsoft.com/office/powerpoint/2010/main" val="323976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cannot state strongly enough the importance of</a:t>
            </a:r>
            <a:r>
              <a:rPr lang="en-US" baseline="0" dirty="0" smtClean="0"/>
              <a:t> describing the</a:t>
            </a:r>
            <a:r>
              <a:rPr lang="en-US" dirty="0" smtClean="0"/>
              <a:t> impact of your</a:t>
            </a:r>
            <a:r>
              <a:rPr lang="en-US" baseline="0" dirty="0" smtClean="0"/>
              <a:t> work</a:t>
            </a:r>
            <a:r>
              <a:rPr lang="en-US" dirty="0" smtClean="0"/>
              <a:t>. Philanthropic</a:t>
            </a:r>
            <a:r>
              <a:rPr lang="en-US" baseline="0" dirty="0" smtClean="0"/>
              <a:t> moods may shift to other priorities in time, but for now, this is a critical component.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Impact must</a:t>
            </a:r>
            <a:r>
              <a:rPr lang="en-US" sz="1200" kern="1200" dirty="0" smtClean="0">
                <a:solidFill>
                  <a:schemeClr val="tx1"/>
                </a:solidFill>
                <a:effectLst/>
                <a:latin typeface="+mn-lt"/>
                <a:ea typeface="+mn-ea"/>
                <a:cs typeface="+mn-cs"/>
              </a:rPr>
              <a:t> include quantification and context (e.g.: measurable outcomes and demonstrated understanding of how results may fit into/inform current literature on your topic)</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14</a:t>
            </a:fld>
            <a:endParaRPr lang="en-US" dirty="0"/>
          </a:p>
        </p:txBody>
      </p:sp>
    </p:spTree>
    <p:extLst>
      <p:ext uri="{BB962C8B-B14F-4D97-AF65-F5344CB8AC3E}">
        <p14:creationId xmlns:p14="http://schemas.microsoft.com/office/powerpoint/2010/main" val="298484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Connect the need/problem to the project design/solution to the evaluation. Tie evaluation to SMART objectives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15</a:t>
            </a:fld>
            <a:endParaRPr lang="en-US" dirty="0"/>
          </a:p>
        </p:txBody>
      </p:sp>
    </p:spTree>
    <p:extLst>
      <p:ext uri="{BB962C8B-B14F-4D97-AF65-F5344CB8AC3E}">
        <p14:creationId xmlns:p14="http://schemas.microsoft.com/office/powerpoint/2010/main" val="326228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16</a:t>
            </a:fld>
            <a:endParaRPr lang="en-US" dirty="0"/>
          </a:p>
        </p:txBody>
      </p:sp>
    </p:spTree>
    <p:extLst>
      <p:ext uri="{BB962C8B-B14F-4D97-AF65-F5344CB8AC3E}">
        <p14:creationId xmlns:p14="http://schemas.microsoft.com/office/powerpoint/2010/main" val="2587826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2000"/>
              </a:lnSpc>
              <a:spcBef>
                <a:spcPts val="336"/>
              </a:spcBef>
            </a:pPr>
            <a:r>
              <a:rPr lang="en-US" sz="1400" dirty="0" smtClean="0">
                <a:latin typeface="Verdana" panose="020B0604030504040204" pitchFamily="34" charset="0"/>
              </a:rPr>
              <a:t>Now</a:t>
            </a:r>
            <a:r>
              <a:rPr lang="en-US" sz="1400" baseline="0" dirty="0" smtClean="0">
                <a:latin typeface="Verdana" panose="020B0604030504040204" pitchFamily="34" charset="0"/>
              </a:rPr>
              <a:t>, we’ll go back to the two parts we skipped. </a:t>
            </a:r>
            <a:endParaRPr lang="en-US" sz="1400" dirty="0" smtClean="0">
              <a:latin typeface="Verdana" panose="020B0604030504040204" pitchFamily="34" charset="0"/>
            </a:endParaRPr>
          </a:p>
          <a:p>
            <a:pPr algn="l">
              <a:lnSpc>
                <a:spcPct val="112000"/>
              </a:lnSpc>
              <a:spcBef>
                <a:spcPts val="336"/>
              </a:spcBef>
            </a:pPr>
            <a:endParaRPr lang="en-US" sz="1400" dirty="0" smtClean="0">
              <a:latin typeface="Verdana" panose="020B0604030504040204" pitchFamily="34" charset="0"/>
            </a:endParaRPr>
          </a:p>
          <a:p>
            <a:pPr algn="l">
              <a:lnSpc>
                <a:spcPct val="112000"/>
              </a:lnSpc>
              <a:spcBef>
                <a:spcPts val="336"/>
              </a:spcBef>
            </a:pPr>
            <a:r>
              <a:rPr lang="en-US" sz="1400" dirty="0" smtClean="0">
                <a:latin typeface="Verdana" panose="020B0604030504040204" pitchFamily="34" charset="0"/>
              </a:rPr>
              <a:t>Drive the biography’s description toward the project for which you’re seeking funding. </a:t>
            </a:r>
          </a:p>
          <a:p>
            <a:pPr algn="l">
              <a:lnSpc>
                <a:spcPct val="112000"/>
              </a:lnSpc>
              <a:spcBef>
                <a:spcPts val="336"/>
              </a:spcBef>
            </a:pPr>
            <a:r>
              <a:rPr lang="en-US" sz="1400" dirty="0" smtClean="0">
                <a:latin typeface="Verdana" panose="020B0604030504040204" pitchFamily="34" charset="0"/>
              </a:rPr>
              <a:t>For example, if your expertise is in mechanical engineering with three major emphases </a:t>
            </a:r>
            <a:r>
              <a:rPr lang="en-US" sz="1400" i="1" dirty="0" smtClean="0">
                <a:latin typeface="Verdana" panose="020B0604030504040204" pitchFamily="34" charset="0"/>
              </a:rPr>
              <a:t>and</a:t>
            </a:r>
            <a:r>
              <a:rPr lang="en-US" sz="1400" dirty="0" smtClean="0">
                <a:latin typeface="Verdana" panose="020B0604030504040204" pitchFamily="34" charset="0"/>
              </a:rPr>
              <a:t> if you are applying to a private foundation that works in green energy, the biographical description should primarily emphasize past experience relevant to the project. Don’t use laundry lists (except for select awards).</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17</a:t>
            </a:fld>
            <a:endParaRPr lang="en-US" dirty="0"/>
          </a:p>
        </p:txBody>
      </p:sp>
    </p:spTree>
    <p:extLst>
      <p:ext uri="{BB962C8B-B14F-4D97-AF65-F5344CB8AC3E}">
        <p14:creationId xmlns:p14="http://schemas.microsoft.com/office/powerpoint/2010/main" val="29781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describe</a:t>
            </a:r>
            <a:r>
              <a:rPr lang="en-US" baseline="0" dirty="0" smtClean="0"/>
              <a:t> the PI for the proposed project, the co-PI, and the relevant expertise for the narrative in 2-3 sentences. Often, if there is more than one PI on a project, it makes sense for them to have complimentary, but not significantly overlapping, expertise.</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18</a:t>
            </a:fld>
            <a:endParaRPr lang="en-US" dirty="0"/>
          </a:p>
        </p:txBody>
      </p:sp>
    </p:spTree>
    <p:extLst>
      <p:ext uri="{BB962C8B-B14F-4D97-AF65-F5344CB8AC3E}">
        <p14:creationId xmlns:p14="http://schemas.microsoft.com/office/powerpoint/2010/main" val="179718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Welcome!</a:t>
            </a:r>
            <a:r>
              <a:rPr lang="en-US" sz="1000" baseline="0" dirty="0" smtClean="0">
                <a:latin typeface="Times New Roman" panose="02020603050405020304" pitchFamily="18" charset="0"/>
                <a:cs typeface="Times New Roman" panose="02020603050405020304" pitchFamily="18" charset="0"/>
              </a:rPr>
              <a:t> We are so glad to be able to make this presentation to you today, and to talk with you more about private foundation funding. </a:t>
            </a:r>
          </a:p>
          <a:p>
            <a:r>
              <a:rPr lang="en-US" sz="1000" baseline="0" dirty="0" smtClean="0">
                <a:latin typeface="Times New Roman" panose="02020603050405020304" pitchFamily="18" charset="0"/>
                <a:cs typeface="Times New Roman" panose="02020603050405020304" pitchFamily="18" charset="0"/>
              </a:rPr>
              <a:t>The Office of Foundation Relations went through some big personnel and organizational changes this year; you may remember us as previously called the Office of Foundation Services, for example. Whatever changes have occurred, however, we’d like you to know that we are still here to aid you in fundraising for programs, research, students, etc from private foundations.</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Our team is all here today, and we are: [Introduce Team]</a:t>
            </a: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dirty="0"/>
          </a:p>
        </p:txBody>
      </p:sp>
    </p:spTree>
    <p:extLst>
      <p:ext uri="{BB962C8B-B14F-4D97-AF65-F5344CB8AC3E}">
        <p14:creationId xmlns:p14="http://schemas.microsoft.com/office/powerpoint/2010/main" val="1297438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19</a:t>
            </a:fld>
            <a:endParaRPr lang="en-US" dirty="0"/>
          </a:p>
        </p:txBody>
      </p:sp>
    </p:spTree>
    <p:extLst>
      <p:ext uri="{BB962C8B-B14F-4D97-AF65-F5344CB8AC3E}">
        <p14:creationId xmlns:p14="http://schemas.microsoft.com/office/powerpoint/2010/main" val="342835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20</a:t>
            </a:fld>
            <a:endParaRPr lang="en-US" dirty="0"/>
          </a:p>
        </p:txBody>
      </p:sp>
    </p:spTree>
    <p:extLst>
      <p:ext uri="{BB962C8B-B14F-4D97-AF65-F5344CB8AC3E}">
        <p14:creationId xmlns:p14="http://schemas.microsoft.com/office/powerpoint/2010/main" val="1716754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r>
              <a:rPr lang="en-US" baseline="0" dirty="0" smtClean="0"/>
              <a:t> is the heart of the document. It is a persuasive document.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21</a:t>
            </a:fld>
            <a:endParaRPr lang="en-US" dirty="0"/>
          </a:p>
        </p:txBody>
      </p:sp>
    </p:spTree>
    <p:extLst>
      <p:ext uri="{BB962C8B-B14F-4D97-AF65-F5344CB8AC3E}">
        <p14:creationId xmlns:p14="http://schemas.microsoft.com/office/powerpoint/2010/main" val="394604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r>
              <a:rPr lang="en-US" baseline="0" dirty="0" smtClean="0"/>
              <a:t> is the heart of the document. It is a persuasive document.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22</a:t>
            </a:fld>
            <a:endParaRPr lang="en-US" dirty="0"/>
          </a:p>
        </p:txBody>
      </p:sp>
    </p:spTree>
    <p:extLst>
      <p:ext uri="{BB962C8B-B14F-4D97-AF65-F5344CB8AC3E}">
        <p14:creationId xmlns:p14="http://schemas.microsoft.com/office/powerpoint/2010/main" val="135271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23</a:t>
            </a:fld>
            <a:endParaRPr lang="en-US" dirty="0"/>
          </a:p>
        </p:txBody>
      </p:sp>
    </p:spTree>
    <p:extLst>
      <p:ext uri="{BB962C8B-B14F-4D97-AF65-F5344CB8AC3E}">
        <p14:creationId xmlns:p14="http://schemas.microsoft.com/office/powerpoint/2010/main" val="113773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24</a:t>
            </a:fld>
            <a:endParaRPr lang="en-US" dirty="0"/>
          </a:p>
        </p:txBody>
      </p:sp>
    </p:spTree>
    <p:extLst>
      <p:ext uri="{BB962C8B-B14F-4D97-AF65-F5344CB8AC3E}">
        <p14:creationId xmlns:p14="http://schemas.microsoft.com/office/powerpoint/2010/main" val="22636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dirty="0"/>
          </a:p>
        </p:txBody>
      </p:sp>
    </p:spTree>
    <p:extLst>
      <p:ext uri="{BB962C8B-B14F-4D97-AF65-F5344CB8AC3E}">
        <p14:creationId xmlns:p14="http://schemas.microsoft.com/office/powerpoint/2010/main" val="157261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a:t>
            </a:r>
            <a:r>
              <a:rPr lang="en-US" baseline="0" dirty="0" smtClean="0"/>
              <a:t> today’s training is to discuss the five key components of any proposal narrative, and how successful proposal tackle each part.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3</a:t>
            </a:fld>
            <a:endParaRPr lang="en-US" dirty="0"/>
          </a:p>
        </p:txBody>
      </p:sp>
    </p:spTree>
    <p:extLst>
      <p:ext uri="{BB962C8B-B14F-4D97-AF65-F5344CB8AC3E}">
        <p14:creationId xmlns:p14="http://schemas.microsoft.com/office/powerpoint/2010/main" val="87092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None/>
            </a:pPr>
            <a:r>
              <a:rPr lang="en-US" sz="1200" dirty="0" smtClean="0">
                <a:latin typeface="Verdana" panose="020B0604030504040204" pitchFamily="34" charset="0"/>
                <a:ea typeface="Verdana" panose="020B0604030504040204" pitchFamily="34" charset="0"/>
                <a:cs typeface="Verdana" panose="020B0604030504040204" pitchFamily="34" charset="0"/>
              </a:rPr>
              <a:t>The proposal narrative is the section of your grant application where you make an argument for your project.</a:t>
            </a:r>
          </a:p>
          <a:p>
            <a:pPr marL="0" indent="0">
              <a:spcBef>
                <a:spcPts val="1800"/>
              </a:spcBef>
              <a:buNone/>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1200" dirty="0" smtClean="0">
                <a:latin typeface="Verdana" panose="020B0604030504040204" pitchFamily="34" charset="0"/>
                <a:ea typeface="Verdana" panose="020B0604030504040204" pitchFamily="34" charset="0"/>
                <a:cs typeface="Verdana" panose="020B0604030504040204" pitchFamily="34" charset="0"/>
              </a:rPr>
              <a:t>As a persuasive document, your goal with the narrative is to communicate with the reader about why they should fund your project. Use sections</a:t>
            </a:r>
            <a:r>
              <a:rPr lang="en-US" sz="1200" baseline="0" dirty="0" smtClean="0">
                <a:latin typeface="Verdana" panose="020B0604030504040204" pitchFamily="34" charset="0"/>
                <a:ea typeface="Verdana" panose="020B0604030504040204" pitchFamily="34" charset="0"/>
                <a:cs typeface="Verdana" panose="020B0604030504040204" pitchFamily="34" charset="0"/>
              </a:rPr>
              <a:t> with headers, make it easy to read, always follow the instructions. </a:t>
            </a:r>
          </a:p>
          <a:p>
            <a:pPr marL="0" indent="0">
              <a:spcBef>
                <a:spcPts val="1800"/>
              </a:spcBef>
              <a:buNone/>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1200" dirty="0" smtClean="0">
                <a:latin typeface="Verdana" panose="020B0604030504040204" pitchFamily="34" charset="0"/>
                <a:ea typeface="Verdana" panose="020B0604030504040204" pitchFamily="34" charset="0"/>
                <a:cs typeface="Verdana" panose="020B0604030504040204" pitchFamily="34" charset="0"/>
              </a:rPr>
              <a:t>Every private foundation sponsor will ask for the narrative in their own format. Follow the instructions! </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4</a:t>
            </a:fld>
            <a:endParaRPr lang="en-US" dirty="0"/>
          </a:p>
        </p:txBody>
      </p:sp>
    </p:spTree>
    <p:extLst>
      <p:ext uri="{BB962C8B-B14F-4D97-AF65-F5344CB8AC3E}">
        <p14:creationId xmlns:p14="http://schemas.microsoft.com/office/powerpoint/2010/main" val="417875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Proposals generally have these five sections. (always</a:t>
            </a:r>
            <a:r>
              <a:rPr lang="en-US" baseline="0" dirty="0" smtClean="0"/>
              <a:t> </a:t>
            </a:r>
            <a:r>
              <a:rPr lang="en-US" dirty="0" smtClean="0"/>
              <a:t>follow the instructions)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dirty="0"/>
          </a:p>
        </p:txBody>
      </p:sp>
    </p:spTree>
    <p:extLst>
      <p:ext uri="{BB962C8B-B14F-4D97-AF65-F5344CB8AC3E}">
        <p14:creationId xmlns:p14="http://schemas.microsoft.com/office/powerpoint/2010/main" val="384267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dirty="0"/>
          </a:p>
        </p:txBody>
      </p:sp>
    </p:spTree>
    <p:extLst>
      <p:ext uri="{BB962C8B-B14F-4D97-AF65-F5344CB8AC3E}">
        <p14:creationId xmlns:p14="http://schemas.microsoft.com/office/powerpoint/2010/main" val="261502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RFP for</a:t>
            </a:r>
            <a:r>
              <a:rPr lang="en-US" baseline="0" dirty="0" smtClean="0"/>
              <a:t> the fictional Sally Foundation, and then the need statement of a prospective applicant. Does this look like a compelling need statement for this RFP? Why or why not?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dirty="0"/>
          </a:p>
        </p:txBody>
      </p:sp>
    </p:spTree>
    <p:extLst>
      <p:ext uri="{BB962C8B-B14F-4D97-AF65-F5344CB8AC3E}">
        <p14:creationId xmlns:p14="http://schemas.microsoft.com/office/powerpoint/2010/main" val="288658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good example of a successful need statement. It contains three of the most common mistakes found in a need statement: </a:t>
            </a:r>
          </a:p>
          <a:p>
            <a:r>
              <a:rPr lang="en-US" dirty="0" smtClean="0"/>
              <a:t>The</a:t>
            </a:r>
            <a:r>
              <a:rPr lang="en-US" baseline="0" dirty="0" smtClean="0"/>
              <a:t> need must match the </a:t>
            </a:r>
            <a:r>
              <a:rPr lang="en-US" baseline="0" dirty="0" smtClean="0"/>
              <a:t>sponsor’s </a:t>
            </a:r>
            <a:r>
              <a:rPr lang="en-US" baseline="0" dirty="0" smtClean="0"/>
              <a:t>stated priority; the need is that of society-at-large or the community, not the applicant or applicant organization’s need; and the need must be well defined and contextualized as a gap in the current literature or scholarship.</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8</a:t>
            </a:fld>
            <a:endParaRPr lang="en-US" dirty="0"/>
          </a:p>
        </p:txBody>
      </p:sp>
    </p:spTree>
    <p:extLst>
      <p:ext uri="{BB962C8B-B14F-4D97-AF65-F5344CB8AC3E}">
        <p14:creationId xmlns:p14="http://schemas.microsoft.com/office/powerpoint/2010/main" val="59717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dirty="0" smtClean="0"/>
              <a:t>OREGON STATE UNIVERSITY</a:t>
            </a:r>
            <a:endParaRPr lang="en-US" dirty="0"/>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dirty="0" smtClean="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mailto:Aaron.Shonk@osufoundation.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Paul.DuBois@osufoundation.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osufoundation.org/" TargetMode="External"/><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writingcenter.oregonstate.edu/writing-center-and-irb" TargetMode="External"/><Relationship Id="rId3" Type="http://schemas.openxmlformats.org/officeDocument/2006/relationships/hyperlink" Target="mailto:Aaron.Shonk@osufoundation.org" TargetMode="External"/><Relationship Id="rId7" Type="http://schemas.openxmlformats.org/officeDocument/2006/relationships/hyperlink" Target="http://writingcenter.oregonstate.edu/online-writing-resourc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ritingcenter.oregonstate.edu/faculty-information" TargetMode="External"/><Relationship Id="rId5" Type="http://schemas.openxmlformats.org/officeDocument/2006/relationships/hyperlink" Target="http://writingcenter.oregonstate.edu/graduate-writing-center" TargetMode="External"/><Relationship Id="rId4" Type="http://schemas.openxmlformats.org/officeDocument/2006/relationships/hyperlink" Target="http://writingcenter.oregonstate.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foundation relations</a:t>
            </a:r>
            <a:endParaRPr lang="en-US" dirty="0"/>
          </a:p>
        </p:txBody>
      </p:sp>
    </p:spTree>
    <p:extLst>
      <p:ext uri="{BB962C8B-B14F-4D97-AF65-F5344CB8AC3E}">
        <p14:creationId xmlns:p14="http://schemas.microsoft.com/office/powerpoint/2010/main" val="208732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4" name="Content Placeholder 3"/>
          <p:cNvSpPr>
            <a:spLocks noGrp="1"/>
          </p:cNvSpPr>
          <p:nvPr>
            <p:ph sz="half" idx="2"/>
          </p:nvPr>
        </p:nvSpPr>
        <p:spPr>
          <a:xfrm>
            <a:off x="838200" y="1825625"/>
            <a:ext cx="10515600" cy="4351338"/>
          </a:xfrm>
        </p:spPr>
        <p:txBody>
          <a:bodyPr>
            <a:normAutofit fontScale="70000" lnSpcReduction="20000"/>
          </a:bodyPr>
          <a:lstStyle/>
          <a:p>
            <a:pPr marL="0" indent="0">
              <a:buNone/>
            </a:pPr>
            <a:r>
              <a:rPr lang="en-US" sz="3600" b="1" dirty="0" smtClean="0">
                <a:solidFill>
                  <a:srgbClr val="DC4405"/>
                </a:solidFill>
                <a:latin typeface="Georgia" panose="02040502050405020303" pitchFamily="18" charset="0"/>
              </a:rPr>
              <a:t>Need Statement</a:t>
            </a:r>
          </a:p>
          <a:p>
            <a:pPr marL="0" indent="0">
              <a:lnSpc>
                <a:spcPct val="100000"/>
              </a:lnSpc>
              <a:spcBef>
                <a:spcPts val="0"/>
              </a:spcBef>
              <a:buNone/>
            </a:pPr>
            <a:endParaRPr lang="en-US" dirty="0" smtClean="0"/>
          </a:p>
          <a:p>
            <a:pPr marL="0" indent="0">
              <a:lnSpc>
                <a:spcPct val="120000"/>
              </a:lnSpc>
              <a:spcBef>
                <a:spcPts val="0"/>
              </a:spcBef>
              <a:buNone/>
            </a:pPr>
            <a:r>
              <a:rPr lang="en-US" sz="3100" dirty="0" smtClean="0"/>
              <a:t>The population of the nocturnal butterfly, </a:t>
            </a:r>
            <a:r>
              <a:rPr lang="en-US" sz="3100" i="1" dirty="0" err="1" smtClean="0"/>
              <a:t>noctis</a:t>
            </a:r>
            <a:r>
              <a:rPr lang="en-US" sz="3100" i="1" dirty="0" smtClean="0"/>
              <a:t> </a:t>
            </a:r>
            <a:r>
              <a:rPr lang="en-US" sz="3100" i="1" dirty="0" err="1" smtClean="0"/>
              <a:t>volantim</a:t>
            </a:r>
            <a:r>
              <a:rPr lang="en-US" sz="3100" i="1" dirty="0" smtClean="0"/>
              <a:t>, </a:t>
            </a:r>
            <a:r>
              <a:rPr lang="en-US" sz="3100" dirty="0" smtClean="0"/>
              <a:t>has been steadily declining with the loss of habitat, reaching an 8-year low in 2017 </a:t>
            </a:r>
            <a:r>
              <a:rPr lang="en-US" sz="3100" dirty="0" smtClean="0"/>
              <a:t>[</a:t>
            </a:r>
            <a:r>
              <a:rPr lang="en-US" sz="3100" i="1" dirty="0" smtClean="0"/>
              <a:t>expert source</a:t>
            </a:r>
            <a:r>
              <a:rPr lang="en-US" sz="3100" dirty="0" smtClean="0"/>
              <a:t>]. Alarmingly, population declines were found to occur within sanctuary areas at nearly the rate of populations outside protected habitats. Without significant intervention, this endangered species will likely be extinct in ten years. The proposed research will investigate the factors associated with butterfly mortality within sanctuary areas in the Pacific Northwest, including access to food supply and predation. Results of this empirical study will be shared with policy makers slated to make changes to protected butterfly habitat regulations in August 2020.</a:t>
            </a:r>
            <a:endParaRPr lang="en-US" sz="3100" i="1" dirty="0"/>
          </a:p>
        </p:txBody>
      </p:sp>
      <p:sp>
        <p:nvSpPr>
          <p:cNvPr id="5" name="Footer Placeholder 4"/>
          <p:cNvSpPr>
            <a:spLocks noGrp="1"/>
          </p:cNvSpPr>
          <p:nvPr>
            <p:ph type="ftr" sz="quarter" idx="11"/>
          </p:nvPr>
        </p:nvSpPr>
        <p:spPr/>
        <p:txBody>
          <a:bodyPr/>
          <a:lstStyle/>
          <a:p>
            <a:r>
              <a:rPr lang="en-US"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9</a:t>
            </a:fld>
            <a:endParaRPr lang="en-US" dirty="0"/>
          </a:p>
        </p:txBody>
      </p:sp>
    </p:spTree>
    <p:extLst>
      <p:ext uri="{BB962C8B-B14F-4D97-AF65-F5344CB8AC3E}">
        <p14:creationId xmlns:p14="http://schemas.microsoft.com/office/powerpoint/2010/main" val="398877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b="1"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171450" indent="-171450">
              <a:lnSpc>
                <a:spcPct val="113000"/>
              </a:lnSpc>
              <a:spcBef>
                <a:spcPts val="0"/>
              </a:spcBef>
              <a:buFont typeface="Arial" panose="020B0604020202020204" pitchFamily="34" charset="0"/>
              <a:buChar char="•"/>
            </a:pPr>
            <a:endParaRPr lang="en-US" sz="2400" dirty="0" smtClean="0">
              <a:latin typeface="Verdana" panose="020B0604030504040204" pitchFamily="34" charset="0"/>
            </a:endParaRPr>
          </a:p>
          <a:p>
            <a:pPr marL="171450" indent="-171450">
              <a:lnSpc>
                <a:spcPct val="113000"/>
              </a:lnSpc>
              <a:spcBef>
                <a:spcPts val="0"/>
              </a:spcBef>
              <a:buFont typeface="Arial" panose="020B0604020202020204" pitchFamily="34" charset="0"/>
              <a:buChar char="•"/>
            </a:pPr>
            <a:r>
              <a:rPr lang="en-US" sz="2400" dirty="0" smtClean="0">
                <a:latin typeface="Verdana" panose="020B0604030504040204" pitchFamily="34" charset="0"/>
              </a:rPr>
              <a:t>Section </a:t>
            </a:r>
            <a:r>
              <a:rPr lang="en-US" sz="2400" dirty="0">
                <a:latin typeface="Verdana" panose="020B0604030504040204" pitchFamily="34" charset="0"/>
              </a:rPr>
              <a:t>where the </a:t>
            </a:r>
            <a:r>
              <a:rPr lang="en-US" sz="2400" i="1" dirty="0" smtClean="0">
                <a:latin typeface="Verdana" panose="020B0604030504040204" pitchFamily="34" charset="0"/>
              </a:rPr>
              <a:t>solution </a:t>
            </a:r>
            <a:r>
              <a:rPr lang="en-US" sz="2400" dirty="0">
                <a:latin typeface="Verdana" panose="020B0604030504040204" pitchFamily="34" charset="0"/>
              </a:rPr>
              <a:t>is framed</a:t>
            </a:r>
            <a:r>
              <a:rPr lang="en-US" sz="2400" dirty="0" smtClean="0">
                <a:latin typeface="Verdana" panose="020B0604030504040204" pitchFamily="34" charset="0"/>
              </a:rPr>
              <a:t>.</a:t>
            </a:r>
            <a:endParaRPr lang="en-US" sz="2400" dirty="0">
              <a:latin typeface="Verdana" panose="020B0604030504040204" pitchFamily="34" charset="0"/>
            </a:endParaRPr>
          </a:p>
          <a:p>
            <a:pPr marL="171450" indent="-171450">
              <a:lnSpc>
                <a:spcPct val="113000"/>
              </a:lnSpc>
              <a:spcBef>
                <a:spcPts val="1800"/>
              </a:spcBef>
              <a:buFont typeface="Arial" panose="020B0604020202020204" pitchFamily="34" charset="0"/>
              <a:buChar char="•"/>
            </a:pPr>
            <a:r>
              <a:rPr lang="en-US" sz="2400" dirty="0">
                <a:latin typeface="Verdana" panose="020B0604030504040204" pitchFamily="34" charset="0"/>
              </a:rPr>
              <a:t>Section usually includes the following: </a:t>
            </a:r>
          </a:p>
          <a:p>
            <a:pPr marL="628650" lvl="1" indent="-171450">
              <a:lnSpc>
                <a:spcPct val="113000"/>
              </a:lnSpc>
              <a:spcBef>
                <a:spcPts val="0"/>
              </a:spcBef>
              <a:buFont typeface="Arial" panose="020B0604020202020204" pitchFamily="34" charset="0"/>
              <a:buChar char="•"/>
            </a:pPr>
            <a:r>
              <a:rPr lang="en-US" sz="2400" dirty="0" smtClean="0">
                <a:latin typeface="Verdana" panose="020B0604030504040204" pitchFamily="34" charset="0"/>
              </a:rPr>
              <a:t>Project description</a:t>
            </a:r>
          </a:p>
          <a:p>
            <a:pPr marL="628650" lvl="1" indent="-171450">
              <a:lnSpc>
                <a:spcPct val="113000"/>
              </a:lnSpc>
              <a:spcBef>
                <a:spcPts val="0"/>
              </a:spcBef>
              <a:buFont typeface="Arial" panose="020B0604020202020204" pitchFamily="34" charset="0"/>
              <a:buChar char="•"/>
            </a:pPr>
            <a:r>
              <a:rPr lang="en-US" sz="2400" dirty="0" smtClean="0">
                <a:latin typeface="Verdana" panose="020B0604030504040204" pitchFamily="34" charset="0"/>
              </a:rPr>
              <a:t>Goals and objectives</a:t>
            </a:r>
            <a:endParaRPr lang="en-US" sz="2400" dirty="0">
              <a:latin typeface="Verdana" panose="020B0604030504040204" pitchFamily="34" charset="0"/>
            </a:endParaRPr>
          </a:p>
          <a:p>
            <a:pPr marL="628650" lvl="1" indent="-171450">
              <a:lnSpc>
                <a:spcPct val="113000"/>
              </a:lnSpc>
              <a:spcBef>
                <a:spcPts val="0"/>
              </a:spcBef>
              <a:buFont typeface="Arial" panose="020B0604020202020204" pitchFamily="34" charset="0"/>
              <a:buChar char="•"/>
            </a:pPr>
            <a:r>
              <a:rPr lang="en-US" sz="2400" dirty="0" smtClean="0">
                <a:latin typeface="Verdana" panose="020B0604030504040204" pitchFamily="34" charset="0"/>
              </a:rPr>
              <a:t>Activities</a:t>
            </a:r>
            <a:endParaRPr lang="en-US" sz="2400" dirty="0"/>
          </a:p>
          <a:p>
            <a:pPr marL="0" indent="0">
              <a:spcBef>
                <a:spcPts val="1800"/>
              </a:spcBef>
              <a:buNone/>
            </a:pPr>
            <a:r>
              <a:rPr lang="en-US" sz="2400" b="1" dirty="0">
                <a:solidFill>
                  <a:srgbClr val="DC4405"/>
                </a:solidFill>
              </a:rPr>
              <a:t>KEY TAKEAWAY: Successful proposals design solutions that that meet the needs they outline.</a:t>
            </a:r>
            <a:endParaRPr lang="en-US" sz="2400" b="1" dirty="0">
              <a:solidFill>
                <a:srgbClr val="DC4405"/>
              </a:solidFill>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10</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Project Design/Solution</a:t>
            </a:r>
          </a:p>
        </p:txBody>
      </p:sp>
    </p:spTree>
    <p:extLst>
      <p:ext uri="{BB962C8B-B14F-4D97-AF65-F5344CB8AC3E}">
        <p14:creationId xmlns:p14="http://schemas.microsoft.com/office/powerpoint/2010/main" val="4011592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838200" y="1947134"/>
            <a:ext cx="10515600" cy="828339"/>
          </a:xfrm>
        </p:spPr>
        <p:txBody>
          <a:bodyPr>
            <a:norm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Does the project design answer the need? Do the goals match the purpose the </a:t>
            </a:r>
            <a:r>
              <a:rPr lang="en-US" sz="2400" dirty="0" smtClean="0">
                <a:latin typeface="Verdana" panose="020B0604030504040204" pitchFamily="34" charset="0"/>
                <a:ea typeface="Verdana" panose="020B0604030504040204" pitchFamily="34" charset="0"/>
                <a:cs typeface="Verdana" panose="020B0604030504040204" pitchFamily="34" charset="0"/>
              </a:rPr>
              <a:t>sponsor </a:t>
            </a:r>
            <a:r>
              <a:rPr lang="en-US" sz="2400" dirty="0">
                <a:latin typeface="Verdana" panose="020B0604030504040204" pitchFamily="34" charset="0"/>
                <a:ea typeface="Verdana" panose="020B0604030504040204" pitchFamily="34" charset="0"/>
                <a:cs typeface="Verdana" panose="020B0604030504040204" pitchFamily="34" charset="0"/>
              </a:rPr>
              <a:t>intends to support</a:t>
            </a:r>
            <a:r>
              <a:rPr lang="en-US" sz="2400" dirty="0" smtClean="0">
                <a:latin typeface="Verdana" panose="020B0604030504040204" pitchFamily="34" charset="0"/>
                <a:ea typeface="Verdana" panose="020B0604030504040204" pitchFamily="34" charset="0"/>
                <a:cs typeface="Verdana" panose="020B0604030504040204" pitchFamily="34" charset="0"/>
              </a:rPr>
              <a:t>?</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11</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38200" y="987424"/>
            <a:ext cx="10517188" cy="691028"/>
          </a:xfrm>
          <a:prstGeom prst="rect">
            <a:avLst/>
          </a:prstGeom>
          <a:noFill/>
        </p:spPr>
        <p:txBody>
          <a:bodyPr wrap="square" rtlCol="0">
            <a:noAutofit/>
          </a:bodyPr>
          <a:lstStyle/>
          <a:p>
            <a:pPr algn="ctr"/>
            <a:r>
              <a:rPr lang="en-US" sz="4000" dirty="0">
                <a:latin typeface="Georgia" panose="02040502050405020303" pitchFamily="18" charset="0"/>
                <a:ea typeface="Verdana" panose="020B0604030504040204" pitchFamily="34" charset="0"/>
                <a:cs typeface="Verdana" panose="020B0604030504040204" pitchFamily="34" charset="0"/>
              </a:rPr>
              <a:t>IMPORTANT: Connect the </a:t>
            </a:r>
            <a:r>
              <a:rPr lang="en-US" sz="4000" dirty="0" smtClean="0">
                <a:latin typeface="Georgia" panose="02040502050405020303" pitchFamily="18" charset="0"/>
                <a:ea typeface="Verdana" panose="020B0604030504040204" pitchFamily="34" charset="0"/>
                <a:cs typeface="Verdana" panose="020B0604030504040204" pitchFamily="34" charset="0"/>
              </a:rPr>
              <a:t>pieces</a:t>
            </a:r>
          </a:p>
        </p:txBody>
      </p:sp>
      <p:sp>
        <p:nvSpPr>
          <p:cNvPr id="2" name="Oval 1"/>
          <p:cNvSpPr/>
          <p:nvPr/>
        </p:nvSpPr>
        <p:spPr>
          <a:xfrm>
            <a:off x="1295848" y="2890668"/>
            <a:ext cx="9638852" cy="37006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847535068"/>
              </p:ext>
            </p:extLst>
          </p:nvPr>
        </p:nvGraphicFramePr>
        <p:xfrm>
          <a:off x="2793401" y="3638757"/>
          <a:ext cx="6605195" cy="165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p:cNvSpPr>
            <a:spLocks noGrp="1"/>
          </p:cNvSpPr>
          <p:nvPr>
            <p:ph type="body" idx="4294967295"/>
          </p:nvPr>
        </p:nvSpPr>
        <p:spPr>
          <a:xfrm>
            <a:off x="4140797" y="5405914"/>
            <a:ext cx="3910405" cy="910270"/>
          </a:xfrm>
        </p:spPr>
        <p:txBody>
          <a:bodyPr>
            <a:noAutofit/>
          </a:bodyPr>
          <a:lstStyle/>
          <a:p>
            <a:pPr marL="0" indent="0" algn="ctr">
              <a:spcBef>
                <a:spcPts val="0"/>
              </a:spcBef>
              <a:buNone/>
            </a:pPr>
            <a:r>
              <a:rPr lang="en-US" sz="3600" b="1" dirty="0" smtClean="0">
                <a:solidFill>
                  <a:schemeClr val="tx1"/>
                </a:solidFill>
              </a:rPr>
              <a:t>Sponsor </a:t>
            </a:r>
            <a:r>
              <a:rPr lang="en-US" sz="3600" b="1" dirty="0" smtClean="0">
                <a:solidFill>
                  <a:schemeClr val="tx1"/>
                </a:solidFill>
              </a:rPr>
              <a:t>Priority</a:t>
            </a:r>
            <a:endParaRPr lang="en-US" sz="3600" b="1" dirty="0">
              <a:solidFill>
                <a:schemeClr val="tx1"/>
              </a:solidFill>
            </a:endParaRPr>
          </a:p>
        </p:txBody>
      </p:sp>
    </p:spTree>
    <p:extLst>
      <p:ext uri="{BB962C8B-B14F-4D97-AF65-F5344CB8AC3E}">
        <p14:creationId xmlns:p14="http://schemas.microsoft.com/office/powerpoint/2010/main" val="3768982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fontScale="92500" lnSpcReduction="10000"/>
          </a:bodyPr>
          <a:lstStyle/>
          <a:p>
            <a:pPr marL="0" indent="0">
              <a:lnSpc>
                <a:spcPct val="110000"/>
              </a:lnSpc>
              <a:spcBef>
                <a:spcPts val="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There are four project design descriptions (PDF). Match the description with its best describer:</a:t>
            </a:r>
          </a:p>
          <a:p>
            <a:pPr marL="0" indent="0">
              <a:lnSpc>
                <a:spcPct val="110000"/>
              </a:lnSpc>
              <a:spcBef>
                <a:spcPts val="0"/>
              </a:spcBef>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10000"/>
              </a:lnSpc>
              <a:spcBef>
                <a:spcPts val="0"/>
              </a:spcBef>
              <a:buFont typeface="+mj-lt"/>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The purpose of this project does not meet the </a:t>
            </a:r>
            <a:r>
              <a:rPr lang="en-US" sz="2400" dirty="0" smtClean="0">
                <a:latin typeface="Verdana" panose="020B0604030504040204" pitchFamily="34" charset="0"/>
                <a:ea typeface="Verdana" panose="020B0604030504040204" pitchFamily="34" charset="0"/>
                <a:cs typeface="Verdana" panose="020B0604030504040204" pitchFamily="34" charset="0"/>
              </a:rPr>
              <a:t>sponsor’s </a:t>
            </a:r>
            <a:r>
              <a:rPr lang="en-US" sz="2400" dirty="0">
                <a:latin typeface="Verdana" panose="020B0604030504040204" pitchFamily="34" charset="0"/>
                <a:ea typeface="Verdana" panose="020B0604030504040204" pitchFamily="34" charset="0"/>
                <a:cs typeface="Verdana" panose="020B0604030504040204" pitchFamily="34" charset="0"/>
              </a:rPr>
              <a:t>intent.</a:t>
            </a:r>
          </a:p>
          <a:p>
            <a:pPr marL="457200" indent="-457200">
              <a:lnSpc>
                <a:spcPct val="110000"/>
              </a:lnSpc>
              <a:spcBef>
                <a:spcPts val="0"/>
              </a:spcBef>
              <a:buFont typeface="+mj-lt"/>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dirty="0" smtClean="0">
                <a:latin typeface="Verdana" panose="020B0604030504040204" pitchFamily="34" charset="0"/>
                <a:ea typeface="Verdana" panose="020B0604030504040204" pitchFamily="34" charset="0"/>
                <a:cs typeface="Verdana" panose="020B0604030504040204" pitchFamily="34" charset="0"/>
              </a:rPr>
              <a:t>example’s stated outcome is not consistent with the stated need.</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10000"/>
              </a:lnSpc>
              <a:spcBef>
                <a:spcPts val="0"/>
              </a:spcBef>
              <a:buFont typeface="+mj-lt"/>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The objectives are </a:t>
            </a:r>
            <a:r>
              <a:rPr lang="en-US" sz="2400" dirty="0" smtClean="0">
                <a:latin typeface="Verdana" panose="020B0604030504040204" pitchFamily="34" charset="0"/>
                <a:ea typeface="Verdana" panose="020B0604030504040204" pitchFamily="34" charset="0"/>
                <a:cs typeface="Verdana" panose="020B0604030504040204" pitchFamily="34" charset="0"/>
              </a:rPr>
              <a:t>not </a:t>
            </a:r>
            <a:r>
              <a:rPr lang="en-US" sz="2400" b="1" dirty="0" smtClean="0">
                <a:latin typeface="Verdana" panose="020B0604030504040204" pitchFamily="34" charset="0"/>
                <a:ea typeface="Verdana" panose="020B0604030504040204" pitchFamily="34" charset="0"/>
                <a:cs typeface="Verdana" panose="020B0604030504040204" pitchFamily="34" charset="0"/>
              </a:rPr>
              <a:t>s</a:t>
            </a:r>
            <a:r>
              <a:rPr lang="en-US" sz="2400" dirty="0" smtClean="0">
                <a:latin typeface="Verdana" panose="020B0604030504040204" pitchFamily="34" charset="0"/>
                <a:ea typeface="Verdana" panose="020B0604030504040204" pitchFamily="34" charset="0"/>
                <a:cs typeface="Verdana" panose="020B0604030504040204" pitchFamily="34" charset="0"/>
              </a:rPr>
              <a:t>pecific, </a:t>
            </a:r>
            <a:r>
              <a:rPr lang="en-US" sz="2400" b="1" dirty="0" smtClean="0">
                <a:latin typeface="Verdana" panose="020B0604030504040204" pitchFamily="34" charset="0"/>
                <a:ea typeface="Verdana" panose="020B0604030504040204" pitchFamily="34" charset="0"/>
                <a:cs typeface="Verdana" panose="020B0604030504040204" pitchFamily="34" charset="0"/>
              </a:rPr>
              <a:t>m</a:t>
            </a:r>
            <a:r>
              <a:rPr lang="en-US" sz="2400" dirty="0" smtClean="0">
                <a:latin typeface="Verdana" panose="020B0604030504040204" pitchFamily="34" charset="0"/>
                <a:ea typeface="Verdana" panose="020B0604030504040204" pitchFamily="34" charset="0"/>
                <a:cs typeface="Verdana" panose="020B0604030504040204" pitchFamily="34" charset="0"/>
              </a:rPr>
              <a:t>easurable, </a:t>
            </a:r>
            <a:r>
              <a:rPr lang="en-US" sz="2400" b="1" dirty="0" smtClean="0">
                <a:latin typeface="Verdana" panose="020B0604030504040204" pitchFamily="34" charset="0"/>
                <a:ea typeface="Verdana" panose="020B0604030504040204" pitchFamily="34" charset="0"/>
                <a:cs typeface="Verdana" panose="020B0604030504040204" pitchFamily="34" charset="0"/>
              </a:rPr>
              <a:t>a</a:t>
            </a:r>
            <a:r>
              <a:rPr lang="en-US" sz="2400" dirty="0" smtClean="0">
                <a:latin typeface="Verdana" panose="020B0604030504040204" pitchFamily="34" charset="0"/>
                <a:ea typeface="Verdana" panose="020B0604030504040204" pitchFamily="34" charset="0"/>
                <a:cs typeface="Verdana" panose="020B0604030504040204" pitchFamily="34" charset="0"/>
              </a:rPr>
              <a:t>chievable, </a:t>
            </a:r>
            <a:r>
              <a:rPr lang="en-US" sz="2400" b="1" dirty="0" smtClean="0">
                <a:latin typeface="Verdana" panose="020B0604030504040204" pitchFamily="34" charset="0"/>
                <a:ea typeface="Verdana" panose="020B0604030504040204" pitchFamily="34" charset="0"/>
                <a:cs typeface="Verdana" panose="020B0604030504040204" pitchFamily="34" charset="0"/>
              </a:rPr>
              <a:t>r</a:t>
            </a:r>
            <a:r>
              <a:rPr lang="en-US" sz="2400" dirty="0" smtClean="0">
                <a:latin typeface="Verdana" panose="020B0604030504040204" pitchFamily="34" charset="0"/>
                <a:ea typeface="Verdana" panose="020B0604030504040204" pitchFamily="34" charset="0"/>
                <a:cs typeface="Verdana" panose="020B0604030504040204" pitchFamily="34" charset="0"/>
              </a:rPr>
              <a:t>elevant, </a:t>
            </a:r>
            <a:r>
              <a:rPr lang="en-US" sz="2400" b="1" dirty="0" smtClean="0">
                <a:latin typeface="Verdana" panose="020B0604030504040204" pitchFamily="34" charset="0"/>
                <a:ea typeface="Verdana" panose="020B0604030504040204" pitchFamily="34" charset="0"/>
                <a:cs typeface="Verdana" panose="020B0604030504040204" pitchFamily="34" charset="0"/>
              </a:rPr>
              <a:t>t</a:t>
            </a:r>
            <a:r>
              <a:rPr lang="en-US" sz="2400" dirty="0" smtClean="0">
                <a:latin typeface="Verdana" panose="020B0604030504040204" pitchFamily="34" charset="0"/>
                <a:ea typeface="Verdana" panose="020B0604030504040204" pitchFamily="34" charset="0"/>
                <a:cs typeface="Verdana" panose="020B0604030504040204" pitchFamily="34" charset="0"/>
              </a:rPr>
              <a:t>ime-bound, </a:t>
            </a:r>
            <a:r>
              <a:rPr lang="en-US" sz="2400" b="1" dirty="0" smtClean="0">
                <a:latin typeface="Verdana" panose="020B0604030504040204" pitchFamily="34" charset="0"/>
                <a:ea typeface="Verdana" panose="020B0604030504040204" pitchFamily="34" charset="0"/>
                <a:cs typeface="Verdana" panose="020B0604030504040204" pitchFamily="34" charset="0"/>
              </a:rPr>
              <a:t>e</a:t>
            </a:r>
            <a:r>
              <a:rPr lang="en-US" sz="2400" dirty="0" smtClean="0">
                <a:latin typeface="Verdana" panose="020B0604030504040204" pitchFamily="34" charset="0"/>
                <a:ea typeface="Verdana" panose="020B0604030504040204" pitchFamily="34" charset="0"/>
                <a:cs typeface="Verdana" panose="020B0604030504040204" pitchFamily="34" charset="0"/>
              </a:rPr>
              <a:t>valuated, or </a:t>
            </a:r>
            <a:r>
              <a:rPr lang="en-US" sz="2400" b="1" dirty="0" smtClean="0">
                <a:latin typeface="Verdana" panose="020B0604030504040204" pitchFamily="34" charset="0"/>
                <a:ea typeface="Verdana" panose="020B0604030504040204" pitchFamily="34" charset="0"/>
                <a:cs typeface="Verdana" panose="020B0604030504040204" pitchFamily="34" charset="0"/>
              </a:rPr>
              <a:t>r</a:t>
            </a:r>
            <a:r>
              <a:rPr lang="en-US" sz="2400" dirty="0" smtClean="0">
                <a:latin typeface="Verdana" panose="020B0604030504040204" pitchFamily="34" charset="0"/>
                <a:ea typeface="Verdana" panose="020B0604030504040204" pitchFamily="34" charset="0"/>
                <a:cs typeface="Verdana" panose="020B0604030504040204" pitchFamily="34" charset="0"/>
              </a:rPr>
              <a:t>eviewed (SMARTER).</a:t>
            </a:r>
          </a:p>
          <a:p>
            <a:pPr marL="457200" indent="-457200">
              <a:lnSpc>
                <a:spcPct val="110000"/>
              </a:lnSpc>
              <a:spcBef>
                <a:spcPts val="0"/>
              </a:spcBef>
              <a:buFont typeface="+mj-lt"/>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Good example.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12</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Project Design Exercise</a:t>
            </a:r>
          </a:p>
        </p:txBody>
      </p:sp>
    </p:spTree>
    <p:extLst>
      <p:ext uri="{BB962C8B-B14F-4D97-AF65-F5344CB8AC3E}">
        <p14:creationId xmlns:p14="http://schemas.microsoft.com/office/powerpoint/2010/main" val="2093047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b="1"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Autofit/>
          </a:bodyPr>
          <a:lstStyle/>
          <a:p>
            <a:pPr marL="171450" indent="-171450">
              <a:lnSpc>
                <a:spcPct val="112000"/>
              </a:lnSpc>
              <a:spcBef>
                <a:spcPts val="336"/>
              </a:spcBef>
              <a:buFont typeface="Arial" panose="020B0604020202020204" pitchFamily="34" charset="0"/>
              <a:buChar char="•"/>
            </a:pPr>
            <a:r>
              <a:rPr lang="en-US" sz="2200" dirty="0">
                <a:latin typeface="Verdana" panose="020B0604030504040204" pitchFamily="34" charset="0"/>
              </a:rPr>
              <a:t>Section that describes how the </a:t>
            </a:r>
            <a:r>
              <a:rPr lang="en-US" sz="2200" i="1" dirty="0">
                <a:latin typeface="Verdana" panose="020B0604030504040204" pitchFamily="34" charset="0"/>
              </a:rPr>
              <a:t>solution </a:t>
            </a:r>
            <a:r>
              <a:rPr lang="en-US" sz="2200" dirty="0">
                <a:latin typeface="Verdana" panose="020B0604030504040204" pitchFamily="34" charset="0"/>
              </a:rPr>
              <a:t>will be </a:t>
            </a:r>
            <a:r>
              <a:rPr lang="en-US" sz="2200" dirty="0" smtClean="0">
                <a:latin typeface="Verdana" panose="020B0604030504040204" pitchFamily="34" charset="0"/>
              </a:rPr>
              <a:t>assessed</a:t>
            </a:r>
            <a:r>
              <a:rPr lang="en-US" sz="2200" dirty="0">
                <a:latin typeface="Verdana" panose="020B0604030504040204" pitchFamily="34" charset="0"/>
              </a:rPr>
              <a:t>, monitored, and/or measured</a:t>
            </a:r>
            <a:r>
              <a:rPr lang="en-US" sz="2200" dirty="0" smtClean="0">
                <a:latin typeface="Verdana" panose="020B0604030504040204" pitchFamily="34" charset="0"/>
              </a:rPr>
              <a:t>.</a:t>
            </a:r>
          </a:p>
          <a:p>
            <a:pPr marL="171450" indent="-171450">
              <a:lnSpc>
                <a:spcPct val="112000"/>
              </a:lnSpc>
              <a:spcBef>
                <a:spcPts val="336"/>
              </a:spcBef>
              <a:buFont typeface="Arial" panose="020B0604020202020204" pitchFamily="34" charset="0"/>
              <a:buChar char="•"/>
            </a:pPr>
            <a:endParaRPr lang="en-US" sz="2200" dirty="0">
              <a:latin typeface="Verdana" panose="020B0604030504040204" pitchFamily="34" charset="0"/>
            </a:endParaRPr>
          </a:p>
          <a:p>
            <a:pPr marL="171450" indent="-171450">
              <a:lnSpc>
                <a:spcPct val="112000"/>
              </a:lnSpc>
              <a:spcBef>
                <a:spcPts val="336"/>
              </a:spcBef>
              <a:buFont typeface="Arial" panose="020B0604020202020204" pitchFamily="34" charset="0"/>
              <a:buChar char="•"/>
            </a:pPr>
            <a:r>
              <a:rPr lang="en-US" sz="2200" dirty="0">
                <a:latin typeface="Verdana" panose="020B0604030504040204" pitchFamily="34" charset="0"/>
              </a:rPr>
              <a:t>Section may include the following: </a:t>
            </a:r>
          </a:p>
          <a:p>
            <a:pPr marL="628650" lvl="1" indent="-171450">
              <a:lnSpc>
                <a:spcPct val="112000"/>
              </a:lnSpc>
              <a:spcBef>
                <a:spcPts val="336"/>
              </a:spcBef>
              <a:buFont typeface="Arial" panose="020B0604020202020204" pitchFamily="34" charset="0"/>
              <a:buChar char="•"/>
            </a:pPr>
            <a:r>
              <a:rPr lang="en-US" sz="2200" dirty="0" smtClean="0">
                <a:latin typeface="Verdana" panose="020B0604030504040204" pitchFamily="34" charset="0"/>
              </a:rPr>
              <a:t>Outcomes</a:t>
            </a:r>
            <a:endParaRPr lang="en-US" sz="2200" dirty="0">
              <a:latin typeface="Verdana" panose="020B0604030504040204" pitchFamily="34" charset="0"/>
            </a:endParaRPr>
          </a:p>
          <a:p>
            <a:pPr marL="628650" lvl="1" indent="-171450">
              <a:lnSpc>
                <a:spcPct val="112000"/>
              </a:lnSpc>
              <a:spcBef>
                <a:spcPts val="336"/>
              </a:spcBef>
              <a:buFont typeface="Arial" panose="020B0604020202020204" pitchFamily="34" charset="0"/>
              <a:buChar char="•"/>
            </a:pPr>
            <a:r>
              <a:rPr lang="en-US" sz="2200" b="1" dirty="0">
                <a:solidFill>
                  <a:srgbClr val="DC4405"/>
                </a:solidFill>
                <a:latin typeface="Verdana" panose="020B0604030504040204" pitchFamily="34" charset="0"/>
              </a:rPr>
              <a:t>Impacts</a:t>
            </a:r>
          </a:p>
          <a:p>
            <a:pPr marL="628650" lvl="1" indent="-171450">
              <a:lnSpc>
                <a:spcPct val="112000"/>
              </a:lnSpc>
              <a:spcBef>
                <a:spcPts val="336"/>
              </a:spcBef>
              <a:buFont typeface="Arial" panose="020B0604020202020204" pitchFamily="34" charset="0"/>
              <a:buChar char="•"/>
            </a:pPr>
            <a:r>
              <a:rPr lang="en-US" sz="2200" dirty="0" smtClean="0">
                <a:latin typeface="Verdana" panose="020B0604030504040204" pitchFamily="34" charset="0"/>
              </a:rPr>
              <a:t>Data collection plans</a:t>
            </a:r>
          </a:p>
          <a:p>
            <a:pPr marL="628650" lvl="1" indent="-171450">
              <a:lnSpc>
                <a:spcPct val="112000"/>
              </a:lnSpc>
              <a:spcBef>
                <a:spcPts val="336"/>
              </a:spcBef>
              <a:buFont typeface="Arial" panose="020B0604020202020204" pitchFamily="34" charset="0"/>
              <a:buChar char="•"/>
            </a:pPr>
            <a:r>
              <a:rPr lang="en-US" sz="2200" dirty="0" smtClean="0">
                <a:latin typeface="Verdana" panose="020B0604030504040204" pitchFamily="34" charset="0"/>
              </a:rPr>
              <a:t>Formative and/or summative evaluation</a:t>
            </a:r>
          </a:p>
          <a:p>
            <a:pPr marL="628650" lvl="1" indent="-171450">
              <a:lnSpc>
                <a:spcPct val="112000"/>
              </a:lnSpc>
              <a:spcBef>
                <a:spcPts val="336"/>
              </a:spcBef>
              <a:buFont typeface="Arial" panose="020B0604020202020204" pitchFamily="34" charset="0"/>
              <a:buChar char="•"/>
            </a:pPr>
            <a:r>
              <a:rPr lang="en-US" sz="2200" dirty="0" smtClean="0">
                <a:latin typeface="Verdana" panose="020B0604030504040204" pitchFamily="34" charset="0"/>
              </a:rPr>
              <a:t>Reporting</a:t>
            </a:r>
          </a:p>
          <a:p>
            <a:pPr marL="628650" lvl="1" indent="-171450">
              <a:lnSpc>
                <a:spcPct val="112000"/>
              </a:lnSpc>
              <a:spcBef>
                <a:spcPts val="336"/>
              </a:spcBef>
              <a:buFont typeface="Arial" panose="020B0604020202020204" pitchFamily="34" charset="0"/>
              <a:buChar char="•"/>
            </a:pPr>
            <a:r>
              <a:rPr lang="en-US" sz="2200" dirty="0" smtClean="0">
                <a:latin typeface="Verdana" panose="020B0604030504040204" pitchFamily="34" charset="0"/>
              </a:rPr>
              <a:t>Analysis</a:t>
            </a:r>
            <a:endParaRPr lang="en-US" sz="2200" dirty="0">
              <a:latin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13</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Evaluation</a:t>
            </a:r>
          </a:p>
        </p:txBody>
      </p:sp>
    </p:spTree>
    <p:extLst>
      <p:ext uri="{BB962C8B-B14F-4D97-AF65-F5344CB8AC3E}">
        <p14:creationId xmlns:p14="http://schemas.microsoft.com/office/powerpoint/2010/main" val="414484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b="1"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Autofit/>
          </a:bodyPr>
          <a:lstStyle/>
          <a:p>
            <a:pPr marL="0" indent="0">
              <a:lnSpc>
                <a:spcPct val="112000"/>
              </a:lnSpc>
              <a:spcBef>
                <a:spcPts val="336"/>
              </a:spcBef>
              <a:buNone/>
            </a:pPr>
            <a:r>
              <a:rPr lang="en-US" sz="2200" b="1" dirty="0" smtClean="0">
                <a:solidFill>
                  <a:srgbClr val="DC4405"/>
                </a:solidFill>
                <a:latin typeface="Verdana" panose="020B0604030504040204" pitchFamily="34" charset="0"/>
              </a:rPr>
              <a:t>Impact</a:t>
            </a:r>
            <a:r>
              <a:rPr lang="en-US" sz="2200" dirty="0" smtClean="0">
                <a:latin typeface="Verdana" panose="020B0604030504040204" pitchFamily="34" charset="0"/>
              </a:rPr>
              <a:t> = the substantial way your findings or innovation will produce positive change. Includes quantification and context.</a:t>
            </a:r>
          </a:p>
          <a:p>
            <a:pPr marL="0" indent="0">
              <a:lnSpc>
                <a:spcPct val="112000"/>
              </a:lnSpc>
              <a:spcBef>
                <a:spcPts val="336"/>
              </a:spcBef>
              <a:buNone/>
            </a:pPr>
            <a:endParaRPr lang="en-US" sz="2200" dirty="0">
              <a:latin typeface="Verdana" panose="020B0604030504040204" pitchFamily="34" charset="0"/>
            </a:endParaRPr>
          </a:p>
          <a:p>
            <a:pPr marL="0" indent="0">
              <a:lnSpc>
                <a:spcPct val="112000"/>
              </a:lnSpc>
              <a:spcBef>
                <a:spcPts val="336"/>
              </a:spcBef>
              <a:buNone/>
            </a:pPr>
            <a:r>
              <a:rPr lang="en-US" sz="2200" dirty="0" smtClean="0">
                <a:latin typeface="Verdana" panose="020B0604030504040204" pitchFamily="34" charset="0"/>
              </a:rPr>
              <a:t>Private philanthropy right now is very concerned about the impact of charitable contributions.</a:t>
            </a:r>
          </a:p>
          <a:p>
            <a:pPr marL="0" indent="0">
              <a:lnSpc>
                <a:spcPct val="112000"/>
              </a:lnSpc>
              <a:spcBef>
                <a:spcPts val="336"/>
              </a:spcBef>
              <a:buNone/>
            </a:pPr>
            <a:endParaRPr lang="en-US" sz="2200" dirty="0">
              <a:latin typeface="Verdana" panose="020B0604030504040204" pitchFamily="34" charset="0"/>
            </a:endParaRPr>
          </a:p>
          <a:p>
            <a:pPr marL="0" indent="0" algn="ctr">
              <a:lnSpc>
                <a:spcPct val="112000"/>
              </a:lnSpc>
              <a:spcBef>
                <a:spcPts val="336"/>
              </a:spcBef>
              <a:buNone/>
            </a:pPr>
            <a:r>
              <a:rPr lang="en-US" sz="2200" i="1" dirty="0" smtClean="0">
                <a:solidFill>
                  <a:srgbClr val="DC4405"/>
                </a:solidFill>
                <a:latin typeface="Verdana" panose="020B0604030504040204" pitchFamily="34" charset="0"/>
              </a:rPr>
              <a:t>Now, more than ever, the impact you describe will be a </a:t>
            </a:r>
            <a:r>
              <a:rPr lang="en-US" sz="2200" b="1" i="1" dirty="0" smtClean="0">
                <a:solidFill>
                  <a:srgbClr val="DC4405"/>
                </a:solidFill>
                <a:latin typeface="Verdana" panose="020B0604030504040204" pitchFamily="34" charset="0"/>
              </a:rPr>
              <a:t>significant determinant </a:t>
            </a:r>
            <a:r>
              <a:rPr lang="en-US" sz="2200" i="1" dirty="0" smtClean="0">
                <a:solidFill>
                  <a:srgbClr val="DC4405"/>
                </a:solidFill>
                <a:latin typeface="Verdana" panose="020B0604030504040204" pitchFamily="34" charset="0"/>
              </a:rPr>
              <a:t>of your proposal success.</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14</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Evaluation</a:t>
            </a:r>
          </a:p>
        </p:txBody>
      </p:sp>
    </p:spTree>
    <p:extLst>
      <p:ext uri="{BB962C8B-B14F-4D97-AF65-F5344CB8AC3E}">
        <p14:creationId xmlns:p14="http://schemas.microsoft.com/office/powerpoint/2010/main" val="2039591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838200" y="1947134"/>
            <a:ext cx="10515600" cy="828339"/>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Tie the evaluation to goals/objectives. Does the impact described match the </a:t>
            </a:r>
            <a:r>
              <a:rPr lang="en-US" sz="2400" dirty="0" smtClean="0">
                <a:latin typeface="Verdana" panose="020B0604030504040204" pitchFamily="34" charset="0"/>
                <a:ea typeface="Verdana" panose="020B0604030504040204" pitchFamily="34" charset="0"/>
                <a:cs typeface="Verdana" panose="020B0604030504040204" pitchFamily="34" charset="0"/>
              </a:rPr>
              <a:t>sponsor’s </a:t>
            </a:r>
            <a:r>
              <a:rPr lang="en-US" sz="2400" dirty="0" smtClean="0">
                <a:latin typeface="Verdana" panose="020B0604030504040204" pitchFamily="34" charset="0"/>
                <a:ea typeface="Verdana" panose="020B0604030504040204" pitchFamily="34" charset="0"/>
                <a:cs typeface="Verdana" panose="020B0604030504040204" pitchFamily="34" charset="0"/>
              </a:rPr>
              <a:t>stated priorities and your stated need?</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38200" y="987424"/>
            <a:ext cx="10517188" cy="691028"/>
          </a:xfrm>
          <a:prstGeom prst="rect">
            <a:avLst/>
          </a:prstGeom>
          <a:noFill/>
        </p:spPr>
        <p:txBody>
          <a:bodyPr wrap="square" rtlCol="0">
            <a:noAutofit/>
          </a:bodyPr>
          <a:lstStyle/>
          <a:p>
            <a:pPr algn="ctr"/>
            <a:r>
              <a:rPr lang="en-US" sz="4000" dirty="0">
                <a:latin typeface="Georgia" panose="02040502050405020303" pitchFamily="18" charset="0"/>
                <a:ea typeface="Verdana" panose="020B0604030504040204" pitchFamily="34" charset="0"/>
                <a:cs typeface="Verdana" panose="020B0604030504040204" pitchFamily="34" charset="0"/>
              </a:rPr>
              <a:t>IMPORTANT: Connect the </a:t>
            </a:r>
            <a:r>
              <a:rPr lang="en-US" sz="4000" dirty="0" smtClean="0">
                <a:latin typeface="Georgia" panose="02040502050405020303" pitchFamily="18" charset="0"/>
                <a:ea typeface="Verdana" panose="020B0604030504040204" pitchFamily="34" charset="0"/>
                <a:cs typeface="Verdana" panose="020B0604030504040204" pitchFamily="34" charset="0"/>
              </a:rPr>
              <a:t>pieces</a:t>
            </a:r>
          </a:p>
        </p:txBody>
      </p:sp>
      <p:sp>
        <p:nvSpPr>
          <p:cNvPr id="2" name="Oval 1"/>
          <p:cNvSpPr/>
          <p:nvPr/>
        </p:nvSpPr>
        <p:spPr>
          <a:xfrm>
            <a:off x="1295848" y="2890668"/>
            <a:ext cx="9638852" cy="37006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976385841"/>
              </p:ext>
            </p:extLst>
          </p:nvPr>
        </p:nvGraphicFramePr>
        <p:xfrm>
          <a:off x="2226833" y="3674123"/>
          <a:ext cx="7738334" cy="173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p:cNvSpPr>
            <a:spLocks noGrp="1"/>
          </p:cNvSpPr>
          <p:nvPr>
            <p:ph type="body" idx="4294967295"/>
          </p:nvPr>
        </p:nvSpPr>
        <p:spPr>
          <a:xfrm>
            <a:off x="4140797" y="5405914"/>
            <a:ext cx="3910405" cy="910270"/>
          </a:xfrm>
        </p:spPr>
        <p:txBody>
          <a:bodyPr>
            <a:noAutofit/>
          </a:bodyPr>
          <a:lstStyle/>
          <a:p>
            <a:pPr marL="0" indent="0" algn="ctr">
              <a:spcBef>
                <a:spcPts val="0"/>
              </a:spcBef>
              <a:buNone/>
            </a:pPr>
            <a:r>
              <a:rPr lang="en-US" sz="3600" b="1" dirty="0" smtClean="0">
                <a:solidFill>
                  <a:schemeClr val="tx1"/>
                </a:solidFill>
              </a:rPr>
              <a:t>Sponsor </a:t>
            </a:r>
            <a:r>
              <a:rPr lang="en-US" sz="3600" b="1" dirty="0" smtClean="0">
                <a:solidFill>
                  <a:schemeClr val="tx1"/>
                </a:solidFill>
              </a:rPr>
              <a:t>Priority</a:t>
            </a:r>
            <a:endParaRPr lang="en-US" sz="3600" b="1" dirty="0">
              <a:solidFill>
                <a:schemeClr val="tx1"/>
              </a:solidFill>
            </a:endParaRPr>
          </a:p>
        </p:txBody>
      </p:sp>
    </p:spTree>
    <p:extLst>
      <p:ext uri="{BB962C8B-B14F-4D97-AF65-F5344CB8AC3E}">
        <p14:creationId xmlns:p14="http://schemas.microsoft.com/office/powerpoint/2010/main" val="4014557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b="1"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3185900"/>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Write 2-3 ways to evaluate our proposed butterfly project. How would you measure success? </a:t>
            </a: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Include anticipated outcomes and impact. </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Tie the evaluation to objectives.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16</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Evaluation Exercise</a:t>
            </a:r>
          </a:p>
        </p:txBody>
      </p:sp>
    </p:spTree>
    <p:extLst>
      <p:ext uri="{BB962C8B-B14F-4D97-AF65-F5344CB8AC3E}">
        <p14:creationId xmlns:p14="http://schemas.microsoft.com/office/powerpoint/2010/main" val="220753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b="1"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fontScale="92500" lnSpcReduction="10000"/>
          </a:bodyPr>
          <a:lstStyle/>
          <a:p>
            <a:pPr marL="171450" indent="-171450">
              <a:lnSpc>
                <a:spcPct val="112000"/>
              </a:lnSpc>
              <a:spcBef>
                <a:spcPts val="336"/>
              </a:spcBef>
              <a:buFont typeface="Arial" panose="020B0604020202020204" pitchFamily="34" charset="0"/>
              <a:buChar char="•"/>
            </a:pPr>
            <a:endParaRPr lang="en-US" sz="2600" dirty="0" smtClean="0">
              <a:latin typeface="Verdana" panose="020B0604030504040204" pitchFamily="34" charset="0"/>
            </a:endParaRPr>
          </a:p>
          <a:p>
            <a:pPr marL="171450" indent="-171450">
              <a:lnSpc>
                <a:spcPct val="112000"/>
              </a:lnSpc>
              <a:spcBef>
                <a:spcPts val="336"/>
              </a:spcBef>
              <a:buFont typeface="Arial" panose="020B0604020202020204" pitchFamily="34" charset="0"/>
              <a:buChar char="•"/>
            </a:pPr>
            <a:r>
              <a:rPr lang="en-US" sz="2600" dirty="0" smtClean="0">
                <a:latin typeface="Verdana" panose="020B0604030504040204" pitchFamily="34" charset="0"/>
              </a:rPr>
              <a:t>Section </a:t>
            </a:r>
            <a:r>
              <a:rPr lang="en-US" sz="2600" dirty="0">
                <a:latin typeface="Verdana" panose="020B0604030504040204" pitchFamily="34" charset="0"/>
              </a:rPr>
              <a:t>that discusses key personnel </a:t>
            </a:r>
            <a:r>
              <a:rPr lang="en-US" sz="2600" i="1" dirty="0">
                <a:latin typeface="Verdana" panose="020B0604030504040204" pitchFamily="34" charset="0"/>
              </a:rPr>
              <a:t>in the narrative.</a:t>
            </a:r>
            <a:endParaRPr lang="en-US" sz="2600" dirty="0">
              <a:latin typeface="Verdana" panose="020B0604030504040204" pitchFamily="34" charset="0"/>
            </a:endParaRPr>
          </a:p>
          <a:p>
            <a:pPr marL="171450" indent="-171450">
              <a:lnSpc>
                <a:spcPct val="112000"/>
              </a:lnSpc>
              <a:spcBef>
                <a:spcPts val="336"/>
              </a:spcBef>
              <a:buFont typeface="Arial" panose="020B0604020202020204" pitchFamily="34" charset="0"/>
              <a:buChar char="•"/>
            </a:pPr>
            <a:endParaRPr lang="en-US" sz="2600" dirty="0" smtClean="0">
              <a:latin typeface="Verdana" panose="020B0604030504040204" pitchFamily="34" charset="0"/>
            </a:endParaRPr>
          </a:p>
          <a:p>
            <a:pPr marL="171450" indent="-171450">
              <a:lnSpc>
                <a:spcPct val="112000"/>
              </a:lnSpc>
              <a:spcBef>
                <a:spcPts val="336"/>
              </a:spcBef>
              <a:buFont typeface="Arial" panose="020B0604020202020204" pitchFamily="34" charset="0"/>
              <a:buChar char="•"/>
            </a:pPr>
            <a:r>
              <a:rPr lang="en-US" sz="2600" dirty="0" smtClean="0">
                <a:latin typeface="Verdana" panose="020B0604030504040204" pitchFamily="34" charset="0"/>
              </a:rPr>
              <a:t>Section </a:t>
            </a:r>
            <a:r>
              <a:rPr lang="en-US" sz="2600" dirty="0">
                <a:latin typeface="Verdana" panose="020B0604030504040204" pitchFamily="34" charset="0"/>
              </a:rPr>
              <a:t>may be detailed; it may be brief.</a:t>
            </a:r>
          </a:p>
          <a:p>
            <a:pPr marL="171450" indent="-171450">
              <a:lnSpc>
                <a:spcPct val="112000"/>
              </a:lnSpc>
              <a:spcBef>
                <a:spcPts val="336"/>
              </a:spcBef>
              <a:buFont typeface="Arial" panose="020B0604020202020204" pitchFamily="34" charset="0"/>
              <a:buChar char="•"/>
            </a:pPr>
            <a:endParaRPr lang="en-US" sz="2600" dirty="0" smtClean="0">
              <a:latin typeface="Verdana" panose="020B0604030504040204" pitchFamily="34" charset="0"/>
            </a:endParaRPr>
          </a:p>
          <a:p>
            <a:pPr marL="0" indent="0">
              <a:lnSpc>
                <a:spcPct val="112000"/>
              </a:lnSpc>
              <a:spcBef>
                <a:spcPts val="336"/>
              </a:spcBef>
              <a:buNone/>
            </a:pPr>
            <a:r>
              <a:rPr lang="en-US" sz="2600" b="1" dirty="0" smtClean="0">
                <a:solidFill>
                  <a:srgbClr val="DC4405"/>
                </a:solidFill>
                <a:latin typeface="Verdana" panose="020B0604030504040204" pitchFamily="34" charset="0"/>
              </a:rPr>
              <a:t>KEY TAKEAWAY: Successful proposals demonstrate that the PI/team have </a:t>
            </a:r>
            <a:r>
              <a:rPr lang="en-US" sz="2600" b="1" dirty="0">
                <a:solidFill>
                  <a:srgbClr val="DC4405"/>
                </a:solidFill>
                <a:latin typeface="Verdana" panose="020B0604030504040204" pitchFamily="34" charset="0"/>
              </a:rPr>
              <a:t>sufficient (collective) experience to undertake the project</a:t>
            </a:r>
            <a:r>
              <a:rPr lang="en-US" sz="2600" b="1" dirty="0" smtClean="0">
                <a:solidFill>
                  <a:srgbClr val="DC4405"/>
                </a:solidFill>
                <a:latin typeface="Verdana" panose="020B0604030504040204" pitchFamily="34" charset="0"/>
              </a:rPr>
              <a:t>.</a:t>
            </a:r>
            <a:endParaRPr lang="en-US" sz="2600" b="1" dirty="0" smtClean="0">
              <a:solidFill>
                <a:srgbClr val="DC4405"/>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17</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Key Personnel</a:t>
            </a:r>
          </a:p>
        </p:txBody>
      </p:sp>
    </p:spTree>
    <p:extLst>
      <p:ext uri="{BB962C8B-B14F-4D97-AF65-F5344CB8AC3E}">
        <p14:creationId xmlns:p14="http://schemas.microsoft.com/office/powerpoint/2010/main" val="414097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b="1"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In a few sentences, describe the PI for the proposed project, the co-PI, their relevant expertise, and what role each will play in the project.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Often, if there is more than one PI on a project, it makes sense for them to have complementary expertise, taking care to not duplicate efforts with overlapping roles.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18</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Key Personnel Exercise</a:t>
            </a:r>
          </a:p>
        </p:txBody>
      </p:sp>
    </p:spTree>
    <p:extLst>
      <p:ext uri="{BB962C8B-B14F-4D97-AF65-F5344CB8AC3E}">
        <p14:creationId xmlns:p14="http://schemas.microsoft.com/office/powerpoint/2010/main" val="358178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777789"/>
            <a:ext cx="10058400" cy="2174732"/>
          </a:xfrm>
        </p:spPr>
        <p:txBody>
          <a:bodyPr>
            <a:normAutofit fontScale="90000"/>
          </a:bodyPr>
          <a:lstStyle/>
          <a:p>
            <a:r>
              <a:rPr lang="en-US" dirty="0" smtClean="0"/>
              <a:t>Foundation Relations Team</a:t>
            </a:r>
            <a:endParaRPr lang="en-US" dirty="0"/>
          </a:p>
        </p:txBody>
      </p:sp>
      <p:sp>
        <p:nvSpPr>
          <p:cNvPr id="3" name="Subtitle 2"/>
          <p:cNvSpPr>
            <a:spLocks noGrp="1"/>
          </p:cNvSpPr>
          <p:nvPr>
            <p:ph type="subTitle" idx="1"/>
          </p:nvPr>
        </p:nvSpPr>
        <p:spPr>
          <a:xfrm>
            <a:off x="1066801" y="3150823"/>
            <a:ext cx="4970442" cy="3073707"/>
          </a:xfrm>
        </p:spPr>
        <p:txBody>
          <a:bodyPr>
            <a:noAutofit/>
          </a:bodyPr>
          <a:lstStyle/>
          <a:p>
            <a:r>
              <a:rPr lang="en-US" b="1" dirty="0" smtClean="0"/>
              <a:t>Aaron Shonk, Senior Director</a:t>
            </a:r>
          </a:p>
          <a:p>
            <a:r>
              <a:rPr lang="en-US" dirty="0" smtClean="0">
                <a:latin typeface="Veranda"/>
                <a:hlinkClick r:id="rId3"/>
              </a:rPr>
              <a:t>Aaron.Shonk@osufoundation.org</a:t>
            </a:r>
            <a:endParaRPr lang="en-US" dirty="0">
              <a:latin typeface="Veranda"/>
            </a:endParaRPr>
          </a:p>
          <a:p>
            <a:r>
              <a:rPr lang="en-US" dirty="0" smtClean="0">
                <a:latin typeface="Veranda"/>
              </a:rPr>
              <a:t>Ph:7-6961</a:t>
            </a:r>
          </a:p>
          <a:p>
            <a:endParaRPr lang="en-US" dirty="0" smtClean="0"/>
          </a:p>
          <a:p>
            <a:r>
              <a:rPr lang="en-US" b="1" dirty="0" smtClean="0"/>
              <a:t>Elizabeth Ocampo, Coordinator</a:t>
            </a:r>
          </a:p>
          <a:p>
            <a:r>
              <a:rPr lang="en-US" dirty="0" smtClean="0">
                <a:latin typeface="Veranda"/>
                <a:hlinkClick r:id="rId4"/>
              </a:rPr>
              <a:t>Elizabeth.Ocampo@osufoundation.org</a:t>
            </a:r>
            <a:r>
              <a:rPr lang="en-US" dirty="0" smtClean="0">
                <a:latin typeface="Veranda"/>
              </a:rPr>
              <a:t> </a:t>
            </a:r>
          </a:p>
          <a:p>
            <a:r>
              <a:rPr lang="en-US" dirty="0" smtClean="0">
                <a:latin typeface="Veranda"/>
              </a:rPr>
              <a:t>Ph:7-7362</a:t>
            </a:r>
          </a:p>
        </p:txBody>
      </p:sp>
      <p:sp>
        <p:nvSpPr>
          <p:cNvPr id="14" name="Subtitle 2"/>
          <p:cNvSpPr txBox="1">
            <a:spLocks/>
          </p:cNvSpPr>
          <p:nvPr/>
        </p:nvSpPr>
        <p:spPr>
          <a:xfrm>
            <a:off x="6154759" y="3150822"/>
            <a:ext cx="4970442" cy="3073707"/>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smtClean="0"/>
              <a:t>Paul DuBois, Associate Director</a:t>
            </a:r>
          </a:p>
          <a:p>
            <a:r>
              <a:rPr lang="en-US" dirty="0" smtClean="0">
                <a:latin typeface="Veranda"/>
                <a:hlinkClick r:id="rId4"/>
              </a:rPr>
              <a:t>Paul.DuBois@osufoundation.org</a:t>
            </a:r>
            <a:r>
              <a:rPr lang="en-US" dirty="0" smtClean="0">
                <a:latin typeface="Veranda"/>
              </a:rPr>
              <a:t> </a:t>
            </a:r>
          </a:p>
          <a:p>
            <a:r>
              <a:rPr lang="en-US" dirty="0" smtClean="0">
                <a:latin typeface="Veranda"/>
              </a:rPr>
              <a:t>Ph:7-3755</a:t>
            </a:r>
          </a:p>
        </p:txBody>
      </p:sp>
    </p:spTree>
    <p:extLst>
      <p:ext uri="{BB962C8B-B14F-4D97-AF65-F5344CB8AC3E}">
        <p14:creationId xmlns:p14="http://schemas.microsoft.com/office/powerpoint/2010/main" val="127905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b="1"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Autofit/>
          </a:bodyPr>
          <a:lstStyle/>
          <a:p>
            <a:pPr marL="171450" indent="-171450">
              <a:lnSpc>
                <a:spcPct val="100000"/>
              </a:lnSpc>
              <a:spcBef>
                <a:spcPts val="0"/>
              </a:spcBef>
              <a:buFont typeface="Arial" panose="020B0604020202020204" pitchFamily="34" charset="0"/>
              <a:buChar char="•"/>
            </a:pPr>
            <a:r>
              <a:rPr lang="en-US" sz="2400" dirty="0">
                <a:latin typeface="Verdana" panose="020B0604030504040204" pitchFamily="34" charset="0"/>
              </a:rPr>
              <a:t>Section that describes </a:t>
            </a:r>
            <a:r>
              <a:rPr lang="en-US" sz="2400" dirty="0" smtClean="0">
                <a:latin typeface="Verdana" panose="020B0604030504040204" pitchFamily="34" charset="0"/>
              </a:rPr>
              <a:t>how, when, and where </a:t>
            </a:r>
            <a:r>
              <a:rPr lang="en-US" sz="2400" dirty="0">
                <a:latin typeface="Verdana" panose="020B0604030504040204" pitchFamily="34" charset="0"/>
              </a:rPr>
              <a:t>the </a:t>
            </a:r>
            <a:r>
              <a:rPr lang="en-US" sz="2400" i="1" dirty="0">
                <a:latin typeface="Verdana" panose="020B0604030504040204" pitchFamily="34" charset="0"/>
              </a:rPr>
              <a:t>solution </a:t>
            </a:r>
            <a:r>
              <a:rPr lang="en-US" sz="2400" dirty="0">
                <a:latin typeface="Verdana" panose="020B0604030504040204" pitchFamily="34" charset="0"/>
              </a:rPr>
              <a:t>will be </a:t>
            </a:r>
            <a:r>
              <a:rPr lang="en-US" sz="2400" dirty="0" smtClean="0">
                <a:latin typeface="Verdana" panose="020B0604030504040204" pitchFamily="34" charset="0"/>
              </a:rPr>
              <a:t>undertaken</a:t>
            </a:r>
            <a:r>
              <a:rPr lang="en-US" sz="2400" dirty="0" smtClean="0">
                <a:latin typeface="Verdana" panose="020B0604030504040204" pitchFamily="34" charset="0"/>
              </a:rPr>
              <a:t>.</a:t>
            </a:r>
          </a:p>
          <a:p>
            <a:pPr marL="0" indent="0">
              <a:lnSpc>
                <a:spcPct val="100000"/>
              </a:lnSpc>
              <a:spcBef>
                <a:spcPts val="0"/>
              </a:spcBef>
              <a:buNone/>
            </a:pPr>
            <a:endParaRPr lang="en-US" sz="2400" dirty="0">
              <a:latin typeface="Verdana" panose="020B0604030504040204" pitchFamily="34" charset="0"/>
            </a:endParaRPr>
          </a:p>
          <a:p>
            <a:pPr marL="171450" indent="-171450">
              <a:lnSpc>
                <a:spcPct val="100000"/>
              </a:lnSpc>
              <a:spcBef>
                <a:spcPts val="0"/>
              </a:spcBef>
              <a:buFont typeface="Arial" panose="020B0604020202020204" pitchFamily="34" charset="0"/>
              <a:buChar char="•"/>
            </a:pPr>
            <a:r>
              <a:rPr lang="en-US" sz="2400" dirty="0" smtClean="0">
                <a:latin typeface="Verdana" panose="020B0604030504040204" pitchFamily="34" charset="0"/>
              </a:rPr>
              <a:t>Section may include the following: </a:t>
            </a:r>
            <a:endParaRPr lang="en-US" sz="2400" dirty="0">
              <a:latin typeface="Verdana" panose="020B0604030504040204" pitchFamily="34" charset="0"/>
            </a:endParaRPr>
          </a:p>
          <a:p>
            <a:pPr marL="628650" lvl="1" indent="-171450">
              <a:lnSpc>
                <a:spcPct val="100000"/>
              </a:lnSpc>
              <a:spcBef>
                <a:spcPts val="0"/>
              </a:spcBef>
              <a:buFont typeface="Arial" panose="020B0604020202020204" pitchFamily="34" charset="0"/>
              <a:buChar char="•"/>
            </a:pPr>
            <a:r>
              <a:rPr lang="en-US" sz="2400" dirty="0" smtClean="0">
                <a:latin typeface="Verdana" panose="020B0604030504040204" pitchFamily="34" charset="0"/>
              </a:rPr>
              <a:t>Methods</a:t>
            </a:r>
            <a:endParaRPr lang="en-US" sz="2400" dirty="0">
              <a:latin typeface="Verdana" panose="020B0604030504040204" pitchFamily="34" charset="0"/>
            </a:endParaRPr>
          </a:p>
          <a:p>
            <a:pPr marL="628650" lvl="1" indent="-171450">
              <a:lnSpc>
                <a:spcPct val="100000"/>
              </a:lnSpc>
              <a:spcBef>
                <a:spcPts val="0"/>
              </a:spcBef>
              <a:buFont typeface="Arial" panose="020B0604020202020204" pitchFamily="34" charset="0"/>
              <a:buChar char="•"/>
            </a:pPr>
            <a:r>
              <a:rPr lang="en-US" sz="2400" dirty="0">
                <a:latin typeface="Verdana" panose="020B0604030504040204" pitchFamily="34" charset="0"/>
              </a:rPr>
              <a:t>Activities</a:t>
            </a:r>
          </a:p>
          <a:p>
            <a:pPr marL="628650" lvl="1" indent="-171450">
              <a:lnSpc>
                <a:spcPct val="100000"/>
              </a:lnSpc>
              <a:spcBef>
                <a:spcPts val="0"/>
              </a:spcBef>
              <a:buFont typeface="Arial" panose="020B0604020202020204" pitchFamily="34" charset="0"/>
              <a:buChar char="•"/>
            </a:pPr>
            <a:r>
              <a:rPr lang="en-US" sz="2400" dirty="0" smtClean="0">
                <a:latin typeface="Verdana" panose="020B0604030504040204" pitchFamily="34" charset="0"/>
              </a:rPr>
              <a:t>Milestones/benchmarks</a:t>
            </a:r>
          </a:p>
          <a:p>
            <a:pPr marL="457200" lvl="1" indent="0">
              <a:lnSpc>
                <a:spcPct val="100000"/>
              </a:lnSpc>
              <a:spcBef>
                <a:spcPts val="0"/>
              </a:spcBef>
              <a:buNone/>
            </a:pPr>
            <a:endParaRPr lang="en-US" sz="2400" dirty="0" smtClean="0">
              <a:latin typeface="Verdana" panose="020B0604030504040204" pitchFamily="34" charset="0"/>
            </a:endParaRPr>
          </a:p>
          <a:p>
            <a:pPr marL="0" indent="0">
              <a:lnSpc>
                <a:spcPct val="100000"/>
              </a:lnSpc>
              <a:spcBef>
                <a:spcPts val="0"/>
              </a:spcBef>
              <a:buNone/>
            </a:pPr>
            <a:r>
              <a:rPr lang="en-US" sz="2400" b="1" dirty="0">
                <a:solidFill>
                  <a:srgbClr val="DC4405"/>
                </a:solidFill>
              </a:rPr>
              <a:t>KEY TAKEAWAY: Successful projects </a:t>
            </a:r>
            <a:r>
              <a:rPr lang="en-US" sz="2400" b="1" dirty="0" smtClean="0">
                <a:solidFill>
                  <a:srgbClr val="DC4405"/>
                </a:solidFill>
              </a:rPr>
              <a:t>are well designed</a:t>
            </a:r>
            <a:r>
              <a:rPr lang="en-US" sz="2400" b="1" dirty="0">
                <a:solidFill>
                  <a:srgbClr val="DC4405"/>
                </a:solidFill>
              </a:rPr>
              <a:t>, thoughtful, and achievable</a:t>
            </a:r>
          </a:p>
        </p:txBody>
      </p:sp>
      <p:sp>
        <p:nvSpPr>
          <p:cNvPr id="4" name="Footer Placeholder 3"/>
          <p:cNvSpPr>
            <a:spLocks noGrp="1"/>
          </p:cNvSpPr>
          <p:nvPr>
            <p:ph type="ftr" sz="quarter" idx="11"/>
          </p:nvPr>
        </p:nvSpPr>
        <p:spPr/>
        <p:txBody>
          <a:bodyPr/>
          <a:lstStyle/>
          <a:p>
            <a:r>
              <a:rPr lang="en-US" dirty="0" smtClean="0"/>
              <a:t>OSU </a:t>
            </a:r>
            <a:r>
              <a:rPr lang="en-US" dirty="0" smtClean="0"/>
              <a:t>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19</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Management Plan</a:t>
            </a:r>
          </a:p>
        </p:txBody>
      </p:sp>
    </p:spTree>
    <p:extLst>
      <p:ext uri="{BB962C8B-B14F-4D97-AF65-F5344CB8AC3E}">
        <p14:creationId xmlns:p14="http://schemas.microsoft.com/office/powerpoint/2010/main" val="3380603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b="1"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Autofit/>
          </a:bodyPr>
          <a:lstStyle/>
          <a:p>
            <a:pPr marL="0" indent="0">
              <a:lnSpc>
                <a:spcPct val="100000"/>
              </a:lnSpc>
              <a:spcBef>
                <a:spcPts val="0"/>
              </a:spcBef>
              <a:buNone/>
            </a:pPr>
            <a:endParaRPr lang="en-US" sz="2300" dirty="0" smtClean="0">
              <a:latin typeface="Verdana" panose="020B0604030504040204" pitchFamily="34" charset="0"/>
            </a:endParaRPr>
          </a:p>
          <a:p>
            <a:pPr>
              <a:lnSpc>
                <a:spcPct val="100000"/>
              </a:lnSpc>
              <a:spcBef>
                <a:spcPts val="0"/>
              </a:spcBef>
            </a:pPr>
            <a:r>
              <a:rPr lang="en-US" sz="2300" dirty="0" smtClean="0">
                <a:latin typeface="Verdana" panose="020B0604030504040204" pitchFamily="34" charset="0"/>
              </a:rPr>
              <a:t>Tables </a:t>
            </a:r>
            <a:r>
              <a:rPr lang="en-US" sz="2300" dirty="0">
                <a:latin typeface="Verdana" panose="020B0604030504040204" pitchFamily="34" charset="0"/>
              </a:rPr>
              <a:t>can be a valuable tool for </a:t>
            </a:r>
            <a:r>
              <a:rPr lang="en-US" sz="2300" dirty="0" smtClean="0">
                <a:latin typeface="Verdana" panose="020B0604030504040204" pitchFamily="34" charset="0"/>
              </a:rPr>
              <a:t>these sections</a:t>
            </a:r>
            <a:endParaRPr lang="en-US" sz="2300" dirty="0">
              <a:latin typeface="Verdana" panose="020B0604030504040204" pitchFamily="34" charset="0"/>
            </a:endParaRPr>
          </a:p>
          <a:p>
            <a:pPr marL="0" indent="0">
              <a:lnSpc>
                <a:spcPct val="100000"/>
              </a:lnSpc>
              <a:spcBef>
                <a:spcPts val="0"/>
              </a:spcBef>
              <a:buNone/>
            </a:pPr>
            <a:endParaRPr lang="en-US" sz="2300" dirty="0">
              <a:latin typeface="Verdana" panose="020B0604030504040204" pitchFamily="34" charset="0"/>
            </a:endParaRPr>
          </a:p>
          <a:p>
            <a:pPr>
              <a:lnSpc>
                <a:spcPct val="100000"/>
              </a:lnSpc>
              <a:spcBef>
                <a:spcPts val="0"/>
              </a:spcBef>
            </a:pPr>
            <a:r>
              <a:rPr lang="en-US" sz="2300" dirty="0" smtClean="0">
                <a:latin typeface="Verdana" panose="020B0604030504040204" pitchFamily="34" charset="0"/>
              </a:rPr>
              <a:t>Management Plan </a:t>
            </a:r>
            <a:r>
              <a:rPr lang="en-US" sz="2300" dirty="0" smtClean="0">
                <a:latin typeface="Verdana" panose="020B0604030504040204" pitchFamily="34" charset="0"/>
              </a:rPr>
              <a:t>categorized by </a:t>
            </a:r>
            <a:r>
              <a:rPr lang="en-US" sz="2300" dirty="0" smtClean="0">
                <a:latin typeface="Verdana" panose="020B0604030504040204" pitchFamily="34" charset="0"/>
              </a:rPr>
              <a:t>tasks with columns describing the methods, participants, expected results/performance indicators and timeline of each task.</a:t>
            </a:r>
          </a:p>
          <a:p>
            <a:pPr>
              <a:lnSpc>
                <a:spcPct val="100000"/>
              </a:lnSpc>
              <a:spcBef>
                <a:spcPts val="0"/>
              </a:spcBef>
            </a:pPr>
            <a:endParaRPr lang="en-US" sz="2300" dirty="0">
              <a:latin typeface="Verdana" panose="020B0604030504040204" pitchFamily="34" charset="0"/>
            </a:endParaRPr>
          </a:p>
          <a:p>
            <a:pPr>
              <a:lnSpc>
                <a:spcPct val="100000"/>
              </a:lnSpc>
              <a:spcBef>
                <a:spcPts val="0"/>
              </a:spcBef>
            </a:pPr>
            <a:r>
              <a:rPr lang="en-US" sz="2300" dirty="0" smtClean="0">
                <a:latin typeface="Verdana" panose="020B0604030504040204" pitchFamily="34" charset="0"/>
              </a:rPr>
              <a:t>Key Personnel has columns for experience/training and project responsibilities.</a:t>
            </a:r>
          </a:p>
          <a:p>
            <a:pPr>
              <a:lnSpc>
                <a:spcPct val="112000"/>
              </a:lnSpc>
              <a:spcBef>
                <a:spcPts val="336"/>
              </a:spcBef>
            </a:pPr>
            <a:endParaRPr lang="en-US" sz="2200" dirty="0">
              <a:latin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20</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3600" dirty="0" smtClean="0">
                <a:latin typeface="Georgia" panose="02040502050405020303" pitchFamily="18" charset="0"/>
                <a:ea typeface="Verdana" panose="020B0604030504040204" pitchFamily="34" charset="0"/>
                <a:cs typeface="Verdana" panose="020B0604030504040204" pitchFamily="34" charset="0"/>
              </a:rPr>
              <a:t>Management Plan Example (PDF)</a:t>
            </a:r>
            <a:endParaRPr lang="en-US" sz="3200" dirty="0" smtClean="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7425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b="1"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409768"/>
          </a:xfrm>
        </p:spPr>
        <p:txBody>
          <a:bodyPr>
            <a:normAutofit/>
          </a:bodyPr>
          <a:lstStyle/>
          <a:p>
            <a:pPr marL="0" indent="0" algn="ctr">
              <a:spcBef>
                <a:spcPts val="1800"/>
              </a:spcBef>
              <a:buNone/>
            </a:pPr>
            <a:endParaRPr lang="en-US" b="1" dirty="0" smtClean="0">
              <a:solidFill>
                <a:srgbClr val="DC4405"/>
              </a:solidFill>
              <a:latin typeface="Verdana" panose="020B0604030504040204" pitchFamily="34" charset="0"/>
              <a:ea typeface="Verdana" panose="020B0604030504040204" pitchFamily="34" charset="0"/>
              <a:cs typeface="Verdana" panose="020B0604030504040204" pitchFamily="34" charset="0"/>
            </a:endParaRPr>
          </a:p>
          <a:p>
            <a:pPr marL="0" indent="0" algn="ctr">
              <a:spcBef>
                <a:spcPts val="1800"/>
              </a:spcBef>
              <a:buNone/>
            </a:pPr>
            <a:r>
              <a:rPr lang="en-US" b="1" dirty="0" smtClean="0">
                <a:solidFill>
                  <a:srgbClr val="DC4405"/>
                </a:solidFill>
                <a:latin typeface="Verdana" panose="020B0604030504040204" pitchFamily="34" charset="0"/>
                <a:ea typeface="Verdana" panose="020B0604030504040204" pitchFamily="34" charset="0"/>
                <a:cs typeface="Verdana" panose="020B0604030504040204" pitchFamily="34" charset="0"/>
              </a:rPr>
              <a:t>The narrative is the heart of the proposal. In essence, it is a persuasive document.</a:t>
            </a:r>
            <a:endParaRPr lang="en-US" b="1" dirty="0">
              <a:solidFill>
                <a:srgbClr val="DC4405"/>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21</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400" dirty="0" smtClean="0">
                <a:latin typeface="Georgia" panose="02040502050405020303" pitchFamily="18" charset="0"/>
                <a:ea typeface="Verdana" panose="020B0604030504040204" pitchFamily="34" charset="0"/>
                <a:cs typeface="Verdana" panose="020B0604030504040204" pitchFamily="34" charset="0"/>
              </a:rPr>
              <a:t>Conclusion</a:t>
            </a:r>
            <a:endParaRPr lang="en-US" sz="4000" dirty="0" smtClean="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9138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85308" y="1816406"/>
            <a:ext cx="10570079" cy="4409768"/>
          </a:xfrm>
        </p:spPr>
        <p:txBody>
          <a:bodyPr>
            <a:normAutofit/>
          </a:bodyPr>
          <a:lstStyle/>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The narrative persuades readers: </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1. about the </a:t>
            </a:r>
            <a:r>
              <a:rPr lang="en-US" sz="2400" dirty="0" smtClean="0">
                <a:latin typeface="Verdana" panose="020B0604030504040204" pitchFamily="34" charset="0"/>
                <a:ea typeface="Verdana" panose="020B0604030504040204" pitchFamily="34" charset="0"/>
                <a:cs typeface="Verdana" panose="020B0604030504040204" pitchFamily="34" charset="0"/>
              </a:rPr>
              <a:t>nature, scope, and severity of the problem, </a:t>
            </a:r>
            <a:r>
              <a:rPr lang="en-US" sz="2400" dirty="0" smtClean="0">
                <a:latin typeface="Verdana" panose="020B0604030504040204" pitchFamily="34" charset="0"/>
                <a:ea typeface="Verdana" panose="020B0604030504040204" pitchFamily="34" charset="0"/>
                <a:cs typeface="Verdana" panose="020B0604030504040204" pitchFamily="34" charset="0"/>
              </a:rPr>
              <a:t>and </a:t>
            </a:r>
            <a:r>
              <a:rPr lang="en-US" sz="2400" dirty="0" smtClean="0">
                <a:latin typeface="Verdana" panose="020B0604030504040204" pitchFamily="34" charset="0"/>
                <a:ea typeface="Verdana" panose="020B0604030504040204" pitchFamily="34" charset="0"/>
                <a:cs typeface="Verdana" panose="020B0604030504040204" pitchFamily="34" charset="0"/>
              </a:rPr>
              <a:t>why it needs to be addressed</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2. why your project is the solution to that problem, is thoughtful and informed, and is likely to succeed</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3. why you are the person/team to carry out the solution</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4. your problem and its solution are </a:t>
            </a:r>
            <a:r>
              <a:rPr lang="en-US" sz="2400" i="1" dirty="0" smtClean="0">
                <a:latin typeface="Verdana" panose="020B0604030504040204" pitchFamily="34" charset="0"/>
                <a:ea typeface="Verdana" panose="020B0604030504040204" pitchFamily="34" charset="0"/>
                <a:cs typeface="Verdana" panose="020B0604030504040204" pitchFamily="34" charset="0"/>
              </a:rPr>
              <a:t>both</a:t>
            </a:r>
            <a:r>
              <a:rPr lang="en-US" sz="2400" dirty="0" smtClean="0">
                <a:latin typeface="Verdana" panose="020B0604030504040204" pitchFamily="34" charset="0"/>
                <a:ea typeface="Verdana" panose="020B0604030504040204" pitchFamily="34" charset="0"/>
                <a:cs typeface="Verdana" panose="020B0604030504040204" pitchFamily="34" charset="0"/>
              </a:rPr>
              <a:t> a match to the sponsor’s priorities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22</a:t>
            </a:fld>
            <a:endParaRPr lang="en-US" dirty="0"/>
          </a:p>
        </p:txBody>
      </p:sp>
      <p:sp>
        <p:nvSpPr>
          <p:cNvPr id="14" name="TextBox 13"/>
          <p:cNvSpPr txBox="1"/>
          <p:nvPr/>
        </p:nvSpPr>
        <p:spPr>
          <a:xfrm>
            <a:off x="785308" y="987424"/>
            <a:ext cx="10570080" cy="691028"/>
          </a:xfrm>
          <a:prstGeom prst="rect">
            <a:avLst/>
          </a:prstGeom>
          <a:noFill/>
        </p:spPr>
        <p:txBody>
          <a:bodyPr wrap="square" rtlCol="0">
            <a:noAutofit/>
          </a:bodyPr>
          <a:lstStyle/>
          <a:p>
            <a:r>
              <a:rPr lang="en-US" sz="4400" dirty="0" smtClean="0">
                <a:latin typeface="Georgia" panose="02040502050405020303" pitchFamily="18" charset="0"/>
                <a:ea typeface="Verdana" panose="020B0604030504040204" pitchFamily="34" charset="0"/>
                <a:cs typeface="Verdana" panose="020B0604030504040204" pitchFamily="34" charset="0"/>
              </a:rPr>
              <a:t>Conclusion</a:t>
            </a:r>
          </a:p>
        </p:txBody>
      </p:sp>
    </p:spTree>
    <p:extLst>
      <p:ext uri="{BB962C8B-B14F-4D97-AF65-F5344CB8AC3E}">
        <p14:creationId xmlns:p14="http://schemas.microsoft.com/office/powerpoint/2010/main" val="1532294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82128" y="796066"/>
            <a:ext cx="10473260" cy="4120179"/>
          </a:xfrm>
        </p:spPr>
        <p:txBody>
          <a:bodyPr>
            <a:normAutofit/>
          </a:bodyPr>
          <a:lstStyle/>
          <a:p>
            <a:pPr marL="0" indent="0" algn="ctr">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smtClean="0">
                <a:latin typeface="Verdana" panose="020B0604030504040204" pitchFamily="34" charset="0"/>
                <a:ea typeface="Verdana" panose="020B0604030504040204" pitchFamily="34" charset="0"/>
                <a:cs typeface="Verdana" panose="020B0604030504040204" pitchFamily="34" charset="0"/>
              </a:rPr>
              <a:t>Join us for the next grant training on </a:t>
            </a:r>
          </a:p>
          <a:p>
            <a:pPr marL="0" indent="0" algn="ctr">
              <a:buNone/>
            </a:pPr>
            <a:r>
              <a:rPr lang="en-US" sz="2400" b="1" dirty="0" smtClean="0">
                <a:latin typeface="Verdana" panose="020B0604030504040204" pitchFamily="34" charset="0"/>
                <a:ea typeface="Verdana" panose="020B0604030504040204" pitchFamily="34" charset="0"/>
                <a:cs typeface="Verdana" panose="020B0604030504040204" pitchFamily="34" charset="0"/>
              </a:rPr>
              <a:t>January 18 </a:t>
            </a:r>
          </a:p>
          <a:p>
            <a:pPr marL="0" indent="0" algn="ctr">
              <a:buNone/>
            </a:pPr>
            <a:r>
              <a:rPr lang="en-US" sz="2400" b="1" dirty="0" smtClean="0">
                <a:latin typeface="Verdana" panose="020B0604030504040204" pitchFamily="34" charset="0"/>
                <a:ea typeface="Verdana" panose="020B0604030504040204" pitchFamily="34" charset="0"/>
                <a:cs typeface="Verdana" panose="020B0604030504040204" pitchFamily="34" charset="0"/>
              </a:rPr>
              <a:t>Budgets and Budget Narratives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smtClean="0">
                <a:latin typeface="Verdana" panose="020B0604030504040204" pitchFamily="34" charset="0"/>
                <a:ea typeface="Verdana" panose="020B0604030504040204" pitchFamily="34" charset="0"/>
                <a:cs typeface="Verdana" panose="020B0604030504040204" pitchFamily="34" charset="0"/>
              </a:rPr>
              <a:t>Slides from this training session, previous sessions, and other proposal development tools at </a:t>
            </a: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osufoundation.org</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23</a:t>
            </a:fld>
            <a:endParaRPr lang="en-US" dirty="0"/>
          </a:p>
        </p:txBody>
      </p:sp>
      <p:graphicFrame>
        <p:nvGraphicFramePr>
          <p:cNvPr id="2" name="Diagram 1"/>
          <p:cNvGraphicFramePr/>
          <p:nvPr>
            <p:extLst>
              <p:ext uri="{D42A27DB-BD31-4B8C-83A1-F6EECF244321}">
                <p14:modId xmlns:p14="http://schemas.microsoft.com/office/powerpoint/2010/main" val="277614863"/>
              </p:ext>
            </p:extLst>
          </p:nvPr>
        </p:nvGraphicFramePr>
        <p:xfrm>
          <a:off x="1979388" y="3700631"/>
          <a:ext cx="8233224" cy="2173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1080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dirty="0" smtClean="0"/>
              <a:t>OSU FOUNDATION</a:t>
            </a:r>
            <a:endParaRPr lang="en-US" dirty="0"/>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24</a:t>
            </a:fld>
            <a:endParaRPr lang="en-US" dirty="0"/>
          </a:p>
        </p:txBody>
      </p:sp>
      <p:sp>
        <p:nvSpPr>
          <p:cNvPr id="11" name="Title 10"/>
          <p:cNvSpPr>
            <a:spLocks noGrp="1"/>
          </p:cNvSpPr>
          <p:nvPr>
            <p:ph type="ctrTitle"/>
          </p:nvPr>
        </p:nvSpPr>
        <p:spPr>
          <a:xfrm>
            <a:off x="1098123" y="2569028"/>
            <a:ext cx="4997877" cy="2851373"/>
          </a:xfrm>
        </p:spPr>
        <p:txBody>
          <a:bodyPr/>
          <a:lstStyle/>
          <a:p>
            <a:r>
              <a:rPr lang="en-US" dirty="0" smtClean="0"/>
              <a:t>Questions?</a:t>
            </a:r>
            <a:endParaRPr lang="en-US" dirty="0"/>
          </a:p>
        </p:txBody>
      </p:sp>
    </p:spTree>
    <p:extLst>
      <p:ext uri="{BB962C8B-B14F-4D97-AF65-F5344CB8AC3E}">
        <p14:creationId xmlns:p14="http://schemas.microsoft.com/office/powerpoint/2010/main" val="3125646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777789"/>
            <a:ext cx="10058400" cy="2174732"/>
          </a:xfrm>
        </p:spPr>
        <p:txBody>
          <a:bodyPr>
            <a:normAutofit fontScale="90000"/>
          </a:bodyPr>
          <a:lstStyle/>
          <a:p>
            <a:r>
              <a:rPr lang="en-US" dirty="0" smtClean="0"/>
              <a:t>Graduate writing</a:t>
            </a:r>
            <a:br>
              <a:rPr lang="en-US" dirty="0" smtClean="0"/>
            </a:br>
            <a:r>
              <a:rPr lang="en-US" dirty="0" smtClean="0"/>
              <a:t>Center</a:t>
            </a:r>
            <a:endParaRPr lang="en-US" dirty="0"/>
          </a:p>
        </p:txBody>
      </p:sp>
      <p:sp>
        <p:nvSpPr>
          <p:cNvPr id="3" name="Subtitle 2"/>
          <p:cNvSpPr>
            <a:spLocks noGrp="1"/>
          </p:cNvSpPr>
          <p:nvPr>
            <p:ph type="subTitle" idx="1"/>
          </p:nvPr>
        </p:nvSpPr>
        <p:spPr>
          <a:xfrm>
            <a:off x="1066801" y="3150823"/>
            <a:ext cx="4970442" cy="3073707"/>
          </a:xfrm>
        </p:spPr>
        <p:txBody>
          <a:bodyPr>
            <a:noAutofit/>
          </a:bodyPr>
          <a:lstStyle/>
          <a:p>
            <a:pPr>
              <a:lnSpc>
                <a:spcPct val="100000"/>
              </a:lnSpc>
              <a:spcBef>
                <a:spcPts val="0"/>
              </a:spcBef>
            </a:pPr>
            <a:r>
              <a:rPr lang="en-US" b="1" dirty="0" smtClean="0"/>
              <a:t>Chris Nelson, Graduate Writing Center Coordinator</a:t>
            </a:r>
          </a:p>
          <a:p>
            <a:r>
              <a:rPr lang="en-US" dirty="0" smtClean="0">
                <a:latin typeface="Veranda"/>
                <a:hlinkClick r:id="rId3"/>
              </a:rPr>
              <a:t>Chris.Nelson@osufoundation.org</a:t>
            </a:r>
            <a:endParaRPr lang="en-US" dirty="0">
              <a:latin typeface="Veranda"/>
            </a:endParaRPr>
          </a:p>
          <a:p>
            <a:endParaRPr lang="en-US" dirty="0" smtClean="0">
              <a:latin typeface="Veranda"/>
            </a:endParaRPr>
          </a:p>
          <a:p>
            <a:pPr>
              <a:lnSpc>
                <a:spcPct val="100000"/>
              </a:lnSpc>
              <a:spcBef>
                <a:spcPts val="0"/>
              </a:spcBef>
            </a:pPr>
            <a:r>
              <a:rPr lang="en-US" b="1" dirty="0"/>
              <a:t>Graduate Writing Center</a:t>
            </a:r>
            <a:r>
              <a:rPr lang="en-US" dirty="0"/>
              <a:t/>
            </a:r>
            <a:br>
              <a:rPr lang="en-US" dirty="0"/>
            </a:br>
            <a:r>
              <a:rPr lang="en-US" dirty="0">
                <a:latin typeface="Veranda"/>
              </a:rPr>
              <a:t>102 Waldo Hall</a:t>
            </a:r>
            <a:br>
              <a:rPr lang="en-US" dirty="0">
                <a:latin typeface="Veranda"/>
              </a:rPr>
            </a:br>
            <a:r>
              <a:rPr lang="en-US" dirty="0">
                <a:latin typeface="Veranda"/>
              </a:rPr>
              <a:t>Fall 2018 Hours</a:t>
            </a:r>
          </a:p>
          <a:p>
            <a:pPr>
              <a:lnSpc>
                <a:spcPct val="100000"/>
              </a:lnSpc>
              <a:spcBef>
                <a:spcPts val="0"/>
              </a:spcBef>
            </a:pPr>
            <a:r>
              <a:rPr lang="en-US" dirty="0">
                <a:latin typeface="Veranda"/>
              </a:rPr>
              <a:t>Monday - Friday 9 am - 4 pm</a:t>
            </a:r>
          </a:p>
          <a:p>
            <a:pPr>
              <a:lnSpc>
                <a:spcPct val="100000"/>
              </a:lnSpc>
              <a:spcBef>
                <a:spcPts val="0"/>
              </a:spcBef>
            </a:pPr>
            <a:r>
              <a:rPr lang="en-US" dirty="0">
                <a:latin typeface="Veranda"/>
              </a:rPr>
              <a:t>541-737-8144</a:t>
            </a:r>
          </a:p>
          <a:p>
            <a:endParaRPr lang="en-US" dirty="0" smtClean="0"/>
          </a:p>
        </p:txBody>
      </p:sp>
      <p:sp>
        <p:nvSpPr>
          <p:cNvPr id="14" name="Subtitle 2"/>
          <p:cNvSpPr txBox="1">
            <a:spLocks/>
          </p:cNvSpPr>
          <p:nvPr/>
        </p:nvSpPr>
        <p:spPr>
          <a:xfrm>
            <a:off x="6154759" y="2819747"/>
            <a:ext cx="4970442" cy="3073707"/>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0"/>
              </a:spcBef>
            </a:pPr>
            <a:r>
              <a:rPr lang="en-US" b="1" dirty="0" smtClean="0"/>
              <a:t>Links</a:t>
            </a:r>
          </a:p>
          <a:p>
            <a:pPr algn="r">
              <a:lnSpc>
                <a:spcPct val="100000"/>
              </a:lnSpc>
              <a:spcBef>
                <a:spcPts val="0"/>
              </a:spcBef>
            </a:pPr>
            <a:r>
              <a:rPr lang="en-US" dirty="0" smtClean="0">
                <a:latin typeface="Veranda"/>
                <a:hlinkClick r:id="rId4"/>
              </a:rPr>
              <a:t>Writing Center</a:t>
            </a:r>
            <a:endParaRPr lang="en-US" dirty="0" smtClean="0">
              <a:latin typeface="Veranda"/>
            </a:endParaRPr>
          </a:p>
          <a:p>
            <a:pPr algn="r">
              <a:lnSpc>
                <a:spcPct val="100000"/>
              </a:lnSpc>
              <a:spcBef>
                <a:spcPts val="0"/>
              </a:spcBef>
            </a:pPr>
            <a:r>
              <a:rPr lang="en-US" dirty="0" smtClean="0">
                <a:latin typeface="Veranda"/>
                <a:hlinkClick r:id="rId5"/>
              </a:rPr>
              <a:t>Graduate Writing Center</a:t>
            </a:r>
            <a:endParaRPr lang="en-US" dirty="0" smtClean="0">
              <a:latin typeface="Veranda"/>
            </a:endParaRPr>
          </a:p>
          <a:p>
            <a:pPr algn="r">
              <a:lnSpc>
                <a:spcPct val="100000"/>
              </a:lnSpc>
              <a:spcBef>
                <a:spcPts val="0"/>
              </a:spcBef>
            </a:pPr>
            <a:r>
              <a:rPr lang="en-US" dirty="0" smtClean="0">
                <a:latin typeface="Veranda"/>
                <a:hlinkClick r:id="rId6"/>
              </a:rPr>
              <a:t>Resources </a:t>
            </a:r>
            <a:r>
              <a:rPr lang="en-US" dirty="0">
                <a:latin typeface="Veranda"/>
                <a:hlinkClick r:id="rId6"/>
              </a:rPr>
              <a:t>for Faculty</a:t>
            </a:r>
            <a:endParaRPr lang="en-US" dirty="0">
              <a:latin typeface="Veranda"/>
            </a:endParaRPr>
          </a:p>
          <a:p>
            <a:pPr algn="r">
              <a:lnSpc>
                <a:spcPct val="100000"/>
              </a:lnSpc>
              <a:spcBef>
                <a:spcPts val="0"/>
              </a:spcBef>
            </a:pPr>
            <a:r>
              <a:rPr lang="en-US" dirty="0" smtClean="0">
                <a:latin typeface="Veranda"/>
                <a:hlinkClick r:id="rId7"/>
              </a:rPr>
              <a:t>Online Writing Resources</a:t>
            </a:r>
            <a:endParaRPr lang="en-US" dirty="0" smtClean="0">
              <a:latin typeface="Veranda"/>
            </a:endParaRPr>
          </a:p>
          <a:p>
            <a:pPr algn="r">
              <a:lnSpc>
                <a:spcPct val="100000"/>
              </a:lnSpc>
              <a:spcBef>
                <a:spcPts val="0"/>
              </a:spcBef>
            </a:pPr>
            <a:r>
              <a:rPr lang="en-US" dirty="0" smtClean="0">
                <a:latin typeface="Veranda"/>
                <a:hlinkClick r:id="rId8"/>
              </a:rPr>
              <a:t>Writing Center and IRB</a:t>
            </a:r>
            <a:endParaRPr lang="en-US" dirty="0" smtClean="0">
              <a:latin typeface="Veranda"/>
            </a:endParaRPr>
          </a:p>
        </p:txBody>
      </p:sp>
    </p:spTree>
    <p:extLst>
      <p:ext uri="{BB962C8B-B14F-4D97-AF65-F5344CB8AC3E}">
        <p14:creationId xmlns:p14="http://schemas.microsoft.com/office/powerpoint/2010/main" val="417920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Narratives: </a:t>
            </a:r>
            <a:br>
              <a:rPr lang="en-US" dirty="0" smtClean="0"/>
            </a:br>
            <a:r>
              <a:rPr lang="en-US" dirty="0" smtClean="0"/>
              <a:t>Nuts &amp; Bolts</a:t>
            </a:r>
            <a:endParaRPr lang="en-US" dirty="0"/>
          </a:p>
        </p:txBody>
      </p:sp>
      <p:sp>
        <p:nvSpPr>
          <p:cNvPr id="3" name="Text Placeholder 2"/>
          <p:cNvSpPr>
            <a:spLocks noGrp="1"/>
          </p:cNvSpPr>
          <p:nvPr>
            <p:ph type="body" idx="1"/>
          </p:nvPr>
        </p:nvSpPr>
        <p:spPr/>
        <p:txBody>
          <a:bodyPr/>
          <a:lstStyle/>
          <a:p>
            <a:r>
              <a:rPr lang="en-US" b="1" dirty="0" smtClean="0">
                <a:solidFill>
                  <a:schemeClr val="tx1"/>
                </a:solidFill>
              </a:rPr>
              <a:t>Faculty Grant Training</a:t>
            </a:r>
          </a:p>
          <a:p>
            <a:r>
              <a:rPr lang="en-US" sz="2000" dirty="0" smtClean="0">
                <a:solidFill>
                  <a:schemeClr val="tx1"/>
                </a:solidFill>
              </a:rPr>
              <a:t>November 30, 2018</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3</a:t>
            </a:fld>
            <a:endParaRPr lang="en-US" dirty="0"/>
          </a:p>
        </p:txBody>
      </p:sp>
    </p:spTree>
    <p:extLst>
      <p:ext uri="{BB962C8B-B14F-4D97-AF65-F5344CB8AC3E}">
        <p14:creationId xmlns:p14="http://schemas.microsoft.com/office/powerpoint/2010/main" val="1767077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b="1"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The proposal narrative is the section of your grant application where you make an argument for your project.</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Answer these questions: Why </a:t>
            </a:r>
            <a:r>
              <a:rPr lang="en-US" sz="2400" dirty="0" smtClean="0">
                <a:latin typeface="Verdana" panose="020B0604030504040204" pitchFamily="34" charset="0"/>
                <a:ea typeface="Verdana" panose="020B0604030504040204" pitchFamily="34" charset="0"/>
                <a:cs typeface="Verdana" panose="020B0604030504040204" pitchFamily="34" charset="0"/>
              </a:rPr>
              <a:t>is your project needed and why should the sponsor fund you?</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4</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Introduction</a:t>
            </a:r>
          </a:p>
        </p:txBody>
      </p:sp>
    </p:spTree>
    <p:extLst>
      <p:ext uri="{BB962C8B-B14F-4D97-AF65-F5344CB8AC3E}">
        <p14:creationId xmlns:p14="http://schemas.microsoft.com/office/powerpoint/2010/main" val="9008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b="1" dirty="0">
                <a:solidFill>
                  <a:schemeClr val="accent2"/>
                </a:solidFill>
              </a:rPr>
              <a:t>Five Major Components</a:t>
            </a:r>
          </a:p>
          <a:p>
            <a:pPr>
              <a:spcBef>
                <a:spcPts val="0"/>
              </a:spcBef>
            </a:pPr>
            <a:endParaRPr lang="en-US" dirty="0">
              <a:solidFill>
                <a:schemeClr val="accent2"/>
              </a:solidFill>
            </a:endParaRPr>
          </a:p>
          <a:p>
            <a:pPr>
              <a:spcBef>
                <a:spcPts val="0"/>
              </a:spcBef>
            </a:pPr>
            <a:r>
              <a:rPr lang="en-US"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171450" indent="-171450">
              <a:lnSpc>
                <a:spcPct val="80000"/>
              </a:lnSpc>
              <a:spcBef>
                <a:spcPts val="336"/>
              </a:spcBef>
              <a:buFont typeface="Arial" panose="020B0604020202020204" pitchFamily="34" charset="0"/>
              <a:buChar char="•"/>
            </a:pPr>
            <a:endParaRPr lang="en-US" sz="2400" dirty="0" smtClean="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smtClean="0">
                <a:latin typeface="Verdana" panose="020B0604030504040204" pitchFamily="34" charset="0"/>
              </a:rPr>
              <a:t>Need </a:t>
            </a:r>
            <a:r>
              <a:rPr lang="en-US" sz="2400" dirty="0">
                <a:latin typeface="Verdana" panose="020B0604030504040204" pitchFamily="34" charset="0"/>
              </a:rPr>
              <a:t>or Problem Statement (Why)</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Project Design/Solution (What)</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Key Personnel (Who)</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Management Plan (How, When, and Where)</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Evaluation (What happened and what’s next)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Five Major Components</a:t>
            </a:r>
          </a:p>
        </p:txBody>
      </p:sp>
    </p:spTree>
    <p:extLst>
      <p:ext uri="{BB962C8B-B14F-4D97-AF65-F5344CB8AC3E}">
        <p14:creationId xmlns:p14="http://schemas.microsoft.com/office/powerpoint/2010/main" val="2926700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Introduction</a:t>
            </a:r>
          </a:p>
          <a:p>
            <a:pPr>
              <a:spcBef>
                <a:spcPts val="0"/>
              </a:spcBef>
            </a:pPr>
            <a:endParaRPr lang="en-US" dirty="0">
              <a:solidFill>
                <a:schemeClr val="accent2"/>
              </a:solidFill>
            </a:endParaRPr>
          </a:p>
          <a:p>
            <a:pPr>
              <a:spcBef>
                <a:spcPts val="0"/>
              </a:spcBef>
            </a:pPr>
            <a:r>
              <a:rPr lang="en-US" dirty="0">
                <a:solidFill>
                  <a:schemeClr val="accent2"/>
                </a:solidFill>
              </a:rPr>
              <a:t>Five Major Components</a:t>
            </a:r>
          </a:p>
          <a:p>
            <a:pPr>
              <a:spcBef>
                <a:spcPts val="0"/>
              </a:spcBef>
            </a:pPr>
            <a:endParaRPr lang="en-US" dirty="0">
              <a:solidFill>
                <a:schemeClr val="accent2"/>
              </a:solidFill>
            </a:endParaRPr>
          </a:p>
          <a:p>
            <a:pPr>
              <a:spcBef>
                <a:spcPts val="0"/>
              </a:spcBef>
            </a:pPr>
            <a:r>
              <a:rPr lang="en-US" b="1" dirty="0">
                <a:solidFill>
                  <a:schemeClr val="accent2"/>
                </a:solidFill>
              </a:rPr>
              <a:t>Need or Problem Statement</a:t>
            </a:r>
          </a:p>
          <a:p>
            <a:pPr>
              <a:spcBef>
                <a:spcPts val="0"/>
              </a:spcBef>
            </a:pPr>
            <a:endParaRPr lang="en-US" dirty="0">
              <a:solidFill>
                <a:schemeClr val="accent2"/>
              </a:solidFill>
            </a:endParaRPr>
          </a:p>
          <a:p>
            <a:pPr>
              <a:spcBef>
                <a:spcPts val="0"/>
              </a:spcBef>
            </a:pPr>
            <a:r>
              <a:rPr lang="en-US" dirty="0">
                <a:solidFill>
                  <a:schemeClr val="accent2"/>
                </a:solidFill>
              </a:rPr>
              <a:t>Project Design/Solution</a:t>
            </a:r>
          </a:p>
          <a:p>
            <a:pPr>
              <a:spcBef>
                <a:spcPts val="0"/>
              </a:spcBef>
            </a:pPr>
            <a:endParaRPr lang="en-US" dirty="0">
              <a:solidFill>
                <a:schemeClr val="accent2"/>
              </a:solidFill>
            </a:endParaRPr>
          </a:p>
          <a:p>
            <a:pPr>
              <a:spcBef>
                <a:spcPts val="0"/>
              </a:spcBef>
            </a:pPr>
            <a:r>
              <a:rPr lang="en-US" dirty="0">
                <a:solidFill>
                  <a:schemeClr val="accent2"/>
                </a:solidFill>
              </a:rPr>
              <a:t>Evaluation</a:t>
            </a:r>
          </a:p>
          <a:p>
            <a:pPr>
              <a:spcBef>
                <a:spcPts val="0"/>
              </a:spcBef>
            </a:pPr>
            <a:endParaRPr lang="en-US" dirty="0">
              <a:solidFill>
                <a:schemeClr val="accent2"/>
              </a:solidFill>
            </a:endParaRPr>
          </a:p>
          <a:p>
            <a:pPr>
              <a:spcBef>
                <a:spcPts val="0"/>
              </a:spcBef>
            </a:pPr>
            <a:r>
              <a:rPr lang="en-US" dirty="0">
                <a:solidFill>
                  <a:schemeClr val="accent2"/>
                </a:solidFill>
              </a:rPr>
              <a:t>Key Personnel</a:t>
            </a:r>
          </a:p>
          <a:p>
            <a:pPr>
              <a:spcBef>
                <a:spcPts val="0"/>
              </a:spcBef>
            </a:pPr>
            <a:endParaRPr lang="en-US" dirty="0">
              <a:solidFill>
                <a:schemeClr val="accent2"/>
              </a:solidFill>
            </a:endParaRPr>
          </a:p>
          <a:p>
            <a:pPr>
              <a:spcBef>
                <a:spcPts val="0"/>
              </a:spcBef>
            </a:pPr>
            <a:r>
              <a:rPr lang="en-US" dirty="0">
                <a:solidFill>
                  <a:schemeClr val="accent2"/>
                </a:solidFill>
              </a:rPr>
              <a:t>Management Plan</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171450" indent="-171450">
              <a:lnSpc>
                <a:spcPct val="113000"/>
              </a:lnSpc>
              <a:spcBef>
                <a:spcPts val="336"/>
              </a:spcBef>
              <a:spcAft>
                <a:spcPts val="50"/>
              </a:spcAft>
              <a:buFont typeface="Arial" panose="020B0604020202020204" pitchFamily="34" charset="0"/>
              <a:buChar char="•"/>
            </a:pPr>
            <a:endParaRPr lang="en-US" sz="2400" dirty="0" smtClean="0">
              <a:latin typeface="Verdana" panose="020B0604030504040204" pitchFamily="34" charset="0"/>
            </a:endParaRPr>
          </a:p>
          <a:p>
            <a:pPr marL="171450" indent="-171450">
              <a:lnSpc>
                <a:spcPct val="113000"/>
              </a:lnSpc>
              <a:spcBef>
                <a:spcPts val="336"/>
              </a:spcBef>
              <a:spcAft>
                <a:spcPts val="50"/>
              </a:spcAft>
              <a:buFont typeface="Arial" panose="020B0604020202020204" pitchFamily="34" charset="0"/>
              <a:buChar char="•"/>
            </a:pPr>
            <a:r>
              <a:rPr lang="en-US" sz="2400" dirty="0" smtClean="0">
                <a:latin typeface="Verdana" panose="020B0604030504040204" pitchFamily="34" charset="0"/>
              </a:rPr>
              <a:t>Section </a:t>
            </a:r>
            <a:r>
              <a:rPr lang="en-US" sz="2400" dirty="0">
                <a:latin typeface="Verdana" panose="020B0604030504040204" pitchFamily="34" charset="0"/>
              </a:rPr>
              <a:t>where the </a:t>
            </a:r>
            <a:r>
              <a:rPr lang="en-US" sz="2400" i="1" dirty="0">
                <a:latin typeface="Verdana" panose="020B0604030504040204" pitchFamily="34" charset="0"/>
              </a:rPr>
              <a:t>problem</a:t>
            </a:r>
            <a:r>
              <a:rPr lang="en-US" sz="2400" dirty="0">
                <a:latin typeface="Verdana" panose="020B0604030504040204" pitchFamily="34" charset="0"/>
              </a:rPr>
              <a:t> is framed.</a:t>
            </a:r>
          </a:p>
          <a:p>
            <a:pPr marL="171450" indent="-171450">
              <a:lnSpc>
                <a:spcPct val="113000"/>
              </a:lnSpc>
              <a:spcBef>
                <a:spcPts val="336"/>
              </a:spcBef>
              <a:spcAft>
                <a:spcPts val="50"/>
              </a:spcAft>
              <a:buFont typeface="Arial" panose="020B0604020202020204" pitchFamily="34" charset="0"/>
              <a:buChar char="•"/>
            </a:pPr>
            <a:endParaRPr lang="en-US" sz="2400" dirty="0" smtClean="0">
              <a:latin typeface="Verdana" panose="020B0604030504040204" pitchFamily="34" charset="0"/>
            </a:endParaRPr>
          </a:p>
          <a:p>
            <a:pPr marL="171450" indent="-171450">
              <a:lnSpc>
                <a:spcPct val="113000"/>
              </a:lnSpc>
              <a:spcBef>
                <a:spcPts val="336"/>
              </a:spcBef>
              <a:spcAft>
                <a:spcPts val="50"/>
              </a:spcAft>
              <a:buFont typeface="Arial" panose="020B0604020202020204" pitchFamily="34" charset="0"/>
              <a:buChar char="•"/>
            </a:pPr>
            <a:r>
              <a:rPr lang="en-US" sz="2400" dirty="0" smtClean="0">
                <a:latin typeface="Verdana" panose="020B0604030504040204" pitchFamily="34" charset="0"/>
              </a:rPr>
              <a:t>Section </a:t>
            </a:r>
            <a:r>
              <a:rPr lang="en-US" sz="2400" dirty="0">
                <a:latin typeface="Verdana" panose="020B0604030504040204" pitchFamily="34" charset="0"/>
              </a:rPr>
              <a:t>educates the reviewer as to the importance of the </a:t>
            </a:r>
            <a:r>
              <a:rPr lang="en-US" sz="2400" dirty="0" smtClean="0">
                <a:latin typeface="Verdana" panose="020B0604030504040204" pitchFamily="34" charset="0"/>
              </a:rPr>
              <a:t>problem.</a:t>
            </a:r>
          </a:p>
          <a:p>
            <a:pPr marL="171450" indent="-171450">
              <a:lnSpc>
                <a:spcPct val="113000"/>
              </a:lnSpc>
              <a:spcBef>
                <a:spcPts val="336"/>
              </a:spcBef>
              <a:spcAft>
                <a:spcPts val="50"/>
              </a:spcAft>
              <a:buFont typeface="Arial" panose="020B0604020202020204" pitchFamily="34" charset="0"/>
              <a:buChar char="•"/>
            </a:pPr>
            <a:endParaRPr lang="en-US" sz="2400" dirty="0" smtClean="0"/>
          </a:p>
          <a:p>
            <a:pPr marL="0" indent="0">
              <a:lnSpc>
                <a:spcPct val="113000"/>
              </a:lnSpc>
              <a:spcBef>
                <a:spcPts val="336"/>
              </a:spcBef>
              <a:spcAft>
                <a:spcPts val="50"/>
              </a:spcAft>
              <a:buNone/>
            </a:pPr>
            <a:r>
              <a:rPr lang="en-US" sz="2400" b="1" dirty="0" smtClean="0">
                <a:solidFill>
                  <a:srgbClr val="DC4405"/>
                </a:solidFill>
              </a:rPr>
              <a:t>KEY TAKEAWAY: Successful </a:t>
            </a:r>
            <a:r>
              <a:rPr lang="en-US" sz="2400" b="1" dirty="0" smtClean="0">
                <a:solidFill>
                  <a:srgbClr val="DC4405"/>
                </a:solidFill>
              </a:rPr>
              <a:t>proposals meet needs the </a:t>
            </a:r>
            <a:r>
              <a:rPr lang="en-US" sz="2400" b="1" dirty="0" smtClean="0">
                <a:solidFill>
                  <a:srgbClr val="DC4405"/>
                </a:solidFill>
              </a:rPr>
              <a:t>sponsor </a:t>
            </a:r>
            <a:r>
              <a:rPr lang="en-US" sz="2400" b="1" dirty="0" smtClean="0">
                <a:solidFill>
                  <a:srgbClr val="DC4405"/>
                </a:solidFill>
              </a:rPr>
              <a:t>cares about.</a:t>
            </a:r>
          </a:p>
          <a:p>
            <a:pPr marL="171450" indent="-171450">
              <a:lnSpc>
                <a:spcPct val="113000"/>
              </a:lnSpc>
              <a:spcBef>
                <a:spcPts val="336"/>
              </a:spcBef>
              <a:spcAft>
                <a:spcPts val="50"/>
              </a:spcAft>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6</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Need or Problem Statement</a:t>
            </a:r>
          </a:p>
        </p:txBody>
      </p:sp>
    </p:spTree>
    <p:extLst>
      <p:ext uri="{BB962C8B-B14F-4D97-AF65-F5344CB8AC3E}">
        <p14:creationId xmlns:p14="http://schemas.microsoft.com/office/powerpoint/2010/main" val="3302154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sz="3200" b="1" dirty="0" smtClean="0">
                <a:solidFill>
                  <a:srgbClr val="DC4405"/>
                </a:solidFill>
                <a:latin typeface="Georgia" panose="02040502050405020303" pitchFamily="18" charset="0"/>
              </a:rPr>
              <a:t>RFP</a:t>
            </a:r>
          </a:p>
          <a:p>
            <a:pPr marL="0" indent="0">
              <a:buNone/>
            </a:pPr>
            <a:endParaRPr lang="en-US" sz="3200" b="1" dirty="0" smtClean="0">
              <a:solidFill>
                <a:srgbClr val="DC4405"/>
              </a:solidFill>
              <a:latin typeface="Georgia" panose="02040502050405020303" pitchFamily="18" charset="0"/>
            </a:endParaRPr>
          </a:p>
          <a:p>
            <a:pPr marL="0" indent="0">
              <a:lnSpc>
                <a:spcPct val="120000"/>
              </a:lnSpc>
              <a:spcBef>
                <a:spcPts val="0"/>
              </a:spcBef>
              <a:buNone/>
            </a:pPr>
            <a:r>
              <a:rPr lang="en-US" dirty="0" smtClean="0"/>
              <a:t>Sally Foundation is seeking proposals for research into the feeding habits of endangered nocturnal butterflies. The foundation hopes to support work that </a:t>
            </a:r>
            <a:r>
              <a:rPr lang="en-US" i="1" dirty="0" smtClean="0"/>
              <a:t>sheds light on</a:t>
            </a:r>
            <a:r>
              <a:rPr lang="en-US" dirty="0" smtClean="0"/>
              <a:t> food supply needs of the butterflies to better inform protected habitat regulations.</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sz="3200" b="1" dirty="0" smtClean="0">
                <a:solidFill>
                  <a:srgbClr val="DC4405"/>
                </a:solidFill>
                <a:latin typeface="Georgia" panose="02040502050405020303" pitchFamily="18" charset="0"/>
              </a:rPr>
              <a:t>Need Statement</a:t>
            </a:r>
          </a:p>
          <a:p>
            <a:pPr marL="0" indent="0">
              <a:buNone/>
            </a:pPr>
            <a:endParaRPr lang="en-US" sz="3200" b="1" dirty="0" smtClean="0">
              <a:solidFill>
                <a:srgbClr val="DC4405"/>
              </a:solidFill>
              <a:latin typeface="Georgia" panose="02040502050405020303" pitchFamily="18" charset="0"/>
            </a:endParaRPr>
          </a:p>
          <a:p>
            <a:pPr marL="0" indent="0">
              <a:lnSpc>
                <a:spcPct val="120000"/>
              </a:lnSpc>
              <a:spcBef>
                <a:spcPts val="0"/>
              </a:spcBef>
              <a:buNone/>
            </a:pPr>
            <a:r>
              <a:rPr lang="en-US" dirty="0" smtClean="0"/>
              <a:t>The ground beetle is one of the more beautiful nocturnal beetles in the world. In order to conduct research on the beetle species, the research team requires funding to conduct its work. Following peers like Carey and Lowe (NSF, 2017), the team will travel to beetle habitats to observe and document their activity.</a:t>
            </a:r>
            <a:endParaRPr lang="en-US" dirty="0"/>
          </a:p>
        </p:txBody>
      </p:sp>
      <p:sp>
        <p:nvSpPr>
          <p:cNvPr id="5" name="Footer Placeholder 4"/>
          <p:cNvSpPr>
            <a:spLocks noGrp="1"/>
          </p:cNvSpPr>
          <p:nvPr>
            <p:ph type="ftr" sz="quarter" idx="11"/>
          </p:nvPr>
        </p:nvSpPr>
        <p:spPr/>
        <p:txBody>
          <a:bodyPr/>
          <a:lstStyle/>
          <a:p>
            <a:r>
              <a:rPr lang="en-US"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7</a:t>
            </a:fld>
            <a:endParaRPr lang="en-US" dirty="0"/>
          </a:p>
        </p:txBody>
      </p:sp>
    </p:spTree>
    <p:extLst>
      <p:ext uri="{BB962C8B-B14F-4D97-AF65-F5344CB8AC3E}">
        <p14:creationId xmlns:p14="http://schemas.microsoft.com/office/powerpoint/2010/main" val="302726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what not to do</a:t>
            </a:r>
            <a:endParaRPr lang="en-US" dirty="0"/>
          </a:p>
        </p:txBody>
      </p:sp>
      <p:sp>
        <p:nvSpPr>
          <p:cNvPr id="3" name="Content Placeholder 2"/>
          <p:cNvSpPr>
            <a:spLocks noGrp="1"/>
          </p:cNvSpPr>
          <p:nvPr>
            <p:ph sz="half" idx="1"/>
          </p:nvPr>
        </p:nvSpPr>
        <p:spPr/>
        <p:txBody>
          <a:bodyPr>
            <a:normAutofit fontScale="92500"/>
          </a:bodyPr>
          <a:lstStyle/>
          <a:p>
            <a:r>
              <a:rPr lang="en-US" dirty="0"/>
              <a:t>The need </a:t>
            </a:r>
            <a:r>
              <a:rPr lang="en-US" dirty="0">
                <a:solidFill>
                  <a:srgbClr val="7030A0"/>
                </a:solidFill>
              </a:rPr>
              <a:t>matches the </a:t>
            </a:r>
            <a:r>
              <a:rPr lang="en-US" dirty="0" smtClean="0">
                <a:solidFill>
                  <a:srgbClr val="7030A0"/>
                </a:solidFill>
              </a:rPr>
              <a:t>sponsor’s </a:t>
            </a:r>
            <a:r>
              <a:rPr lang="en-US" dirty="0">
                <a:solidFill>
                  <a:srgbClr val="7030A0"/>
                </a:solidFill>
              </a:rPr>
              <a:t>stated priority</a:t>
            </a:r>
            <a:r>
              <a:rPr lang="en-US" dirty="0"/>
              <a:t>.</a:t>
            </a:r>
          </a:p>
          <a:p>
            <a:pPr marL="0" indent="0">
              <a:buNone/>
            </a:pPr>
            <a:endParaRPr lang="en-US" dirty="0"/>
          </a:p>
          <a:p>
            <a:r>
              <a:rPr lang="en-US" dirty="0" smtClean="0"/>
              <a:t>The need is </a:t>
            </a:r>
            <a:r>
              <a:rPr lang="en-US" dirty="0" smtClean="0">
                <a:solidFill>
                  <a:schemeClr val="accent1">
                    <a:lumMod val="75000"/>
                  </a:schemeClr>
                </a:solidFill>
              </a:rPr>
              <a:t>not </a:t>
            </a:r>
            <a:r>
              <a:rPr lang="en-US" i="1" dirty="0" smtClean="0">
                <a:solidFill>
                  <a:schemeClr val="accent1">
                    <a:lumMod val="75000"/>
                  </a:schemeClr>
                </a:solidFill>
              </a:rPr>
              <a:t>your</a:t>
            </a:r>
            <a:r>
              <a:rPr lang="en-US" dirty="0" smtClean="0">
                <a:solidFill>
                  <a:schemeClr val="accent1">
                    <a:lumMod val="75000"/>
                  </a:schemeClr>
                </a:solidFill>
              </a:rPr>
              <a:t> need </a:t>
            </a:r>
            <a:r>
              <a:rPr lang="en-US" dirty="0" smtClean="0"/>
              <a:t>for funding, it is a community or societal need.</a:t>
            </a:r>
          </a:p>
          <a:p>
            <a:endParaRPr lang="en-US" dirty="0"/>
          </a:p>
          <a:p>
            <a:r>
              <a:rPr lang="en-US" dirty="0" smtClean="0"/>
              <a:t>The need is </a:t>
            </a:r>
            <a:r>
              <a:rPr lang="en-US" dirty="0" smtClean="0">
                <a:solidFill>
                  <a:schemeClr val="accent4">
                    <a:lumMod val="75000"/>
                  </a:schemeClr>
                </a:solidFill>
              </a:rPr>
              <a:t>well defined</a:t>
            </a:r>
            <a:r>
              <a:rPr lang="en-US" dirty="0" smtClean="0"/>
              <a:t>, and is </a:t>
            </a:r>
            <a:r>
              <a:rPr lang="en-US" dirty="0" smtClean="0">
                <a:solidFill>
                  <a:schemeClr val="accent6">
                    <a:lumMod val="75000"/>
                  </a:schemeClr>
                </a:solidFill>
              </a:rPr>
              <a:t>distinguished from the work of others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8</a:t>
            </a:fld>
            <a:endParaRPr lang="en-US" dirty="0"/>
          </a:p>
        </p:txBody>
      </p:sp>
      <p:sp>
        <p:nvSpPr>
          <p:cNvPr id="7" name="Content Placeholder 3"/>
          <p:cNvSpPr>
            <a:spLocks noGrp="1"/>
          </p:cNvSpPr>
          <p:nvPr>
            <p:ph sz="half" idx="2"/>
          </p:nvPr>
        </p:nvSpPr>
        <p:spPr/>
        <p:txBody>
          <a:bodyPr>
            <a:normAutofit fontScale="77500" lnSpcReduction="20000"/>
          </a:bodyPr>
          <a:lstStyle/>
          <a:p>
            <a:pPr marL="0" indent="0">
              <a:buNone/>
            </a:pPr>
            <a:r>
              <a:rPr lang="en-US" sz="3200" b="1" dirty="0" smtClean="0">
                <a:solidFill>
                  <a:srgbClr val="DC4405"/>
                </a:solidFill>
                <a:latin typeface="Georgia" panose="02040502050405020303" pitchFamily="18" charset="0"/>
              </a:rPr>
              <a:t>Need Statement</a:t>
            </a:r>
          </a:p>
          <a:p>
            <a:pPr marL="0" indent="0">
              <a:lnSpc>
                <a:spcPct val="120000"/>
              </a:lnSpc>
              <a:spcBef>
                <a:spcPts val="0"/>
              </a:spcBef>
              <a:buNone/>
            </a:pPr>
            <a:endParaRPr lang="en-US" dirty="0" smtClean="0"/>
          </a:p>
          <a:p>
            <a:pPr marL="0" indent="0">
              <a:lnSpc>
                <a:spcPct val="120000"/>
              </a:lnSpc>
              <a:spcBef>
                <a:spcPts val="0"/>
              </a:spcBef>
              <a:buNone/>
            </a:pPr>
            <a:r>
              <a:rPr lang="en-US" dirty="0" smtClean="0"/>
              <a:t>The </a:t>
            </a:r>
            <a:r>
              <a:rPr lang="en-US" dirty="0" smtClean="0">
                <a:solidFill>
                  <a:srgbClr val="7030A0"/>
                </a:solidFill>
              </a:rPr>
              <a:t>ground beetle </a:t>
            </a:r>
            <a:r>
              <a:rPr lang="en-US" dirty="0" smtClean="0"/>
              <a:t>is one of the more beautiful nocturnal beetles in the world. In order to conduct research on the beetle species, </a:t>
            </a:r>
            <a:r>
              <a:rPr lang="en-US" dirty="0" smtClean="0">
                <a:solidFill>
                  <a:schemeClr val="accent1">
                    <a:lumMod val="75000"/>
                  </a:schemeClr>
                </a:solidFill>
              </a:rPr>
              <a:t>the research team requires funding to conduct its work</a:t>
            </a:r>
            <a:r>
              <a:rPr lang="en-US" dirty="0" smtClean="0"/>
              <a:t>. </a:t>
            </a:r>
            <a:r>
              <a:rPr lang="en-US" dirty="0" smtClean="0">
                <a:solidFill>
                  <a:schemeClr val="accent6">
                    <a:lumMod val="75000"/>
                  </a:schemeClr>
                </a:solidFill>
              </a:rPr>
              <a:t>Following peers like Carey and Lowe (NSF, 2017), </a:t>
            </a:r>
            <a:r>
              <a:rPr lang="en-US" dirty="0" smtClean="0"/>
              <a:t>the team will travel to beetle habitats </a:t>
            </a:r>
            <a:r>
              <a:rPr lang="en-US" dirty="0" smtClean="0">
                <a:solidFill>
                  <a:schemeClr val="accent4">
                    <a:lumMod val="75000"/>
                  </a:schemeClr>
                </a:solidFill>
              </a:rPr>
              <a:t>to observe and document activity</a:t>
            </a:r>
            <a:r>
              <a:rPr lang="en-US" dirty="0" smtClean="0">
                <a:solidFill>
                  <a:schemeClr val="accent6">
                    <a:lumMod val="75000"/>
                  </a:schemeClr>
                </a:solidFill>
              </a:rPr>
              <a:t>.</a:t>
            </a:r>
            <a:endParaRPr lang="en-US" dirty="0">
              <a:solidFill>
                <a:schemeClr val="accent6">
                  <a:lumMod val="75000"/>
                </a:schemeClr>
              </a:solidFill>
            </a:endParaRPr>
          </a:p>
        </p:txBody>
      </p:sp>
    </p:spTree>
    <p:extLst>
      <p:ext uri="{BB962C8B-B14F-4D97-AF65-F5344CB8AC3E}">
        <p14:creationId xmlns:p14="http://schemas.microsoft.com/office/powerpoint/2010/main" val="388661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OSUF_PPT_1.0</Template>
  <TotalTime>2072</TotalTime>
  <Words>2279</Words>
  <Application>Microsoft Office PowerPoint</Application>
  <PresentationFormat>Widescreen</PresentationFormat>
  <Paragraphs>494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Georgia</vt:lpstr>
      <vt:lpstr>Impact</vt:lpstr>
      <vt:lpstr>Times New Roman</vt:lpstr>
      <vt:lpstr>Veranda</vt:lpstr>
      <vt:lpstr>Verdana</vt:lpstr>
      <vt:lpstr>Office Theme</vt:lpstr>
      <vt:lpstr>Office of foundation relations</vt:lpstr>
      <vt:lpstr>Foundation Relations Team</vt:lpstr>
      <vt:lpstr>Graduate writing Center</vt:lpstr>
      <vt:lpstr>Proposal Narratives:  Nuts &amp; Bolts</vt:lpstr>
      <vt:lpstr>Agenda</vt:lpstr>
      <vt:lpstr>Agenda</vt:lpstr>
      <vt:lpstr>Agenda</vt:lpstr>
      <vt:lpstr>Example #1</vt:lpstr>
      <vt:lpstr>Example #1 – what not to do</vt:lpstr>
      <vt:lpstr>Example #2</vt:lpstr>
      <vt:lpstr>Agenda</vt:lpstr>
      <vt:lpstr>Agenda</vt:lpstr>
      <vt:lpstr>Agenda</vt:lpstr>
      <vt:lpstr>Agenda</vt:lpstr>
      <vt:lpstr>Agenda</vt:lpstr>
      <vt:lpstr>Agenda</vt:lpstr>
      <vt:lpstr>Agenda</vt:lpstr>
      <vt:lpstr>Agenda</vt:lpstr>
      <vt:lpstr>Agenda</vt:lpstr>
      <vt:lpstr>Agenda</vt:lpstr>
      <vt:lpstr>Agenda</vt:lpstr>
      <vt:lpstr>Agenda</vt:lpstr>
      <vt:lpstr>PowerPoint Presentation</vt:lpstr>
      <vt:lpstr>PowerPoint Presentation</vt:lpstr>
      <vt:lpstr>Questions?</vt:lpstr>
    </vt:vector>
  </TitlesOfParts>
  <Company>OSU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foundation relations</dc:title>
  <dc:creator>Ocampo, Elizabeth</dc:creator>
  <cp:lastModifiedBy>Ocampo, Elizabeth</cp:lastModifiedBy>
  <cp:revision>156</cp:revision>
  <cp:lastPrinted>2018-06-11T19:05:41Z</cp:lastPrinted>
  <dcterms:created xsi:type="dcterms:W3CDTF">2018-06-06T16:29:00Z</dcterms:created>
  <dcterms:modified xsi:type="dcterms:W3CDTF">2018-11-30T19:02:08Z</dcterms:modified>
</cp:coreProperties>
</file>