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0"/>
  </p:notesMasterIdLst>
  <p:handoutMasterIdLst>
    <p:handoutMasterId r:id="rId21"/>
  </p:handoutMasterIdLst>
  <p:sldIdLst>
    <p:sldId id="264" r:id="rId2"/>
    <p:sldId id="256" r:id="rId3"/>
    <p:sldId id="263" r:id="rId4"/>
    <p:sldId id="262" r:id="rId5"/>
    <p:sldId id="295" r:id="rId6"/>
    <p:sldId id="296" r:id="rId7"/>
    <p:sldId id="297" r:id="rId8"/>
    <p:sldId id="298" r:id="rId9"/>
    <p:sldId id="299" r:id="rId10"/>
    <p:sldId id="300" r:id="rId11"/>
    <p:sldId id="304" r:id="rId12"/>
    <p:sldId id="301" r:id="rId13"/>
    <p:sldId id="302" r:id="rId14"/>
    <p:sldId id="305" r:id="rId15"/>
    <p:sldId id="307" r:id="rId16"/>
    <p:sldId id="303" r:id="rId17"/>
    <p:sldId id="306" r:id="rId18"/>
    <p:sldId id="274"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77558" autoAdjust="0"/>
  </p:normalViewPr>
  <p:slideViewPr>
    <p:cSldViewPr snapToGrid="0" snapToObjects="1">
      <p:cViewPr varScale="1">
        <p:scale>
          <a:sx n="89" d="100"/>
          <a:sy n="89" d="100"/>
        </p:scale>
        <p:origin x="1464" y="90"/>
      </p:cViewPr>
      <p:guideLst/>
    </p:cSldViewPr>
  </p:slid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r>
              <a:rPr lang="en-US" smtClean="0"/>
              <a:t>Prospect &amp; RFP Research, 11/9/2018</a:t>
            </a:r>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96129EE7-F48F-4C46-B74D-4EBB6C1F3BD3}" type="datetimeFigureOut">
              <a:rPr lang="en-US" smtClean="0"/>
              <a:t>11/30/2018</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r>
              <a:rPr lang="en-US" smtClean="0"/>
              <a:t>Prospect &amp; RFP Research, 11/9/2018</a:t>
            </a:r>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9F5CB543-180A-4B13-AD79-FCCEBF3F3241}" type="slidenum">
              <a:rPr lang="en-US" smtClean="0"/>
              <a:t>‹#›</a:t>
            </a:fld>
            <a:endParaRPr lang="en-US" dirty="0"/>
          </a:p>
        </p:txBody>
      </p:sp>
    </p:spTree>
    <p:extLst>
      <p:ext uri="{BB962C8B-B14F-4D97-AF65-F5344CB8AC3E}">
        <p14:creationId xmlns:p14="http://schemas.microsoft.com/office/powerpoint/2010/main" val="32594020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7072"/>
          </a:xfrm>
          <a:prstGeom prst="rect">
            <a:avLst/>
          </a:prstGeom>
        </p:spPr>
        <p:txBody>
          <a:bodyPr vert="horz" lIns="93324" tIns="46662" rIns="93324" bIns="46662" rtlCol="0"/>
          <a:lstStyle>
            <a:lvl1pPr algn="l">
              <a:defRPr sz="1200"/>
            </a:lvl1pPr>
          </a:lstStyle>
          <a:p>
            <a:r>
              <a:rPr lang="en-US" smtClean="0"/>
              <a:t>Prospect &amp; RFP Research, 11/9/2018</a:t>
            </a:r>
            <a:endParaRPr lang="en-US" dirty="0"/>
          </a:p>
        </p:txBody>
      </p:sp>
      <p:sp>
        <p:nvSpPr>
          <p:cNvPr id="3" name="Date Placeholder 2"/>
          <p:cNvSpPr>
            <a:spLocks noGrp="1"/>
          </p:cNvSpPr>
          <p:nvPr>
            <p:ph type="dt" idx="1"/>
          </p:nvPr>
        </p:nvSpPr>
        <p:spPr>
          <a:xfrm>
            <a:off x="3978134" y="2"/>
            <a:ext cx="3043343" cy="467072"/>
          </a:xfrm>
          <a:prstGeom prst="rect">
            <a:avLst/>
          </a:prstGeom>
        </p:spPr>
        <p:txBody>
          <a:bodyPr vert="horz" lIns="93324" tIns="46662" rIns="93324" bIns="46662" rtlCol="0"/>
          <a:lstStyle>
            <a:lvl1pPr algn="r">
              <a:defRPr sz="1200"/>
            </a:lvl1pPr>
          </a:lstStyle>
          <a:p>
            <a:fld id="{F38A0696-E8A4-5E47-B426-CB2DE1C28947}" type="datetimeFigureOut">
              <a:rPr lang="en-US" smtClean="0"/>
              <a:t>11/30/2018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0"/>
            <a:ext cx="3043343" cy="467071"/>
          </a:xfrm>
          <a:prstGeom prst="rect">
            <a:avLst/>
          </a:prstGeom>
        </p:spPr>
        <p:txBody>
          <a:bodyPr vert="horz" lIns="93324" tIns="46662" rIns="93324" bIns="46662" rtlCol="0" anchor="b"/>
          <a:lstStyle>
            <a:lvl1pPr algn="l">
              <a:defRPr sz="1200"/>
            </a:lvl1pPr>
          </a:lstStyle>
          <a:p>
            <a:r>
              <a:rPr lang="en-US" smtClean="0"/>
              <a:t>Prospect &amp; RFP Research, 11/9/2018</a:t>
            </a:r>
            <a:endParaRPr lang="en-US" dirty="0"/>
          </a:p>
        </p:txBody>
      </p:sp>
      <p:sp>
        <p:nvSpPr>
          <p:cNvPr id="7" name="Slide Number Placeholder 6"/>
          <p:cNvSpPr>
            <a:spLocks noGrp="1"/>
          </p:cNvSpPr>
          <p:nvPr>
            <p:ph type="sldNum" sz="quarter" idx="5"/>
          </p:nvPr>
        </p:nvSpPr>
        <p:spPr>
          <a:xfrm>
            <a:off x="3978134" y="8842030"/>
            <a:ext cx="3043343" cy="467071"/>
          </a:xfrm>
          <a:prstGeom prst="rect">
            <a:avLst/>
          </a:prstGeom>
        </p:spPr>
        <p:txBody>
          <a:bodyPr vert="horz" lIns="93324" tIns="46662" rIns="93324" bIns="46662" rtlCol="0" anchor="b"/>
          <a:lstStyle>
            <a:lvl1pPr algn="r">
              <a:defRPr sz="1200"/>
            </a:lvl1pPr>
          </a:lstStyle>
          <a:p>
            <a:fld id="{D4A39D37-EB39-9B49-85DF-DD837FDB43E8}" type="slidenum">
              <a:rPr lang="en-US" smtClean="0"/>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be in Slide</a:t>
            </a:r>
            <a:r>
              <a:rPr lang="en-US" baseline="0" dirty="0" smtClean="0"/>
              <a:t> Master mode to swap out photos. </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33841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10</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26761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11</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1046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12</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68105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13</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302266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14</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49622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approach to a funder is not carefully coordinated among all the interested parties at OSU, we jeopardize future funding opportunities for everyone.</a:t>
            </a:r>
          </a:p>
          <a:p>
            <a:endParaRPr lang="en-US" baseline="0" dirty="0" smtClean="0"/>
          </a:p>
          <a:p>
            <a:r>
              <a:rPr lang="en-US" baseline="0" dirty="0" smtClean="0"/>
              <a:t>It is the OSU Foundation’s aim to maximize foundation funding for OSU, now </a:t>
            </a:r>
            <a:r>
              <a:rPr lang="en-US" i="1" baseline="0" dirty="0" smtClean="0"/>
              <a:t>and in the long-term</a:t>
            </a:r>
            <a:r>
              <a:rPr lang="en-US" baseline="0" dirty="0" smtClean="0"/>
              <a:t>. Sometimes that means being a gate-keeper, but more often it’s like being a shepherd. We want to help you find funding for your thing, we are on your side.</a:t>
            </a:r>
          </a:p>
        </p:txBody>
      </p:sp>
      <p:sp>
        <p:nvSpPr>
          <p:cNvPr id="4" name="Slide Number Placeholder 3"/>
          <p:cNvSpPr>
            <a:spLocks noGrp="1"/>
          </p:cNvSpPr>
          <p:nvPr>
            <p:ph type="sldNum" sz="quarter" idx="10"/>
          </p:nvPr>
        </p:nvSpPr>
        <p:spPr/>
        <p:txBody>
          <a:bodyPr/>
          <a:lstStyle/>
          <a:p>
            <a:fld id="{D4A39D37-EB39-9B49-85DF-DD837FDB43E8}" type="slidenum">
              <a:rPr lang="en-US" smtClean="0"/>
              <a:t>15</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29827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16</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60596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17</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2636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imes New Roman" panose="02020603050405020304" pitchFamily="18" charset="0"/>
                <a:cs typeface="Times New Roman" panose="02020603050405020304" pitchFamily="18" charset="0"/>
              </a:rPr>
              <a:t>Welcome!</a:t>
            </a:r>
            <a:r>
              <a:rPr lang="en-US" sz="1000" baseline="0" dirty="0" smtClean="0">
                <a:latin typeface="Times New Roman" panose="02020603050405020304" pitchFamily="18" charset="0"/>
                <a:cs typeface="Times New Roman" panose="02020603050405020304" pitchFamily="18" charset="0"/>
              </a:rPr>
              <a:t> We are so glad to be able to make this presentation to you today, and to talk with you more about private foundation funding. </a:t>
            </a:r>
          </a:p>
          <a:p>
            <a:r>
              <a:rPr lang="en-US" sz="1000" baseline="0" dirty="0" smtClean="0">
                <a:latin typeface="Times New Roman" panose="02020603050405020304" pitchFamily="18" charset="0"/>
                <a:cs typeface="Times New Roman" panose="02020603050405020304" pitchFamily="18" charset="0"/>
              </a:rPr>
              <a:t>The Office of Foundation Relations went through some big personnel and organizational changes this year; you may remember us as previously called the Office of Foundation Services, for example. Whatever changes have occurred, however, we’d like you to know that we are still here to aid you in fundraising for programs, research, students, etc from private foundations.</a:t>
            </a:r>
          </a:p>
          <a:p>
            <a:endParaRPr lang="en-US" sz="1000" baseline="0" dirty="0" smtClean="0">
              <a:latin typeface="Times New Roman" panose="02020603050405020304" pitchFamily="18" charset="0"/>
              <a:cs typeface="Times New Roman" panose="02020603050405020304" pitchFamily="18" charset="0"/>
            </a:endParaRPr>
          </a:p>
          <a:p>
            <a:r>
              <a:rPr lang="en-US" sz="1000" baseline="0" dirty="0" smtClean="0">
                <a:latin typeface="Times New Roman" panose="02020603050405020304" pitchFamily="18" charset="0"/>
                <a:cs typeface="Times New Roman" panose="02020603050405020304" pitchFamily="18" charset="0"/>
              </a:rPr>
              <a:t>Our team is all here today, and we are: [Introduce Team]</a:t>
            </a:r>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129743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87092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foundations</a:t>
            </a:r>
            <a:r>
              <a:rPr lang="en-US" baseline="0" dirty="0" smtClean="0"/>
              <a:t> in US is growing – 33% increase in the number of foundations between 2002 and 2015.</a:t>
            </a:r>
            <a:endParaRPr lang="en-US" dirty="0" smtClean="0"/>
          </a:p>
          <a:p>
            <a:endParaRPr lang="en-US" dirty="0" smtClean="0"/>
          </a:p>
          <a:p>
            <a:r>
              <a:rPr lang="en-US" dirty="0" smtClean="0"/>
              <a:t>$67</a:t>
            </a:r>
            <a:r>
              <a:rPr lang="en-US" baseline="0" dirty="0" smtClean="0"/>
              <a:t>B is </a:t>
            </a:r>
            <a:r>
              <a:rPr lang="en-US" sz="1200" dirty="0" smtClean="0">
                <a:latin typeface="Verdana" panose="020B0604030504040204" pitchFamily="34" charset="0"/>
                <a:ea typeface="Verdana" panose="020B0604030504040204" pitchFamily="34" charset="0"/>
                <a:cs typeface="Verdana" panose="020B0604030504040204" pitchFamily="34" charset="0"/>
              </a:rPr>
              <a:t>equivalent to the GDP of Luxemburg, Panama, Idaho or Maine.</a:t>
            </a:r>
          </a:p>
          <a:p>
            <a:endParaRPr lang="en-US" sz="1200" dirty="0" smtClean="0">
              <a:latin typeface="Verdana" panose="020B0604030504040204" pitchFamily="34" charset="0"/>
              <a:ea typeface="Verdana" panose="020B0604030504040204" pitchFamily="34" charset="0"/>
            </a:endParaRPr>
          </a:p>
          <a:p>
            <a:r>
              <a:rPr lang="en-US" sz="1200" dirty="0" smtClean="0">
                <a:latin typeface="Verdana" panose="020B0604030504040204" pitchFamily="34" charset="0"/>
                <a:ea typeface="Verdana" panose="020B0604030504040204" pitchFamily="34" charset="0"/>
              </a:rPr>
              <a:t>In 2015 (most recent data)</a:t>
            </a:r>
            <a:r>
              <a:rPr lang="en-US" sz="1200" baseline="0" dirty="0" smtClean="0">
                <a:latin typeface="Verdana" panose="020B0604030504040204" pitchFamily="34" charset="0"/>
                <a:ea typeface="Verdana" panose="020B0604030504040204" pitchFamily="34" charset="0"/>
              </a:rPr>
              <a:t>, total assets of </a:t>
            </a:r>
            <a:r>
              <a:rPr lang="en-US" sz="1200" baseline="0" dirty="0" err="1" smtClean="0">
                <a:latin typeface="Verdana" panose="020B0604030504040204" pitchFamily="34" charset="0"/>
                <a:ea typeface="Verdana" panose="020B0604030504040204" pitchFamily="34" charset="0"/>
              </a:rPr>
              <a:t>grantmaking</a:t>
            </a:r>
            <a:r>
              <a:rPr lang="en-US" sz="1200" baseline="0" dirty="0" smtClean="0">
                <a:latin typeface="Verdana" panose="020B0604030504040204" pitchFamily="34" charset="0"/>
                <a:ea typeface="Verdana" panose="020B0604030504040204" pitchFamily="34" charset="0"/>
              </a:rPr>
              <a:t> foundations in the US was more than $890B. (IRS requires 5% distribution of $44.5B)</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3</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50181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5</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417875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There are more than 86,000 US</a:t>
            </a:r>
            <a:r>
              <a:rPr lang="en-US" baseline="0" dirty="0" smtClean="0"/>
              <a:t>-based funders, so we can’t be looking at them all. This list describes the ones we are currently monitoring because they have announced new funding opportunities on public channels (through an RFP) or are past sources of OSU support that we keep tabs on.</a:t>
            </a:r>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6</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29780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Submission opportunities</a:t>
            </a:r>
            <a:r>
              <a:rPr lang="en-US" baseline="0" dirty="0" smtClean="0"/>
              <a:t> means: a limited number of applicants from an institution can apply at one time. The research office administers this process. Contact Susan Emerson if you are interested in a limited submission opportunity.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7</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407467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8</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263798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9</a:t>
            </a:fld>
            <a:endParaRPr lang="en-US" dirty="0"/>
          </a:p>
        </p:txBody>
      </p:sp>
      <p:sp>
        <p:nvSpPr>
          <p:cNvPr id="6" name="Footer Placeholder 5"/>
          <p:cNvSpPr>
            <a:spLocks noGrp="1"/>
          </p:cNvSpPr>
          <p:nvPr>
            <p:ph type="ftr" sz="quarter" idx="12"/>
          </p:nvPr>
        </p:nvSpPr>
        <p:spPr/>
        <p:txBody>
          <a:bodyPr/>
          <a:lstStyle/>
          <a:p>
            <a:r>
              <a:rPr lang="en-US" smtClean="0"/>
              <a:t>Prospect &amp; RFP Research, 11/9/2018</a:t>
            </a:r>
            <a:endParaRPr lang="en-US" dirty="0"/>
          </a:p>
        </p:txBody>
      </p:sp>
    </p:spTree>
    <p:extLst>
      <p:ext uri="{BB962C8B-B14F-4D97-AF65-F5344CB8AC3E}">
        <p14:creationId xmlns:p14="http://schemas.microsoft.com/office/powerpoint/2010/main" val="4037771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1" y="435682"/>
            <a:ext cx="3483015" cy="1079631"/>
          </a:xfrm>
          <a:prstGeom prst="rect">
            <a:avLst/>
          </a:prstGeom>
        </p:spPr>
      </p:pic>
      <p:sp>
        <p:nvSpPr>
          <p:cNvPr id="8" name="Title 1"/>
          <p:cNvSpPr>
            <a:spLocks noGrp="1"/>
          </p:cNvSpPr>
          <p:nvPr>
            <p:ph type="ctrTitle" hasCustomPrompt="1"/>
          </p:nvPr>
        </p:nvSpPr>
        <p:spPr>
          <a:xfrm>
            <a:off x="1066801" y="2351667"/>
            <a:ext cx="4997877" cy="3480716"/>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9" name="Slide Number Placeholder 8"/>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1098123" y="1876298"/>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21576"/>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4" name="Slide Number Placeholder 3"/>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45772" cy="6944497"/>
          </a:xfrm>
          <a:prstGeom prst="rect">
            <a:avLst/>
          </a:prstGeom>
        </p:spPr>
      </p:pic>
      <p:sp>
        <p:nvSpPr>
          <p:cNvPr id="6" name="Title 1"/>
          <p:cNvSpPr>
            <a:spLocks noGrp="1"/>
          </p:cNvSpPr>
          <p:nvPr>
            <p:ph type="ctrTitle" hasCustomPrompt="1"/>
          </p:nvPr>
        </p:nvSpPr>
        <p:spPr>
          <a:xfrm>
            <a:off x="1098123" y="1939686"/>
            <a:ext cx="4997877" cy="3480716"/>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123" y="456542"/>
            <a:ext cx="3483016" cy="1079631"/>
          </a:xfrm>
          <a:prstGeom prst="rect">
            <a:avLst/>
          </a:prstGeom>
        </p:spPr>
      </p:pic>
    </p:spTree>
    <p:extLst>
      <p:ext uri="{BB962C8B-B14F-4D97-AF65-F5344CB8AC3E}">
        <p14:creationId xmlns:p14="http://schemas.microsoft.com/office/powerpoint/2010/main" val="41717293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7" name="Slide Number Placeholder 6"/>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9087" y="5329579"/>
            <a:ext cx="3483017" cy="1079631"/>
          </a:xfrm>
          <a:prstGeom prst="rect">
            <a:avLst/>
          </a:prstGeom>
        </p:spPr>
      </p:pic>
    </p:spTree>
    <p:extLst>
      <p:ext uri="{BB962C8B-B14F-4D97-AF65-F5344CB8AC3E}">
        <p14:creationId xmlns:p14="http://schemas.microsoft.com/office/powerpoint/2010/main" val="1525237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1443" y="5351267"/>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smtClean="0"/>
              <a:t>Headline or title of event</a:t>
            </a:r>
            <a:endParaRPr lang="en-US" dirty="0"/>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Supporting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0899" y="5351094"/>
            <a:ext cx="3483016" cy="1079631"/>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baseline="0">
                <a:solidFill>
                  <a:schemeClr val="tx1"/>
                </a:solidFill>
                <a:latin typeface="Verdana" charset="0"/>
              </a:defRPr>
            </a:lvl1pPr>
          </a:lstStyle>
          <a:p>
            <a:r>
              <a:rPr lang="en-US" dirty="0" smtClean="0"/>
              <a:t>OSU FOUNDATION</a:t>
            </a:r>
            <a:endParaRPr lang="en-US" dirty="0"/>
          </a:p>
        </p:txBody>
      </p:sp>
      <p:sp>
        <p:nvSpPr>
          <p:cNvPr id="6" name="Slide Number Placeholder 5"/>
          <p:cNvSpPr>
            <a:spLocks noGrp="1"/>
          </p:cNvSpPr>
          <p:nvPr>
            <p:ph type="sldNum" sz="quarter" idx="12"/>
          </p:nvPr>
        </p:nvSpPr>
        <p:spPr/>
        <p:txBody>
          <a:bodyPr/>
          <a:lstStyle>
            <a:lvl1pPr>
              <a:defRPr baseline="0">
                <a:solidFill>
                  <a:schemeClr val="tx1"/>
                </a:solidFill>
                <a:latin typeface="Verdana" charset="0"/>
              </a:defRPr>
            </a:lvl1pPr>
          </a:lstStyle>
          <a:p>
            <a:fld id="{AAB6004F-53F9-E74D-AC89-56EA63355CB3}"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bg1"/>
                </a:solidFill>
                <a:latin typeface="Verdana" charset="0"/>
              </a:defRPr>
            </a:lvl1pPr>
          </a:lstStyle>
          <a:p>
            <a:r>
              <a:rPr lang="en-US" dirty="0" smtClean="0"/>
              <a:t>OREGON STATE UNIVERSITY</a:t>
            </a:r>
            <a:endParaRPr lang="en-US" dirty="0"/>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bg1"/>
                </a:solidFill>
                <a:latin typeface="Verdana" charset="0"/>
              </a:defRPr>
            </a:lvl1pPr>
          </a:lstStyle>
          <a:p>
            <a:r>
              <a:rPr lang="en-US" dirty="0" smtClean="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12" r:id="rId3"/>
    <p:sldLayoutId id="2147483649" r:id="rId4"/>
    <p:sldLayoutId id="2147483677" r:id="rId5"/>
    <p:sldLayoutId id="2147483678" r:id="rId6"/>
    <p:sldLayoutId id="2147483679" r:id="rId7"/>
    <p:sldLayoutId id="2147483659" r:id="rId8"/>
    <p:sldLayoutId id="2147483681" r:id="rId9"/>
    <p:sldLayoutId id="2147483682" r:id="rId10"/>
    <p:sldLayoutId id="2147483683" r:id="rId11"/>
    <p:sldLayoutId id="2147483669"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baseline="0">
          <a:solidFill>
            <a:schemeClr val="bg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roposalcentral.altum.com/"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www.foundationcenter.org/"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philanthropynewsdigest.org/"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s.library.oregonstate.edu/grants"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data.foundationcenter.org/"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hyperlink" Target="http://foundationcenter.org/gain-knowledge/foundation-resear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Aaron.Shonk@osufoundation.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mailto:Paul.DuBois@osu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www.osufoundation.org/"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www.osufoundation.org/fundingopportunities"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research.oregonstate.edu/"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guides.library.oregonstate.edu/grants"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foundation relations</a:t>
            </a:r>
            <a:endParaRPr lang="en-US" dirty="0"/>
          </a:p>
        </p:txBody>
      </p:sp>
    </p:spTree>
    <p:extLst>
      <p:ext uri="{BB962C8B-B14F-4D97-AF65-F5344CB8AC3E}">
        <p14:creationId xmlns:p14="http://schemas.microsoft.com/office/powerpoint/2010/main" val="208732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803137"/>
            <a:ext cx="2647914" cy="4057912"/>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smtClean="0">
                <a:solidFill>
                  <a:schemeClr val="accent2"/>
                </a:solidFill>
              </a:rPr>
              <a:t>GrantForward</a:t>
            </a:r>
            <a:endParaRPr lang="en-US" dirty="0" smtClean="0">
              <a:solidFill>
                <a:schemeClr val="accent2"/>
              </a:solidFill>
            </a:endParaRPr>
          </a:p>
          <a:p>
            <a:pPr>
              <a:spcBef>
                <a:spcPts val="0"/>
              </a:spcBef>
            </a:pPr>
            <a:endParaRPr lang="en-US" dirty="0">
              <a:solidFill>
                <a:schemeClr val="accent2"/>
              </a:solidFill>
            </a:endParaRPr>
          </a:p>
          <a:p>
            <a:pPr>
              <a:spcBef>
                <a:spcPts val="0"/>
              </a:spcBef>
            </a:pPr>
            <a:r>
              <a:rPr lang="en-US" b="1" dirty="0" err="1">
                <a:solidFill>
                  <a:schemeClr val="accent2"/>
                </a:solidFill>
              </a:rPr>
              <a:t>p</a:t>
            </a:r>
            <a:r>
              <a:rPr lang="en-US" b="1" dirty="0" err="1" smtClean="0">
                <a:solidFill>
                  <a:schemeClr val="accent2"/>
                </a:solidFill>
              </a:rPr>
              <a:t>roposalCENTRAL</a:t>
            </a:r>
            <a:endParaRPr lang="en-US" b="1" dirty="0" smtClean="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3"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hlinkClick r:id="rId3"/>
              </a:rPr>
              <a:t>https://proposalcentral.altum.com</a:t>
            </a: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a:t>
            </a:r>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err="1" smtClean="0">
                <a:latin typeface="Verdana" panose="020B0604030504040204" pitchFamily="34" charset="0"/>
                <a:ea typeface="Verdana" panose="020B0604030504040204" pitchFamily="34" charset="0"/>
                <a:cs typeface="Verdana" panose="020B0604030504040204" pitchFamily="34" charset="0"/>
              </a:rPr>
              <a:t>Grantmaking</a:t>
            </a:r>
            <a:r>
              <a:rPr lang="en-US" sz="2400" dirty="0" smtClean="0">
                <a:latin typeface="Verdana" panose="020B0604030504040204" pitchFamily="34" charset="0"/>
                <a:ea typeface="Verdana" panose="020B0604030504040204" pitchFamily="34" charset="0"/>
                <a:cs typeface="Verdana" panose="020B0604030504040204" pitchFamily="34" charset="0"/>
              </a:rPr>
              <a:t> portal used by many government, non-profit, and private </a:t>
            </a:r>
            <a:r>
              <a:rPr lang="en-US" sz="2400" dirty="0" err="1" smtClean="0">
                <a:latin typeface="Verdana" panose="020B0604030504040204" pitchFamily="34" charset="0"/>
                <a:ea typeface="Verdana" panose="020B0604030504040204" pitchFamily="34" charset="0"/>
                <a:cs typeface="Verdana" panose="020B0604030504040204" pitchFamily="34" charset="0"/>
              </a:rPr>
              <a:t>grantmaking</a:t>
            </a:r>
            <a:r>
              <a:rPr lang="en-US" sz="2400" dirty="0" smtClean="0">
                <a:latin typeface="Verdana" panose="020B0604030504040204" pitchFamily="34" charset="0"/>
                <a:ea typeface="Verdana" panose="020B0604030504040204" pitchFamily="34" charset="0"/>
                <a:cs typeface="Verdana" panose="020B0604030504040204" pitchFamily="34" charset="0"/>
              </a:rPr>
              <a:t> organizations.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Search for RFPs and apply via the application interface. Create a free login to access.</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9</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err="1">
                <a:latin typeface="Georgia" panose="02040502050405020303" pitchFamily="18" charset="0"/>
                <a:ea typeface="Verdana" panose="020B0604030504040204" pitchFamily="34" charset="0"/>
                <a:cs typeface="Verdana" panose="020B0604030504040204" pitchFamily="34" charset="0"/>
              </a:rPr>
              <a:t>p</a:t>
            </a:r>
            <a:r>
              <a:rPr lang="en-US" sz="4000" dirty="0" err="1" smtClean="0">
                <a:latin typeface="Georgia" panose="02040502050405020303" pitchFamily="18" charset="0"/>
                <a:ea typeface="Verdana" panose="020B0604030504040204" pitchFamily="34" charset="0"/>
                <a:cs typeface="Verdana" panose="020B0604030504040204" pitchFamily="34" charset="0"/>
              </a:rPr>
              <a:t>roposalCENTRAL</a:t>
            </a:r>
            <a:endParaRPr lang="en-US" sz="4000" dirty="0" smtClean="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726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06319"/>
            <a:ext cx="2647914" cy="4122458"/>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b="1"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www.foundationcenter.org</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Online resource about and for nonprofit organizations. Their mission: to strengthen the social sector by advancing knowledge about philanthropy in the U.S. and around the world.</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Much of the Foundation Center’s resources are free, but there are paywalls for some materials.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10</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Foundation Center</a:t>
            </a:r>
          </a:p>
        </p:txBody>
      </p:sp>
    </p:spTree>
    <p:extLst>
      <p:ext uri="{BB962C8B-B14F-4D97-AF65-F5344CB8AC3E}">
        <p14:creationId xmlns:p14="http://schemas.microsoft.com/office/powerpoint/2010/main" val="2280676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38592"/>
            <a:ext cx="2647914" cy="4122458"/>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b="1"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3" y="1074370"/>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2340428"/>
            <a:ext cx="7587619" cy="3520622"/>
          </a:xfrm>
        </p:spPr>
        <p:txBody>
          <a:bodyPr>
            <a:normAutofit lnSpcReduction="10000"/>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hlinkClick r:id="rId3"/>
              </a:rPr>
              <a:t>http://philanthropynewsdigest.org</a:t>
            </a: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a:t>
            </a:r>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i="1" dirty="0">
                <a:latin typeface="Verdana" panose="020B0604030504040204" pitchFamily="34" charset="0"/>
                <a:ea typeface="Verdana" panose="020B0604030504040204" pitchFamily="34" charset="0"/>
                <a:cs typeface="Verdana" panose="020B0604030504040204" pitchFamily="34" charset="0"/>
              </a:rPr>
              <a:t>Philanthropy News Digest </a:t>
            </a:r>
            <a:r>
              <a:rPr lang="en-US" sz="2400" dirty="0">
                <a:latin typeface="Verdana" panose="020B0604030504040204" pitchFamily="34" charset="0"/>
                <a:ea typeface="Verdana" panose="020B0604030504040204" pitchFamily="34" charset="0"/>
                <a:cs typeface="Verdana" panose="020B0604030504040204" pitchFamily="34" charset="0"/>
              </a:rPr>
              <a:t>(PND) </a:t>
            </a:r>
            <a:r>
              <a:rPr lang="en-US" sz="2400" dirty="0" smtClean="0">
                <a:latin typeface="Verdana" panose="020B0604030504040204" pitchFamily="34" charset="0"/>
                <a:ea typeface="Verdana" panose="020B0604030504040204" pitchFamily="34" charset="0"/>
                <a:cs typeface="Verdana" panose="020B0604030504040204" pitchFamily="34" charset="0"/>
              </a:rPr>
              <a:t>is a </a:t>
            </a:r>
            <a:r>
              <a:rPr lang="en-US" sz="2400" dirty="0">
                <a:latin typeface="Verdana" panose="020B0604030504040204" pitchFamily="34" charset="0"/>
                <a:ea typeface="Verdana" panose="020B0604030504040204" pitchFamily="34" charset="0"/>
                <a:cs typeface="Verdana" panose="020B0604030504040204" pitchFamily="34" charset="0"/>
              </a:rPr>
              <a:t>daily news service of the Foundation Center, is a compendium, in digest form, of philanthropy-related articles and features culled from print and electronic media outlets nationwide</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Daily RFP published listings, subscribe!</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11</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3"/>
            <a:ext cx="7587620" cy="1353005"/>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Foundation Center - Philanthropy News Digest</a:t>
            </a:r>
          </a:p>
        </p:txBody>
      </p:sp>
    </p:spTree>
    <p:extLst>
      <p:ext uri="{BB962C8B-B14F-4D97-AF65-F5344CB8AC3E}">
        <p14:creationId xmlns:p14="http://schemas.microsoft.com/office/powerpoint/2010/main" val="350072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652528"/>
            <a:ext cx="2647914" cy="4208520"/>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b="1"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3" y="1085128"/>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6181" y="2351313"/>
            <a:ext cx="7587619" cy="3509735"/>
          </a:xfrm>
        </p:spPr>
        <p:txBody>
          <a:bodyPr>
            <a:normAutofit/>
          </a:bodyPr>
          <a:lstStyle/>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hlinkClick r:id="rId3"/>
              </a:rPr>
              <a:t>https://</a:t>
            </a: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guides.library.oregonstate.edu/grants</a:t>
            </a:r>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The #1 </a:t>
            </a:r>
            <a:r>
              <a:rPr lang="en-US" sz="2400" dirty="0" err="1" smtClean="0">
                <a:latin typeface="Verdana" panose="020B0604030504040204" pitchFamily="34" charset="0"/>
                <a:ea typeface="Verdana" panose="020B0604030504040204" pitchFamily="34" charset="0"/>
                <a:cs typeface="Verdana" panose="020B0604030504040204" pitchFamily="34" charset="0"/>
              </a:rPr>
              <a:t>Grantseeking</a:t>
            </a:r>
            <a:r>
              <a:rPr lang="en-US" sz="2400" dirty="0" smtClean="0">
                <a:latin typeface="Verdana" panose="020B0604030504040204" pitchFamily="34" charset="0"/>
                <a:ea typeface="Verdana" panose="020B0604030504040204" pitchFamily="34" charset="0"/>
                <a:cs typeface="Verdana" panose="020B0604030504040204" pitchFamily="34" charset="0"/>
              </a:rPr>
              <a:t> Tool for the nonprofit community: search </a:t>
            </a:r>
            <a:r>
              <a:rPr lang="en-US" sz="2400" dirty="0" err="1" smtClean="0">
                <a:latin typeface="Verdana" panose="020B0604030504040204" pitchFamily="34" charset="0"/>
                <a:ea typeface="Verdana" panose="020B0604030504040204" pitchFamily="34" charset="0"/>
                <a:cs typeface="Verdana" panose="020B0604030504040204" pitchFamily="34" charset="0"/>
              </a:rPr>
              <a:t>grantmakers</a:t>
            </a:r>
            <a:r>
              <a:rPr lang="en-US" sz="2400" dirty="0" smtClean="0">
                <a:latin typeface="Verdana" panose="020B0604030504040204" pitchFamily="34" charset="0"/>
                <a:ea typeface="Verdana" panose="020B0604030504040204" pitchFamily="34" charset="0"/>
                <a:cs typeface="Verdana" panose="020B0604030504040204" pitchFamily="34" charset="0"/>
              </a:rPr>
              <a:t>, grants, companies, 990s, and “power search.”</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Access available through the OSU library.</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12</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1363890"/>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Foundation Center – </a:t>
            </a:r>
          </a:p>
          <a:p>
            <a:r>
              <a:rPr lang="en-US" sz="4000" dirty="0" smtClean="0">
                <a:latin typeface="Georgia" panose="02040502050405020303" pitchFamily="18" charset="0"/>
                <a:ea typeface="Verdana" panose="020B0604030504040204" pitchFamily="34" charset="0"/>
                <a:cs typeface="Verdana" panose="020B0604030504040204" pitchFamily="34" charset="0"/>
              </a:rPr>
              <a:t>Foundation Directory Online</a:t>
            </a:r>
          </a:p>
        </p:txBody>
      </p:sp>
    </p:spTree>
    <p:extLst>
      <p:ext uri="{BB962C8B-B14F-4D97-AF65-F5344CB8AC3E}">
        <p14:creationId xmlns:p14="http://schemas.microsoft.com/office/powerpoint/2010/main" val="25483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49348"/>
            <a:ext cx="2647914" cy="4111701"/>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3" y="1160167"/>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2471056"/>
            <a:ext cx="7587619" cy="3389993"/>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One of the strategic priorities of Foundation Center is to analyze data for the use by the nonprofit community.</a:t>
            </a: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Foundation Statistics and Giving Trends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http://data.foundationcenter.org/</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hlinkClick r:id="rId4"/>
              </a:rPr>
              <a:t>http://foundationcenter.org/gain-knowledge/foundation-research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13</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1309462"/>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Foundation Center – </a:t>
            </a:r>
          </a:p>
          <a:p>
            <a:r>
              <a:rPr lang="en-US" sz="4000" dirty="0" smtClean="0">
                <a:latin typeface="Georgia" panose="02040502050405020303" pitchFamily="18" charset="0"/>
                <a:ea typeface="Verdana" panose="020B0604030504040204" pitchFamily="34" charset="0"/>
                <a:cs typeface="Verdana" panose="020B0604030504040204" pitchFamily="34" charset="0"/>
              </a:rPr>
              <a:t>Tools and Analytics</a:t>
            </a:r>
          </a:p>
        </p:txBody>
      </p:sp>
    </p:spTree>
    <p:extLst>
      <p:ext uri="{BB962C8B-B14F-4D97-AF65-F5344CB8AC3E}">
        <p14:creationId xmlns:p14="http://schemas.microsoft.com/office/powerpoint/2010/main" val="2842390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11550" y="1624405"/>
            <a:ext cx="9379124" cy="4507453"/>
          </a:xfrm>
        </p:spPr>
        <p:txBody>
          <a:bodyPr>
            <a:normAutofit/>
          </a:bodyPr>
          <a:lstStyle/>
          <a:p>
            <a:pPr marL="0" indent="0">
              <a:buNone/>
            </a:pPr>
            <a:r>
              <a:rPr lang="en-US" sz="3800" dirty="0" smtClean="0">
                <a:latin typeface="Verdana" panose="020B0604030504040204" pitchFamily="34" charset="0"/>
                <a:ea typeface="Verdana" panose="020B0604030504040204" pitchFamily="34" charset="0"/>
                <a:cs typeface="Verdana" panose="020B0604030504040204" pitchFamily="34" charset="0"/>
              </a:rPr>
              <a:t>Let’s locate all </a:t>
            </a:r>
          </a:p>
          <a:p>
            <a:pPr marL="0" indent="0">
              <a:buNone/>
            </a:pPr>
            <a:r>
              <a:rPr lang="en-US" sz="3800" dirty="0">
                <a:latin typeface="Verdana" panose="020B0604030504040204" pitchFamily="34" charset="0"/>
                <a:ea typeface="Verdana" panose="020B0604030504040204" pitchFamily="34" charset="0"/>
                <a:cs typeface="Verdana" panose="020B0604030504040204" pitchFamily="34" charset="0"/>
              </a:rPr>
              <a:t>t</a:t>
            </a:r>
            <a:r>
              <a:rPr lang="en-US" sz="3800" dirty="0" smtClean="0">
                <a:latin typeface="Verdana" panose="020B0604030504040204" pitchFamily="34" charset="0"/>
                <a:ea typeface="Verdana" panose="020B0604030504040204" pitchFamily="34" charset="0"/>
                <a:cs typeface="Verdana" panose="020B0604030504040204" pitchFamily="34" charset="0"/>
              </a:rPr>
              <a:t>hese materials </a:t>
            </a:r>
          </a:p>
          <a:p>
            <a:pPr marL="0" indent="0">
              <a:buNone/>
            </a:pPr>
            <a:r>
              <a:rPr lang="en-US" sz="3800" dirty="0" smtClean="0">
                <a:latin typeface="Verdana" panose="020B0604030504040204" pitchFamily="34" charset="0"/>
                <a:ea typeface="Verdana" panose="020B0604030504040204" pitchFamily="34" charset="0"/>
                <a:cs typeface="Verdana" panose="020B0604030504040204" pitchFamily="34" charset="0"/>
              </a:rPr>
              <a:t>on the OSU </a:t>
            </a:r>
          </a:p>
          <a:p>
            <a:pPr marL="0" indent="0">
              <a:buNone/>
            </a:pPr>
            <a:r>
              <a:rPr lang="en-US" sz="3800" dirty="0" smtClean="0">
                <a:latin typeface="Verdana" panose="020B0604030504040204" pitchFamily="34" charset="0"/>
                <a:ea typeface="Verdana" panose="020B0604030504040204" pitchFamily="34" charset="0"/>
                <a:cs typeface="Verdana" panose="020B0604030504040204" pitchFamily="34" charset="0"/>
              </a:rPr>
              <a:t>Foundation </a:t>
            </a:r>
            <a:endParaRPr lang="en-US" sz="3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800" dirty="0" smtClean="0">
                <a:latin typeface="Verdana" panose="020B0604030504040204" pitchFamily="34" charset="0"/>
                <a:ea typeface="Verdana" panose="020B0604030504040204" pitchFamily="34" charset="0"/>
                <a:cs typeface="Verdana" panose="020B0604030504040204" pitchFamily="34" charset="0"/>
              </a:rPr>
              <a:t>website.</a:t>
            </a:r>
            <a:endParaRPr lang="en-US" sz="38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800" b="1" dirty="0">
              <a:solidFill>
                <a:srgbClr val="DC4405"/>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800" b="1" dirty="0" smtClean="0">
                <a:solidFill>
                  <a:srgbClr val="DC4405"/>
                </a:solidFill>
                <a:latin typeface="Verdana" panose="020B0604030504040204" pitchFamily="34" charset="0"/>
                <a:ea typeface="Verdana" panose="020B0604030504040204" pitchFamily="34" charset="0"/>
                <a:cs typeface="Verdana" panose="020B0604030504040204" pitchFamily="34" charset="0"/>
              </a:rPr>
              <a:t>Exercise:</a:t>
            </a:r>
            <a:r>
              <a:rPr lang="en-US" sz="3800" dirty="0" smtClean="0">
                <a:latin typeface="Verdana" panose="020B0604030504040204" pitchFamily="34" charset="0"/>
                <a:ea typeface="Verdana" panose="020B0604030504040204" pitchFamily="34" charset="0"/>
                <a:cs typeface="Verdana" panose="020B0604030504040204" pitchFamily="34" charset="0"/>
              </a:rPr>
              <a:t> Research Collection Form</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14</a:t>
            </a:fld>
            <a:endParaRPr lang="en-US" dirty="0"/>
          </a:p>
        </p:txBody>
      </p:sp>
      <p:sp>
        <p:nvSpPr>
          <p:cNvPr id="14" name="TextBox 13"/>
          <p:cNvSpPr txBox="1"/>
          <p:nvPr/>
        </p:nvSpPr>
        <p:spPr>
          <a:xfrm>
            <a:off x="711548" y="432811"/>
            <a:ext cx="7587620" cy="1363715"/>
          </a:xfrm>
          <a:prstGeom prst="rect">
            <a:avLst/>
          </a:prstGeom>
          <a:noFill/>
        </p:spPr>
        <p:txBody>
          <a:bodyPr wrap="square" rtlCol="0">
            <a:noAutofit/>
          </a:bodyPr>
          <a:lstStyle/>
          <a:p>
            <a:r>
              <a:rPr lang="en-US" sz="6600" dirty="0" smtClean="0">
                <a:solidFill>
                  <a:srgbClr val="DC4405"/>
                </a:solidFill>
                <a:latin typeface="Stratum2 Bold" panose="020B0506030000020004" pitchFamily="34" charset="0"/>
                <a:ea typeface="Verdana" panose="020B0604030504040204" pitchFamily="34" charset="0"/>
                <a:cs typeface="Verdana" panose="020B0604030504040204" pitchFamily="34" charset="0"/>
              </a:rPr>
              <a:t>Quick Break</a:t>
            </a:r>
          </a:p>
        </p:txBody>
      </p:sp>
      <p:pic>
        <p:nvPicPr>
          <p:cNvPr id="1028" name="Picture 4" descr="http://yoursumner.com/wp-content/uploads/2017/03/coffee-19582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874" y="432811"/>
            <a:ext cx="6352476" cy="412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47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70865"/>
            <a:ext cx="2647914" cy="4090184"/>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smtClean="0">
                <a:solidFill>
                  <a:schemeClr val="accent2"/>
                </a:solidFill>
              </a:rPr>
              <a:t>Foundation Center</a:t>
            </a:r>
          </a:p>
          <a:p>
            <a:pPr>
              <a:spcBef>
                <a:spcPts val="0"/>
              </a:spcBef>
            </a:pPr>
            <a:endParaRPr lang="en-US" b="1" dirty="0">
              <a:solidFill>
                <a:schemeClr val="accent2"/>
              </a:solidFill>
            </a:endParaRPr>
          </a:p>
          <a:p>
            <a:pPr>
              <a:spcBef>
                <a:spcPts val="0"/>
              </a:spcBef>
            </a:pPr>
            <a:r>
              <a:rPr lang="en-US" b="1" dirty="0" smtClean="0">
                <a:solidFill>
                  <a:schemeClr val="accent2"/>
                </a:solidFill>
              </a:rPr>
              <a:t>OSU Grantor Organizations</a:t>
            </a:r>
            <a:endParaRPr lang="en-US" b="1" dirty="0">
              <a:solidFill>
                <a:schemeClr val="accent2"/>
              </a:solidFill>
            </a:endParaRP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b="1" dirty="0" smtClean="0">
                <a:solidFill>
                  <a:srgbClr val="DC4405"/>
                </a:solidFill>
                <a:latin typeface="Verdana" panose="020B0604030504040204" pitchFamily="34" charset="0"/>
                <a:ea typeface="Verdana" panose="020B0604030504040204" pitchFamily="34" charset="0"/>
                <a:cs typeface="Verdana" panose="020B0604030504040204" pitchFamily="34" charset="0"/>
              </a:rPr>
              <a:t>IMPORTANT!</a:t>
            </a:r>
            <a:r>
              <a:rPr lang="en-US" sz="2400" dirty="0" smtClean="0">
                <a:latin typeface="Verdana" panose="020B0604030504040204" pitchFamily="34" charset="0"/>
                <a:ea typeface="Verdana" panose="020B0604030504040204" pitchFamily="34" charset="0"/>
                <a:cs typeface="Verdana" panose="020B0604030504040204" pitchFamily="34" charset="0"/>
              </a:rPr>
              <a:t> The relationships cultivated with these organizations are contingent on a thoughtful, coordinated, and respectful approach.</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ALL interactions with these funders should be approved and managed by OSU Foundation.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Don’t be a lone wolf. We got you.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Who awards grants to OSU?</a:t>
            </a:r>
          </a:p>
        </p:txBody>
      </p:sp>
    </p:spTree>
    <p:extLst>
      <p:ext uri="{BB962C8B-B14F-4D97-AF65-F5344CB8AC3E}">
        <p14:creationId xmlns:p14="http://schemas.microsoft.com/office/powerpoint/2010/main" val="2042152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1" y="1717075"/>
            <a:ext cx="2647914" cy="4143974"/>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smtClean="0">
                <a:solidFill>
                  <a:schemeClr val="accent2"/>
                </a:solidFill>
              </a:rPr>
              <a:t>Foundation Center</a:t>
            </a:r>
          </a:p>
          <a:p>
            <a:pPr>
              <a:spcBef>
                <a:spcPts val="0"/>
              </a:spcBef>
            </a:pPr>
            <a:endParaRPr lang="en-US" b="1" dirty="0">
              <a:solidFill>
                <a:schemeClr val="accent2"/>
              </a:solidFill>
            </a:endParaRPr>
          </a:p>
          <a:p>
            <a:pPr>
              <a:spcBef>
                <a:spcPts val="0"/>
              </a:spcBef>
            </a:pPr>
            <a:r>
              <a:rPr lang="en-US" b="1" dirty="0" smtClean="0">
                <a:solidFill>
                  <a:schemeClr val="accent2"/>
                </a:solidFill>
              </a:rPr>
              <a:t>OSU Grantor Organizations</a:t>
            </a:r>
            <a:endParaRPr lang="en-US" b="1" dirty="0">
              <a:solidFill>
                <a:schemeClr val="accent2"/>
              </a:solidFill>
            </a:endParaRP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5537597" cy="4044644"/>
          </a:xfrm>
        </p:spPr>
        <p:txBody>
          <a:bodyPr>
            <a:noAutofit/>
          </a:bodyPr>
          <a:lstStyle/>
          <a:p>
            <a:pPr marL="0" indent="0">
              <a:buNone/>
            </a:pPr>
            <a:r>
              <a:rPr lang="en-US" sz="1200" dirty="0" smtClean="0">
                <a:latin typeface="Verdana" panose="020B0604030504040204" pitchFamily="34" charset="0"/>
                <a:ea typeface="Verdana" panose="020B0604030504040204" pitchFamily="34" charset="0"/>
                <a:cs typeface="Verdana" panose="020B0604030504040204" pitchFamily="34" charset="0"/>
              </a:rPr>
              <a:t>M.J. Murdock Charitable Trust</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200" dirty="0" smtClean="0">
                <a:latin typeface="Verdana" panose="020B0604030504040204" pitchFamily="34" charset="0"/>
                <a:ea typeface="Verdana" panose="020B0604030504040204" pitchFamily="34" charset="0"/>
                <a:cs typeface="Verdana" panose="020B0604030504040204" pitchFamily="34" charset="0"/>
              </a:rPr>
              <a:t>Oregon Community Foundation</a:t>
            </a:r>
          </a:p>
          <a:p>
            <a:pPr marL="0" indent="0">
              <a:buNone/>
            </a:pPr>
            <a:r>
              <a:rPr lang="en-US" sz="1200" dirty="0" smtClean="0">
                <a:latin typeface="Verdana" panose="020B0604030504040204" pitchFamily="34" charset="0"/>
                <a:ea typeface="Verdana" panose="020B0604030504040204" pitchFamily="34" charset="0"/>
                <a:cs typeface="Verdana" panose="020B0604030504040204" pitchFamily="34" charset="0"/>
              </a:rPr>
              <a:t>Wal-Mart </a:t>
            </a:r>
            <a:r>
              <a:rPr lang="en-US" sz="1200" dirty="0">
                <a:latin typeface="Verdana" panose="020B0604030504040204" pitchFamily="34" charset="0"/>
                <a:ea typeface="Verdana" panose="020B0604030504040204" pitchFamily="34" charset="0"/>
                <a:cs typeface="Verdana" panose="020B0604030504040204" pitchFamily="34" charset="0"/>
              </a:rPr>
              <a:t>Foundation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WM Keck Foundation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The G. Unger </a:t>
            </a:r>
            <a:r>
              <a:rPr lang="en-US" sz="1200" dirty="0" err="1">
                <a:latin typeface="Verdana" panose="020B0604030504040204" pitchFamily="34" charset="0"/>
                <a:ea typeface="Verdana" panose="020B0604030504040204" pitchFamily="34" charset="0"/>
                <a:cs typeface="Verdana" panose="020B0604030504040204" pitchFamily="34" charset="0"/>
              </a:rPr>
              <a:t>Vetlesen</a:t>
            </a:r>
            <a:r>
              <a:rPr lang="en-US" sz="1200" dirty="0">
                <a:latin typeface="Verdana" panose="020B0604030504040204" pitchFamily="34" charset="0"/>
                <a:ea typeface="Verdana" panose="020B0604030504040204" pitchFamily="34" charset="0"/>
                <a:cs typeface="Verdana" panose="020B0604030504040204" pitchFamily="34" charset="0"/>
              </a:rPr>
              <a:t> Foundation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Gordon and Betty Moore Foundation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ARCS Foundation Oregon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Meyer Memorial Trust</a:t>
            </a:r>
          </a:p>
          <a:p>
            <a:pPr marL="0" indent="0">
              <a:buNone/>
            </a:pPr>
            <a:r>
              <a:rPr lang="en-US" sz="1200" dirty="0" err="1">
                <a:latin typeface="Verdana" panose="020B0604030504040204" pitchFamily="34" charset="0"/>
                <a:ea typeface="Verdana" panose="020B0604030504040204" pitchFamily="34" charset="0"/>
                <a:cs typeface="Verdana" panose="020B0604030504040204" pitchFamily="34" charset="0"/>
              </a:rPr>
              <a:t>Tykeson</a:t>
            </a:r>
            <a:r>
              <a:rPr lang="en-US" sz="1200" dirty="0">
                <a:latin typeface="Verdana" panose="020B0604030504040204" pitchFamily="34" charset="0"/>
                <a:ea typeface="Verdana" panose="020B0604030504040204" pitchFamily="34" charset="0"/>
                <a:cs typeface="Verdana" panose="020B0604030504040204" pitchFamily="34" charset="0"/>
              </a:rPr>
              <a:t> Family Foundation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Bill &amp; Melinda Gates Foundation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Chicago Community Foundation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Alpha Foundation for Improvement of Mine Safety and Health</a:t>
            </a:r>
          </a:p>
          <a:p>
            <a:pPr marL="0" indent="0">
              <a:buNone/>
            </a:pPr>
            <a:r>
              <a:rPr lang="en-US" sz="1200" dirty="0" err="1">
                <a:latin typeface="Verdana" panose="020B0604030504040204" pitchFamily="34" charset="0"/>
                <a:ea typeface="Verdana" panose="020B0604030504040204" pitchFamily="34" charset="0"/>
                <a:cs typeface="Verdana" panose="020B0604030504040204" pitchFamily="34" charset="0"/>
              </a:rPr>
              <a:t>Banfield</a:t>
            </a:r>
            <a:r>
              <a:rPr lang="en-US" sz="1200" dirty="0">
                <a:latin typeface="Verdana" panose="020B0604030504040204" pitchFamily="34" charset="0"/>
                <a:ea typeface="Verdana" panose="020B0604030504040204" pitchFamily="34" charset="0"/>
                <a:cs typeface="Verdana" panose="020B0604030504040204" pitchFamily="34" charset="0"/>
              </a:rPr>
              <a:t> Charitable Trust</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Medical Research Foundation of Oregon</a:t>
            </a:r>
          </a:p>
          <a:p>
            <a:pPr marL="0" indent="0">
              <a:buNone/>
            </a:pPr>
            <a:r>
              <a:rPr lang="en-US" sz="1200" dirty="0">
                <a:latin typeface="Verdana" panose="020B0604030504040204" pitchFamily="34" charset="0"/>
                <a:ea typeface="Verdana" panose="020B0604030504040204" pitchFamily="34" charset="0"/>
                <a:cs typeface="Verdana" panose="020B0604030504040204" pitchFamily="34" charset="0"/>
              </a:rPr>
              <a:t>Morris Animal </a:t>
            </a:r>
            <a:r>
              <a:rPr lang="en-US" sz="1200" dirty="0" smtClean="0">
                <a:latin typeface="Verdana" panose="020B0604030504040204" pitchFamily="34" charset="0"/>
                <a:ea typeface="Verdana" panose="020B0604030504040204" pitchFamily="34" charset="0"/>
                <a:cs typeface="Verdana" panose="020B0604030504040204" pitchFamily="34" charset="0"/>
              </a:rPr>
              <a:t>Foundation</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16</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Who awards grants to OSU?</a:t>
            </a:r>
          </a:p>
        </p:txBody>
      </p:sp>
      <p:sp>
        <p:nvSpPr>
          <p:cNvPr id="3" name="TextBox 2"/>
          <p:cNvSpPr txBox="1"/>
          <p:nvPr/>
        </p:nvSpPr>
        <p:spPr>
          <a:xfrm>
            <a:off x="8050306" y="2043576"/>
            <a:ext cx="3360143" cy="2553891"/>
          </a:xfrm>
          <a:prstGeom prst="roundRect">
            <a:avLst/>
          </a:prstGeom>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2400" dirty="0" smtClean="0">
                <a:latin typeface="Georgia" panose="02040502050405020303" pitchFamily="18" charset="0"/>
              </a:rPr>
              <a:t>Between 2013-14 and present, these foundations gave the largest amount of cumulative giving to OSU</a:t>
            </a:r>
            <a:endParaRPr lang="en-US" sz="2400" dirty="0">
              <a:latin typeface="Georgia" panose="02040502050405020303" pitchFamily="18" charset="0"/>
            </a:endParaRPr>
          </a:p>
        </p:txBody>
      </p:sp>
    </p:spTree>
    <p:extLst>
      <p:ext uri="{BB962C8B-B14F-4D97-AF65-F5344CB8AC3E}">
        <p14:creationId xmlns:p14="http://schemas.microsoft.com/office/powerpoint/2010/main" val="3688792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511800" y="6226175"/>
            <a:ext cx="6680200" cy="365125"/>
          </a:xfrm>
        </p:spPr>
        <p:txBody>
          <a:bodyPr/>
          <a:lstStyle/>
          <a:p>
            <a:r>
              <a:rPr lang="en-US" dirty="0" smtClean="0"/>
              <a:t>OSU FOUNDATION</a:t>
            </a:r>
            <a:endParaRPr lang="en-US" dirty="0"/>
          </a:p>
        </p:txBody>
      </p:sp>
      <p:sp>
        <p:nvSpPr>
          <p:cNvPr id="5" name="Slide Number Placeholder 4"/>
          <p:cNvSpPr>
            <a:spLocks noGrp="1"/>
          </p:cNvSpPr>
          <p:nvPr>
            <p:ph type="sldNum" sz="quarter" idx="4294967295"/>
          </p:nvPr>
        </p:nvSpPr>
        <p:spPr>
          <a:xfrm>
            <a:off x="11557000" y="6226175"/>
            <a:ext cx="635000" cy="365125"/>
          </a:xfrm>
        </p:spPr>
        <p:txBody>
          <a:bodyPr/>
          <a:lstStyle/>
          <a:p>
            <a:fld id="{AAB6004F-53F9-E74D-AC89-56EA63355CB3}" type="slidenum">
              <a:rPr lang="en-US" smtClean="0"/>
              <a:t>17</a:t>
            </a:fld>
            <a:endParaRPr lang="en-US" dirty="0"/>
          </a:p>
        </p:txBody>
      </p:sp>
      <p:sp>
        <p:nvSpPr>
          <p:cNvPr id="11" name="Title 10"/>
          <p:cNvSpPr>
            <a:spLocks noGrp="1"/>
          </p:cNvSpPr>
          <p:nvPr>
            <p:ph type="ctrTitle"/>
          </p:nvPr>
        </p:nvSpPr>
        <p:spPr>
          <a:xfrm>
            <a:off x="1098123" y="2569028"/>
            <a:ext cx="4997877" cy="2851373"/>
          </a:xfrm>
        </p:spPr>
        <p:txBody>
          <a:bodyPr/>
          <a:lstStyle/>
          <a:p>
            <a:r>
              <a:rPr lang="en-US" dirty="0" smtClean="0"/>
              <a:t>Questions?</a:t>
            </a:r>
            <a:endParaRPr lang="en-US" dirty="0"/>
          </a:p>
        </p:txBody>
      </p:sp>
    </p:spTree>
    <p:extLst>
      <p:ext uri="{BB962C8B-B14F-4D97-AF65-F5344CB8AC3E}">
        <p14:creationId xmlns:p14="http://schemas.microsoft.com/office/powerpoint/2010/main" val="3125646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1" y="777789"/>
            <a:ext cx="10058400" cy="2174732"/>
          </a:xfrm>
        </p:spPr>
        <p:txBody>
          <a:bodyPr>
            <a:normAutofit fontScale="90000"/>
          </a:bodyPr>
          <a:lstStyle/>
          <a:p>
            <a:r>
              <a:rPr lang="en-US" dirty="0" smtClean="0"/>
              <a:t>Foundation Relations Team</a:t>
            </a:r>
            <a:endParaRPr lang="en-US" dirty="0"/>
          </a:p>
        </p:txBody>
      </p:sp>
      <p:sp>
        <p:nvSpPr>
          <p:cNvPr id="3" name="Subtitle 2"/>
          <p:cNvSpPr>
            <a:spLocks noGrp="1"/>
          </p:cNvSpPr>
          <p:nvPr>
            <p:ph type="subTitle" idx="1"/>
          </p:nvPr>
        </p:nvSpPr>
        <p:spPr>
          <a:xfrm>
            <a:off x="1066801" y="3150823"/>
            <a:ext cx="4970442" cy="3073707"/>
          </a:xfrm>
        </p:spPr>
        <p:txBody>
          <a:bodyPr>
            <a:noAutofit/>
          </a:bodyPr>
          <a:lstStyle/>
          <a:p>
            <a:r>
              <a:rPr lang="en-US" b="1" dirty="0" smtClean="0"/>
              <a:t>Aaron Shonk, Senior Director</a:t>
            </a:r>
          </a:p>
          <a:p>
            <a:r>
              <a:rPr lang="en-US" dirty="0" smtClean="0">
                <a:latin typeface="Veranda"/>
                <a:hlinkClick r:id="rId3"/>
              </a:rPr>
              <a:t>Aaron.Shonk@osufoundation.org</a:t>
            </a:r>
            <a:endParaRPr lang="en-US" dirty="0">
              <a:latin typeface="Veranda"/>
            </a:endParaRPr>
          </a:p>
          <a:p>
            <a:r>
              <a:rPr lang="en-US" dirty="0" smtClean="0">
                <a:latin typeface="Veranda"/>
              </a:rPr>
              <a:t>Ph:7-6961</a:t>
            </a:r>
          </a:p>
          <a:p>
            <a:endParaRPr lang="en-US" dirty="0" smtClean="0"/>
          </a:p>
          <a:p>
            <a:r>
              <a:rPr lang="en-US" b="1" dirty="0" smtClean="0"/>
              <a:t>Elizabeth Ocampo, Coordinator</a:t>
            </a:r>
          </a:p>
          <a:p>
            <a:r>
              <a:rPr lang="en-US" dirty="0" smtClean="0">
                <a:latin typeface="Veranda"/>
                <a:hlinkClick r:id="rId4"/>
              </a:rPr>
              <a:t>Elizabeth.Ocampo@osufoundation.org</a:t>
            </a:r>
            <a:r>
              <a:rPr lang="en-US" dirty="0" smtClean="0">
                <a:latin typeface="Veranda"/>
              </a:rPr>
              <a:t> </a:t>
            </a:r>
          </a:p>
          <a:p>
            <a:r>
              <a:rPr lang="en-US" dirty="0" smtClean="0">
                <a:latin typeface="Veranda"/>
              </a:rPr>
              <a:t>Ph:7-7362</a:t>
            </a:r>
          </a:p>
        </p:txBody>
      </p:sp>
      <p:sp>
        <p:nvSpPr>
          <p:cNvPr id="14" name="Subtitle 2"/>
          <p:cNvSpPr txBox="1">
            <a:spLocks/>
          </p:cNvSpPr>
          <p:nvPr/>
        </p:nvSpPr>
        <p:spPr>
          <a:xfrm>
            <a:off x="6154759" y="3150822"/>
            <a:ext cx="4970442" cy="3073707"/>
          </a:xfrm>
          <a:prstGeom prst="rect">
            <a:avLst/>
          </a:prstGeom>
        </p:spPr>
        <p:txBody>
          <a:bodyPr vert="horz" lIns="0" tIns="0" rIns="0" bIns="0" rtlCol="0">
            <a:noAutofit/>
          </a:bodyPr>
          <a:lstStyle>
            <a:lvl1pPr marL="0" indent="0" algn="l" defTabSz="914400" rtl="0" eaLnBrk="1" latinLnBrk="0" hangingPunct="1">
              <a:lnSpc>
                <a:spcPts val="1800"/>
              </a:lnSpc>
              <a:spcBef>
                <a:spcPts val="1000"/>
              </a:spcBef>
              <a:buFont typeface="Arial"/>
              <a:buNone/>
              <a:defRPr sz="2000" kern="1200" baseline="0">
                <a:solidFill>
                  <a:schemeClr val="tx1"/>
                </a:solidFill>
                <a:latin typeface="Georgi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bg1"/>
                </a:solidFill>
                <a:latin typeface="Verdan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bg1"/>
                </a:solidFill>
                <a:latin typeface="Verdan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bg1"/>
                </a:solidFill>
                <a:latin typeface="Verdan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smtClean="0"/>
              <a:t>Paul DuBois, Associate Director</a:t>
            </a:r>
          </a:p>
          <a:p>
            <a:r>
              <a:rPr lang="en-US" dirty="0" smtClean="0">
                <a:latin typeface="Veranda"/>
                <a:hlinkClick r:id="rId4"/>
              </a:rPr>
              <a:t>Paul.DuBois@osufoundation.org</a:t>
            </a:r>
            <a:r>
              <a:rPr lang="en-US" dirty="0" smtClean="0">
                <a:latin typeface="Veranda"/>
              </a:rPr>
              <a:t> </a:t>
            </a:r>
          </a:p>
          <a:p>
            <a:r>
              <a:rPr lang="en-US" dirty="0" smtClean="0">
                <a:latin typeface="Veranda"/>
              </a:rPr>
              <a:t>Ph:7-3755</a:t>
            </a:r>
          </a:p>
        </p:txBody>
      </p:sp>
    </p:spTree>
    <p:extLst>
      <p:ext uri="{BB962C8B-B14F-4D97-AF65-F5344CB8AC3E}">
        <p14:creationId xmlns:p14="http://schemas.microsoft.com/office/powerpoint/2010/main" val="127905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&amp; RFP Research</a:t>
            </a:r>
            <a:endParaRPr lang="en-US" dirty="0"/>
          </a:p>
        </p:txBody>
      </p:sp>
      <p:sp>
        <p:nvSpPr>
          <p:cNvPr id="3" name="Text Placeholder 2"/>
          <p:cNvSpPr>
            <a:spLocks noGrp="1"/>
          </p:cNvSpPr>
          <p:nvPr>
            <p:ph type="body" idx="1"/>
          </p:nvPr>
        </p:nvSpPr>
        <p:spPr/>
        <p:txBody>
          <a:bodyPr/>
          <a:lstStyle/>
          <a:p>
            <a:r>
              <a:rPr lang="en-US" b="1" dirty="0" smtClean="0">
                <a:solidFill>
                  <a:schemeClr val="tx1"/>
                </a:solidFill>
              </a:rPr>
              <a:t>Faculty Grant Training</a:t>
            </a:r>
          </a:p>
          <a:p>
            <a:r>
              <a:rPr lang="en-US" sz="2000" dirty="0" smtClean="0">
                <a:solidFill>
                  <a:schemeClr val="tx1"/>
                </a:solidFill>
              </a:rPr>
              <a:t>November 9, 2018</a:t>
            </a:r>
            <a:endParaRPr lang="en-US" sz="2000" dirty="0">
              <a:solidFill>
                <a:schemeClr val="tx1"/>
              </a:solidFill>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pPr/>
              <a:t>2</a:t>
            </a:fld>
            <a:endParaRPr lang="en-US" dirty="0"/>
          </a:p>
        </p:txBody>
      </p:sp>
    </p:spTree>
    <p:extLst>
      <p:ext uri="{BB962C8B-B14F-4D97-AF65-F5344CB8AC3E}">
        <p14:creationId xmlns:p14="http://schemas.microsoft.com/office/powerpoint/2010/main" val="1767077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70864"/>
            <a:ext cx="2647914" cy="4090185"/>
          </a:xfrm>
        </p:spPr>
        <p:txBody>
          <a:bodyPr>
            <a:normAutofit/>
          </a:bodyPr>
          <a:lstStyle/>
          <a:p>
            <a:pPr>
              <a:spcBef>
                <a:spcPts val="0"/>
              </a:spcBef>
            </a:pPr>
            <a:r>
              <a:rPr lang="en-US" b="1"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1" y="1181947"/>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987424"/>
            <a:ext cx="7587619" cy="4873626"/>
          </a:xfrm>
        </p:spPr>
        <p:txBody>
          <a:bodyPr anchor="ctr">
            <a:normAutofit/>
          </a:bodyPr>
          <a:lstStyle/>
          <a:p>
            <a:pPr marL="0"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There are more than </a:t>
            </a:r>
            <a:r>
              <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86,000 </a:t>
            </a:r>
            <a:r>
              <a:rPr lang="en-US" b="1"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grantmaking</a:t>
            </a:r>
            <a:r>
              <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foundations</a:t>
            </a:r>
            <a:r>
              <a:rPr lang="en-US" dirty="0" smtClean="0">
                <a:latin typeface="Verdana" panose="020B0604030504040204" pitchFamily="34" charset="0"/>
                <a:ea typeface="Verdana" panose="020B0604030504040204" pitchFamily="34" charset="0"/>
                <a:cs typeface="Verdana" panose="020B0604030504040204" pitchFamily="34" charset="0"/>
              </a:rPr>
              <a:t> in the United States, each with their own processes and priorities.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In 2017, foundations distributed </a:t>
            </a:r>
            <a:r>
              <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$66.9 billion in charitable giving.</a:t>
            </a: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3</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015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OSU FOUNDATION</a:t>
            </a:r>
            <a:endParaRPr lang="en-US" dirty="0"/>
          </a:p>
        </p:txBody>
      </p:sp>
      <p:sp>
        <p:nvSpPr>
          <p:cNvPr id="3" name="Slide Number Placeholder 2"/>
          <p:cNvSpPr>
            <a:spLocks noGrp="1"/>
          </p:cNvSpPr>
          <p:nvPr>
            <p:ph type="sldNum" sz="quarter" idx="12"/>
          </p:nvPr>
        </p:nvSpPr>
        <p:spPr/>
        <p:txBody>
          <a:bodyPr/>
          <a:lstStyle/>
          <a:p>
            <a:fld id="{AAB6004F-53F9-E74D-AC89-56EA63355CB3}" type="slidenum">
              <a:rPr lang="en-US" smtClean="0"/>
              <a:pPr/>
              <a:t>4</a:t>
            </a:fld>
            <a:endParaRPr lang="en-US" dirty="0"/>
          </a:p>
        </p:txBody>
      </p:sp>
      <p:sp>
        <p:nvSpPr>
          <p:cNvPr id="5" name="TextBox 4"/>
          <p:cNvSpPr txBox="1"/>
          <p:nvPr/>
        </p:nvSpPr>
        <p:spPr>
          <a:xfrm>
            <a:off x="1262744" y="3674492"/>
            <a:ext cx="9884228" cy="2308324"/>
          </a:xfrm>
          <a:prstGeom prst="rect">
            <a:avLst/>
          </a:prstGeom>
          <a:noFill/>
        </p:spPr>
        <p:txBody>
          <a:bodyPr wrap="square" rtlCol="0" anchor="ctr">
            <a:spAutoFit/>
          </a:bodyPr>
          <a:lstStyle/>
          <a:p>
            <a:pPr algn="just"/>
            <a:r>
              <a:rPr lang="en-US" sz="2400" dirty="0" smtClean="0">
                <a:latin typeface="Veranda"/>
              </a:rPr>
              <a:t>As of 2015, Oregon ranked 25</a:t>
            </a:r>
            <a:r>
              <a:rPr lang="en-US" sz="2400" baseline="30000" dirty="0" smtClean="0">
                <a:latin typeface="Veranda"/>
              </a:rPr>
              <a:t>th</a:t>
            </a:r>
            <a:r>
              <a:rPr lang="en-US" sz="2400" dirty="0" smtClean="0">
                <a:latin typeface="Veranda"/>
              </a:rPr>
              <a:t> in the nation for number of </a:t>
            </a:r>
            <a:r>
              <a:rPr lang="en-US" sz="2400" dirty="0" err="1" smtClean="0">
                <a:latin typeface="Veranda"/>
              </a:rPr>
              <a:t>grantmaking</a:t>
            </a:r>
            <a:r>
              <a:rPr lang="en-US" sz="2400" dirty="0" smtClean="0">
                <a:latin typeface="Veranda"/>
              </a:rPr>
              <a:t> foundations with 867 ($399.8M in giving).</a:t>
            </a:r>
          </a:p>
          <a:p>
            <a:pPr algn="just"/>
            <a:endParaRPr lang="en-US" sz="2400" dirty="0" smtClean="0">
              <a:latin typeface="Veranda"/>
            </a:endParaRPr>
          </a:p>
          <a:p>
            <a:pPr algn="just"/>
            <a:r>
              <a:rPr lang="en-US" sz="2400" dirty="0" smtClean="0">
                <a:latin typeface="Veranda"/>
              </a:rPr>
              <a:t>New York had the most with 9,639 </a:t>
            </a:r>
            <a:r>
              <a:rPr lang="en-US" sz="2400" dirty="0" err="1" smtClean="0">
                <a:latin typeface="Veranda"/>
              </a:rPr>
              <a:t>grantmaking</a:t>
            </a:r>
            <a:r>
              <a:rPr lang="en-US" sz="2400" dirty="0" smtClean="0">
                <a:latin typeface="Veranda"/>
              </a:rPr>
              <a:t> foundations (giving $10.5B) and Alaska the fewest with 85 ($42M).</a:t>
            </a:r>
          </a:p>
          <a:p>
            <a:pPr algn="r"/>
            <a:endParaRPr lang="en-US" sz="1200" dirty="0" smtClean="0">
              <a:latin typeface="Veranda"/>
            </a:endParaRPr>
          </a:p>
          <a:p>
            <a:pPr algn="r"/>
            <a:r>
              <a:rPr lang="en-US" sz="1200" dirty="0">
                <a:latin typeface="Veranda"/>
              </a:rPr>
              <a:t>f</a:t>
            </a:r>
            <a:r>
              <a:rPr lang="en-US" sz="1200" dirty="0" smtClean="0">
                <a:latin typeface="Veranda"/>
              </a:rPr>
              <a:t>oundation statistics - </a:t>
            </a:r>
            <a:r>
              <a:rPr lang="en-US" sz="1200" dirty="0">
                <a:latin typeface="Veranda"/>
              </a:rPr>
              <a:t>http://data.foundationcenter.org/</a:t>
            </a:r>
          </a:p>
        </p:txBody>
      </p:sp>
      <p:grpSp>
        <p:nvGrpSpPr>
          <p:cNvPr id="7" name="Group 6"/>
          <p:cNvGrpSpPr/>
          <p:nvPr/>
        </p:nvGrpSpPr>
        <p:grpSpPr>
          <a:xfrm>
            <a:off x="991393" y="729343"/>
            <a:ext cx="10471265" cy="2701791"/>
            <a:chOff x="882535" y="1251857"/>
            <a:chExt cx="10471265" cy="2701791"/>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t="8817"/>
            <a:stretch/>
          </p:blipFill>
          <p:spPr>
            <a:xfrm>
              <a:off x="882535" y="1251857"/>
              <a:ext cx="10426931" cy="2701791"/>
            </a:xfrm>
            <a:prstGeom prst="rect">
              <a:avLst/>
            </a:prstGeom>
          </p:spPr>
        </p:pic>
        <p:sp>
          <p:nvSpPr>
            <p:cNvPr id="6" name="Rectangle 5"/>
            <p:cNvSpPr/>
            <p:nvPr/>
          </p:nvSpPr>
          <p:spPr>
            <a:xfrm>
              <a:off x="10782300" y="1491343"/>
              <a:ext cx="571500" cy="315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616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60107"/>
            <a:ext cx="2647914" cy="4100943"/>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b="1"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a:solidFill>
                  <a:schemeClr val="accent2"/>
                </a:solidFill>
              </a:rPr>
              <a:t>GrantForward</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proposalCENTRAL</a:t>
            </a:r>
            <a:endParaRPr lang="en-US" dirty="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www.osufoundation.org</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Navigate to the Foundation Relations page under “About Us”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Contains links to all the resources in our presentation today for finding foundation funding opportunities</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5</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OSU Foundation Website</a:t>
            </a:r>
          </a:p>
        </p:txBody>
      </p:sp>
    </p:spTree>
    <p:extLst>
      <p:ext uri="{BB962C8B-B14F-4D97-AF65-F5344CB8AC3E}">
        <p14:creationId xmlns:p14="http://schemas.microsoft.com/office/powerpoint/2010/main" val="90083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665827"/>
            <a:ext cx="2647914" cy="4316096"/>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b="1"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smtClean="0">
                <a:solidFill>
                  <a:schemeClr val="accent2"/>
                </a:solidFill>
              </a:rPr>
              <a:t>GrantForward</a:t>
            </a:r>
            <a:endParaRPr lang="en-US" dirty="0" smtClean="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a:t>
            </a:r>
            <a:r>
              <a:rPr lang="en-US" dirty="0" err="1" smtClean="0">
                <a:solidFill>
                  <a:schemeClr val="accent2"/>
                </a:solidFill>
              </a:rPr>
              <a:t>roposalCENTRAL</a:t>
            </a:r>
            <a:endParaRPr lang="en-US" dirty="0" smtClean="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3"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fontScale="92500"/>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www.osufoundation.org/fundingopportunities</a:t>
            </a:r>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a:latin typeface="Verdana" panose="020B0604030504040204" pitchFamily="34" charset="0"/>
                <a:ea typeface="Verdana" panose="020B0604030504040204" pitchFamily="34" charset="0"/>
                <a:cs typeface="Verdana" panose="020B0604030504040204" pitchFamily="34" charset="0"/>
              </a:rPr>
              <a:t>The OSU Foundation’s RFP newsletter is the most comprehensive listing of the open funding opportunities we are monitoring at any given time.</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Four tabs at the bottom: New, Featured, Previous, and Contact Info</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Use “Ctrl F” to keyword search</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6</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RFP Newsletter</a:t>
            </a:r>
          </a:p>
        </p:txBody>
      </p:sp>
    </p:spTree>
    <p:extLst>
      <p:ext uri="{BB962C8B-B14F-4D97-AF65-F5344CB8AC3E}">
        <p14:creationId xmlns:p14="http://schemas.microsoft.com/office/powerpoint/2010/main" val="227168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758620" y="1669922"/>
            <a:ext cx="2647914" cy="4337611"/>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b="1"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dirty="0" err="1" smtClean="0">
                <a:solidFill>
                  <a:schemeClr val="accent2"/>
                </a:solidFill>
              </a:rPr>
              <a:t>GrantForward</a:t>
            </a:r>
            <a:endParaRPr lang="en-US" dirty="0" smtClean="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a:t>
            </a:r>
            <a:r>
              <a:rPr lang="en-US" dirty="0" err="1" smtClean="0">
                <a:solidFill>
                  <a:schemeClr val="accent2"/>
                </a:solidFill>
              </a:rPr>
              <a:t>roposalCENTRAL</a:t>
            </a:r>
            <a:endParaRPr lang="en-US" dirty="0" smtClean="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758620"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hlinkClick r:id="rId3"/>
              </a:rPr>
              <a:t>http://research.oregonstate.edu</a:t>
            </a:r>
            <a:r>
              <a:rPr lang="en-US" sz="24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Navigate to the Funding Opportunities page under “Advancing Your Research”</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1. Limited Submission Opportunities</a:t>
            </a:r>
          </a:p>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2. Foundation and Early Investigator Funding Opportunities</a:t>
            </a: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7</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smtClean="0">
                <a:latin typeface="Georgia" panose="02040502050405020303" pitchFamily="18" charset="0"/>
                <a:ea typeface="Verdana" panose="020B0604030504040204" pitchFamily="34" charset="0"/>
                <a:cs typeface="Verdana" panose="020B0604030504040204" pitchFamily="34" charset="0"/>
              </a:rPr>
              <a:t>Research Office Website</a:t>
            </a:r>
          </a:p>
        </p:txBody>
      </p:sp>
    </p:spTree>
    <p:extLst>
      <p:ext uri="{BB962C8B-B14F-4D97-AF65-F5344CB8AC3E}">
        <p14:creationId xmlns:p14="http://schemas.microsoft.com/office/powerpoint/2010/main" val="268689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694843" y="1770864"/>
            <a:ext cx="2647914" cy="4090185"/>
          </a:xfrm>
        </p:spPr>
        <p:txBody>
          <a:bodyPr>
            <a:normAutofit/>
          </a:bodyPr>
          <a:lstStyle/>
          <a:p>
            <a:pPr>
              <a:spcBef>
                <a:spcPts val="0"/>
              </a:spcBef>
            </a:pPr>
            <a:r>
              <a:rPr lang="en-US" dirty="0" smtClean="0">
                <a:solidFill>
                  <a:schemeClr val="accent2"/>
                </a:solidFill>
              </a:rPr>
              <a:t>Background Information</a:t>
            </a:r>
          </a:p>
          <a:p>
            <a:pPr>
              <a:spcBef>
                <a:spcPts val="0"/>
              </a:spcBef>
            </a:pPr>
            <a:endParaRPr lang="en-US" dirty="0">
              <a:solidFill>
                <a:schemeClr val="accent2"/>
              </a:solidFill>
            </a:endParaRPr>
          </a:p>
          <a:p>
            <a:pPr>
              <a:spcBef>
                <a:spcPts val="0"/>
              </a:spcBef>
            </a:pPr>
            <a:r>
              <a:rPr lang="en-US" dirty="0" smtClean="0">
                <a:solidFill>
                  <a:schemeClr val="accent2"/>
                </a:solidFill>
              </a:rPr>
              <a:t>OSU Foundation Website</a:t>
            </a:r>
          </a:p>
          <a:p>
            <a:pPr>
              <a:spcBef>
                <a:spcPts val="0"/>
              </a:spcBef>
            </a:pPr>
            <a:endParaRPr lang="en-US" dirty="0">
              <a:solidFill>
                <a:schemeClr val="accent2"/>
              </a:solidFill>
            </a:endParaRPr>
          </a:p>
          <a:p>
            <a:pPr>
              <a:spcBef>
                <a:spcPts val="0"/>
              </a:spcBef>
            </a:pPr>
            <a:r>
              <a:rPr lang="en-US" dirty="0" smtClean="0">
                <a:solidFill>
                  <a:schemeClr val="accent2"/>
                </a:solidFill>
              </a:rPr>
              <a:t>OSU’s RFP Newsletter</a:t>
            </a:r>
          </a:p>
          <a:p>
            <a:pPr>
              <a:spcBef>
                <a:spcPts val="0"/>
              </a:spcBef>
            </a:pPr>
            <a:endParaRPr lang="en-US" dirty="0">
              <a:solidFill>
                <a:schemeClr val="accent2"/>
              </a:solidFill>
            </a:endParaRPr>
          </a:p>
          <a:p>
            <a:pPr>
              <a:spcBef>
                <a:spcPts val="0"/>
              </a:spcBef>
            </a:pPr>
            <a:r>
              <a:rPr lang="en-US" dirty="0" smtClean="0">
                <a:solidFill>
                  <a:schemeClr val="accent2"/>
                </a:solidFill>
              </a:rPr>
              <a:t>Research Office Website</a:t>
            </a:r>
          </a:p>
          <a:p>
            <a:pPr>
              <a:spcBef>
                <a:spcPts val="0"/>
              </a:spcBef>
            </a:pPr>
            <a:endParaRPr lang="en-US" dirty="0">
              <a:solidFill>
                <a:schemeClr val="accent2"/>
              </a:solidFill>
            </a:endParaRPr>
          </a:p>
          <a:p>
            <a:pPr>
              <a:spcBef>
                <a:spcPts val="0"/>
              </a:spcBef>
            </a:pPr>
            <a:r>
              <a:rPr lang="en-US" b="1" dirty="0" err="1" smtClean="0">
                <a:solidFill>
                  <a:schemeClr val="accent2"/>
                </a:solidFill>
              </a:rPr>
              <a:t>GrantForward</a:t>
            </a:r>
            <a:endParaRPr lang="en-US" b="1" dirty="0" smtClean="0">
              <a:solidFill>
                <a:schemeClr val="accent2"/>
              </a:solidFill>
            </a:endParaRPr>
          </a:p>
          <a:p>
            <a:pPr>
              <a:spcBef>
                <a:spcPts val="0"/>
              </a:spcBef>
            </a:pPr>
            <a:endParaRPr lang="en-US" dirty="0">
              <a:solidFill>
                <a:schemeClr val="accent2"/>
              </a:solidFill>
            </a:endParaRPr>
          </a:p>
          <a:p>
            <a:pPr>
              <a:spcBef>
                <a:spcPts val="0"/>
              </a:spcBef>
            </a:pPr>
            <a:r>
              <a:rPr lang="en-US" dirty="0" err="1">
                <a:solidFill>
                  <a:schemeClr val="accent2"/>
                </a:solidFill>
              </a:rPr>
              <a:t>p</a:t>
            </a:r>
            <a:r>
              <a:rPr lang="en-US" dirty="0" err="1" smtClean="0">
                <a:solidFill>
                  <a:schemeClr val="accent2"/>
                </a:solidFill>
              </a:rPr>
              <a:t>roposalCENTRAL</a:t>
            </a:r>
            <a:endParaRPr lang="en-US" dirty="0" smtClean="0">
              <a:solidFill>
                <a:schemeClr val="accent2"/>
              </a:solidFill>
            </a:endParaRPr>
          </a:p>
          <a:p>
            <a:pPr>
              <a:spcBef>
                <a:spcPts val="0"/>
              </a:spcBef>
            </a:pPr>
            <a:endParaRPr lang="en-US" dirty="0">
              <a:solidFill>
                <a:schemeClr val="accent2"/>
              </a:solidFill>
            </a:endParaRPr>
          </a:p>
          <a:p>
            <a:pPr>
              <a:spcBef>
                <a:spcPts val="0"/>
              </a:spcBef>
            </a:pPr>
            <a:r>
              <a:rPr lang="en-US" dirty="0">
                <a:solidFill>
                  <a:schemeClr val="accent2"/>
                </a:solidFill>
              </a:rPr>
              <a:t>Foundation Center</a:t>
            </a:r>
          </a:p>
          <a:p>
            <a:pPr>
              <a:spcBef>
                <a:spcPts val="0"/>
              </a:spcBef>
            </a:pPr>
            <a:endParaRPr lang="en-US" dirty="0">
              <a:solidFill>
                <a:schemeClr val="accent2"/>
              </a:solidFill>
            </a:endParaRPr>
          </a:p>
          <a:p>
            <a:pPr>
              <a:spcBef>
                <a:spcPts val="0"/>
              </a:spcBef>
            </a:pPr>
            <a:r>
              <a:rPr lang="en-US" dirty="0">
                <a:solidFill>
                  <a:schemeClr val="accent2"/>
                </a:solidFill>
              </a:rPr>
              <a:t>OSU Grantor Organizations</a:t>
            </a:r>
          </a:p>
        </p:txBody>
      </p:sp>
      <p:sp>
        <p:nvSpPr>
          <p:cNvPr id="6" name="Title 5"/>
          <p:cNvSpPr>
            <a:spLocks noGrp="1"/>
          </p:cNvSpPr>
          <p:nvPr>
            <p:ph type="title"/>
          </p:nvPr>
        </p:nvSpPr>
        <p:spPr>
          <a:xfrm>
            <a:off x="694841" y="1091944"/>
            <a:ext cx="2647916" cy="481988"/>
          </a:xfrm>
        </p:spPr>
        <p:txBody>
          <a:bodyPr anchor="ctr"/>
          <a:lstStyle/>
          <a:p>
            <a:r>
              <a:rPr lang="en-US" sz="16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Agenda</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ontent Placeholder 8"/>
          <p:cNvSpPr>
            <a:spLocks noGrp="1"/>
          </p:cNvSpPr>
          <p:nvPr>
            <p:ph idx="1"/>
          </p:nvPr>
        </p:nvSpPr>
        <p:spPr>
          <a:xfrm>
            <a:off x="3767768" y="1816406"/>
            <a:ext cx="7587619" cy="4044644"/>
          </a:xfrm>
        </p:spPr>
        <p:txBody>
          <a:bodyPr>
            <a:normAutofit fontScale="92500" lnSpcReduction="10000"/>
          </a:bodyPr>
          <a:lstStyle/>
          <a:p>
            <a:pPr marL="0" indent="0">
              <a:buNone/>
            </a:pPr>
            <a:r>
              <a:rPr lang="en-US" sz="2600" dirty="0">
                <a:latin typeface="Verdana" panose="020B0604030504040204" pitchFamily="34" charset="0"/>
                <a:ea typeface="Verdana" panose="020B0604030504040204" pitchFamily="34" charset="0"/>
                <a:cs typeface="Verdana" panose="020B0604030504040204" pitchFamily="34" charset="0"/>
                <a:hlinkClick r:id="rId3"/>
              </a:rPr>
              <a:t>https://</a:t>
            </a:r>
            <a:r>
              <a:rPr lang="en-US" sz="2600" dirty="0" smtClean="0">
                <a:latin typeface="Verdana" panose="020B0604030504040204" pitchFamily="34" charset="0"/>
                <a:ea typeface="Verdana" panose="020B0604030504040204" pitchFamily="34" charset="0"/>
                <a:cs typeface="Verdana" panose="020B0604030504040204" pitchFamily="34" charset="0"/>
                <a:hlinkClick r:id="rId3"/>
              </a:rPr>
              <a:t>guides.library.oregonstate.edu/grants</a:t>
            </a:r>
            <a:r>
              <a:rPr lang="en-US" sz="26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a:t>A </a:t>
            </a:r>
            <a:r>
              <a:rPr lang="en-US" sz="2600" dirty="0" smtClean="0"/>
              <a:t>subscription database </a:t>
            </a:r>
            <a:r>
              <a:rPr lang="en-US" sz="2600" dirty="0"/>
              <a:t>that allows users to search for both federal and private funding opportunities. Sort by category, sponsor type, deadline, </a:t>
            </a:r>
            <a:r>
              <a:rPr lang="en-US" sz="2600" dirty="0" smtClean="0"/>
              <a:t>and </a:t>
            </a:r>
            <a:r>
              <a:rPr lang="en-US" sz="2600" dirty="0"/>
              <a:t>more. This database requires an OSU internet </a:t>
            </a:r>
            <a:r>
              <a:rPr lang="en-US" sz="2600" dirty="0" smtClean="0"/>
              <a:t>connection – access via library website.</a:t>
            </a:r>
          </a:p>
          <a:p>
            <a:pPr marL="0" indent="0">
              <a:buNone/>
            </a:pP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600" dirty="0" smtClean="0">
                <a:latin typeface="Verdana" panose="020B0604030504040204" pitchFamily="34" charset="0"/>
                <a:ea typeface="Verdana" panose="020B0604030504040204" pitchFamily="34" charset="0"/>
                <a:cs typeface="Verdana" panose="020B0604030504040204" pitchFamily="34" charset="0"/>
              </a:rPr>
              <a:t>Use advanced search terms, save searches, and subscribe to receive automated notifications.</a:t>
            </a:r>
            <a:endParaRPr lang="en-US" sz="2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r>
              <a:rPr lang="en-US" dirty="0" smtClean="0"/>
              <a:t>OSU FOUNDATION</a:t>
            </a:r>
            <a:endParaRPr lang="en-US" dirty="0"/>
          </a:p>
        </p:txBody>
      </p:sp>
      <p:sp>
        <p:nvSpPr>
          <p:cNvPr id="5" name="Slide Number Placeholder 4"/>
          <p:cNvSpPr>
            <a:spLocks noGrp="1"/>
          </p:cNvSpPr>
          <p:nvPr>
            <p:ph type="sldNum" sz="quarter" idx="12"/>
          </p:nvPr>
        </p:nvSpPr>
        <p:spPr/>
        <p:txBody>
          <a:bodyPr/>
          <a:lstStyle/>
          <a:p>
            <a:fld id="{AAB6004F-53F9-E74D-AC89-56EA63355CB3}" type="slidenum">
              <a:rPr lang="en-US" smtClean="0"/>
              <a:t>8</a:t>
            </a:fld>
            <a:endParaRPr lang="en-US" dirty="0"/>
          </a:p>
        </p:txBody>
      </p:sp>
      <p:cxnSp>
        <p:nvCxnSpPr>
          <p:cNvPr id="12" name="Straight Connector 11"/>
          <p:cNvCxnSpPr/>
          <p:nvPr/>
        </p:nvCxnSpPr>
        <p:spPr>
          <a:xfrm>
            <a:off x="3470315" y="987424"/>
            <a:ext cx="22033" cy="4873625"/>
          </a:xfrm>
          <a:prstGeom prst="line">
            <a:avLst/>
          </a:prstGeom>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3767768" y="987424"/>
            <a:ext cx="7587620" cy="691028"/>
          </a:xfrm>
          <a:prstGeom prst="rect">
            <a:avLst/>
          </a:prstGeom>
          <a:noFill/>
        </p:spPr>
        <p:txBody>
          <a:bodyPr wrap="square" rtlCol="0">
            <a:noAutofit/>
          </a:bodyPr>
          <a:lstStyle/>
          <a:p>
            <a:r>
              <a:rPr lang="en-US" sz="4000" dirty="0" err="1" smtClean="0">
                <a:latin typeface="Georgia" panose="02040502050405020303" pitchFamily="18" charset="0"/>
                <a:ea typeface="Verdana" panose="020B0604030504040204" pitchFamily="34" charset="0"/>
                <a:cs typeface="Verdana" panose="020B0604030504040204" pitchFamily="34" charset="0"/>
              </a:rPr>
              <a:t>GrantForward</a:t>
            </a:r>
            <a:endParaRPr lang="en-US" sz="4000" dirty="0" smtClean="0">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0118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DC4405"/>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potx" id="{4B6A7972-838E-4013-AA08-FC19515061D6}" vid="{0DCA0DDC-BD26-429C-9A41-B8F371B6B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OSUF_PPT_1.0</Template>
  <TotalTime>1584</TotalTime>
  <Words>1365</Words>
  <Application>Microsoft Office PowerPoint</Application>
  <PresentationFormat>Widescreen</PresentationFormat>
  <Paragraphs>389</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Georgia</vt:lpstr>
      <vt:lpstr>Impact</vt:lpstr>
      <vt:lpstr>Stratum2 Bold</vt:lpstr>
      <vt:lpstr>Times New Roman</vt:lpstr>
      <vt:lpstr>Veranda</vt:lpstr>
      <vt:lpstr>Verdana</vt:lpstr>
      <vt:lpstr>Office Theme</vt:lpstr>
      <vt:lpstr>Office of foundation relations</vt:lpstr>
      <vt:lpstr>Foundation Relations Team</vt:lpstr>
      <vt:lpstr>Prospect &amp; RFP Research</vt:lpstr>
      <vt:lpstr>Agenda</vt:lpstr>
      <vt:lpstr>PowerPoint Presentation</vt:lpstr>
      <vt:lpstr>Agenda</vt:lpstr>
      <vt:lpstr>Agenda</vt:lpstr>
      <vt:lpstr>Agenda</vt:lpstr>
      <vt:lpstr>Agenda</vt:lpstr>
      <vt:lpstr>Agenda</vt:lpstr>
      <vt:lpstr>Agenda</vt:lpstr>
      <vt:lpstr>Agenda</vt:lpstr>
      <vt:lpstr>Agenda</vt:lpstr>
      <vt:lpstr>Agenda</vt:lpstr>
      <vt:lpstr>PowerPoint Presentation</vt:lpstr>
      <vt:lpstr>Agenda</vt:lpstr>
      <vt:lpstr>Agenda</vt:lpstr>
      <vt:lpstr>Questions?</vt:lpstr>
    </vt:vector>
  </TitlesOfParts>
  <Company>OSU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foundation relations</dc:title>
  <dc:creator>Ocampo, Elizabeth</dc:creator>
  <cp:lastModifiedBy>Ocampo, Elizabeth</cp:lastModifiedBy>
  <cp:revision>112</cp:revision>
  <cp:lastPrinted>2018-06-11T19:05:41Z</cp:lastPrinted>
  <dcterms:created xsi:type="dcterms:W3CDTF">2018-06-06T16:29:00Z</dcterms:created>
  <dcterms:modified xsi:type="dcterms:W3CDTF">2018-11-30T19:40:44Z</dcterms:modified>
</cp:coreProperties>
</file>