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24"/>
  </p:notesMasterIdLst>
  <p:handoutMasterIdLst>
    <p:handoutMasterId r:id="rId25"/>
  </p:handoutMasterIdLst>
  <p:sldIdLst>
    <p:sldId id="264" r:id="rId2"/>
    <p:sldId id="256" r:id="rId3"/>
    <p:sldId id="263" r:id="rId4"/>
    <p:sldId id="262" r:id="rId5"/>
    <p:sldId id="265" r:id="rId6"/>
    <p:sldId id="281" r:id="rId7"/>
    <p:sldId id="283" r:id="rId8"/>
    <p:sldId id="267" r:id="rId9"/>
    <p:sldId id="285" r:id="rId10"/>
    <p:sldId id="286" r:id="rId11"/>
    <p:sldId id="270" r:id="rId12"/>
    <p:sldId id="282" r:id="rId13"/>
    <p:sldId id="277" r:id="rId14"/>
    <p:sldId id="287" r:id="rId15"/>
    <p:sldId id="289" r:id="rId16"/>
    <p:sldId id="288" r:id="rId17"/>
    <p:sldId id="292" r:id="rId18"/>
    <p:sldId id="294" r:id="rId19"/>
    <p:sldId id="278" r:id="rId20"/>
    <p:sldId id="290" r:id="rId21"/>
    <p:sldId id="291" r:id="rId22"/>
    <p:sldId id="274" r:id="rId2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44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autoAdjust="0"/>
    <p:restoredTop sz="76263" autoAdjust="0"/>
  </p:normalViewPr>
  <p:slideViewPr>
    <p:cSldViewPr snapToGrid="0" snapToObjects="1">
      <p:cViewPr varScale="1">
        <p:scale>
          <a:sx n="59" d="100"/>
          <a:sy n="59" d="100"/>
        </p:scale>
        <p:origin x="1386" y="60"/>
      </p:cViewPr>
      <p:guideLst/>
    </p:cSldViewPr>
  </p:slideViewPr>
  <p:notesTextViewPr>
    <p:cViewPr>
      <p:scale>
        <a:sx n="3" d="2"/>
        <a:sy n="3" d="2"/>
      </p:scale>
      <p:origin x="0" y="0"/>
    </p:cViewPr>
  </p:notesTextViewPr>
  <p:notesViewPr>
    <p:cSldViewPr snapToGrid="0" snapToObjects="1">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1"/>
            <a:ext cx="3043238" cy="466725"/>
          </a:xfrm>
          <a:prstGeom prst="rect">
            <a:avLst/>
          </a:prstGeom>
        </p:spPr>
        <p:txBody>
          <a:bodyPr vert="horz" lIns="91440" tIns="45720" rIns="91440" bIns="45720" rtlCol="0"/>
          <a:lstStyle>
            <a:lvl1pPr algn="r">
              <a:defRPr sz="1200"/>
            </a:lvl1pPr>
          </a:lstStyle>
          <a:p>
            <a:fld id="{96129EE7-F48F-4C46-B74D-4EBB6C1F3BD3}" type="datetimeFigureOut">
              <a:rPr lang="en-US" smtClean="0"/>
              <a:t>4/4/2019</a:t>
            </a:fld>
            <a:endParaRPr lang="en-US" dirty="0"/>
          </a:p>
        </p:txBody>
      </p:sp>
      <p:sp>
        <p:nvSpPr>
          <p:cNvPr id="4" name="Footer Placeholder 3"/>
          <p:cNvSpPr>
            <a:spLocks noGrp="1"/>
          </p:cNvSpPr>
          <p:nvPr>
            <p:ph type="ftr" sz="quarter" idx="2"/>
          </p:nvPr>
        </p:nvSpPr>
        <p:spPr>
          <a:xfrm>
            <a:off x="0" y="8842376"/>
            <a:ext cx="3043238" cy="466725"/>
          </a:xfrm>
          <a:prstGeom prst="rect">
            <a:avLst/>
          </a:prstGeom>
        </p:spPr>
        <p:txBody>
          <a:bodyPr vert="horz" lIns="91440" tIns="45720" rIns="91440" bIns="45720" rtlCol="0" anchor="b"/>
          <a:lstStyle>
            <a:lvl1pPr algn="l">
              <a:defRPr sz="1200"/>
            </a:lvl1pPr>
          </a:lstStyle>
          <a:p>
            <a:r>
              <a:rPr lang="en-US" smtClean="0"/>
              <a:t>Working with Foundations, 10/26/2018</a:t>
            </a:r>
            <a:endParaRPr lang="en-US" dirty="0"/>
          </a:p>
        </p:txBody>
      </p:sp>
      <p:sp>
        <p:nvSpPr>
          <p:cNvPr id="5" name="Slide Number Placeholder 4"/>
          <p:cNvSpPr>
            <a:spLocks noGrp="1"/>
          </p:cNvSpPr>
          <p:nvPr>
            <p:ph type="sldNum" sz="quarter" idx="3"/>
          </p:nvPr>
        </p:nvSpPr>
        <p:spPr>
          <a:xfrm>
            <a:off x="3978275" y="8842376"/>
            <a:ext cx="3043238" cy="466725"/>
          </a:xfrm>
          <a:prstGeom prst="rect">
            <a:avLst/>
          </a:prstGeom>
        </p:spPr>
        <p:txBody>
          <a:bodyPr vert="horz" lIns="91440" tIns="45720" rIns="91440" bIns="45720" rtlCol="0" anchor="b"/>
          <a:lstStyle>
            <a:lvl1pPr algn="r">
              <a:defRPr sz="1200"/>
            </a:lvl1pPr>
          </a:lstStyle>
          <a:p>
            <a:fld id="{9F5CB543-180A-4B13-AD79-FCCEBF3F3241}" type="slidenum">
              <a:rPr lang="en-US" smtClean="0"/>
              <a:t>‹#›</a:t>
            </a:fld>
            <a:endParaRPr lang="en-US" dirty="0"/>
          </a:p>
        </p:txBody>
      </p:sp>
    </p:spTree>
    <p:extLst>
      <p:ext uri="{BB962C8B-B14F-4D97-AF65-F5344CB8AC3E}">
        <p14:creationId xmlns:p14="http://schemas.microsoft.com/office/powerpoint/2010/main" val="325940209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4" y="2"/>
            <a:ext cx="3043343" cy="467072"/>
          </a:xfrm>
          <a:prstGeom prst="rect">
            <a:avLst/>
          </a:prstGeom>
        </p:spPr>
        <p:txBody>
          <a:bodyPr vert="horz" lIns="93324" tIns="46662" rIns="93324" bIns="46662" rtlCol="0"/>
          <a:lstStyle>
            <a:lvl1pPr algn="r">
              <a:defRPr sz="1200"/>
            </a:lvl1pPr>
          </a:lstStyle>
          <a:p>
            <a:fld id="{F38A0696-E8A4-5E47-B426-CB2DE1C28947}" type="datetimeFigureOut">
              <a:rPr lang="en-US" smtClean="0"/>
              <a:t>4/4/2019</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3"/>
            <a:ext cx="5618480" cy="3665459"/>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42030"/>
            <a:ext cx="3043343" cy="467071"/>
          </a:xfrm>
          <a:prstGeom prst="rect">
            <a:avLst/>
          </a:prstGeom>
        </p:spPr>
        <p:txBody>
          <a:bodyPr vert="horz" lIns="93324" tIns="46662" rIns="93324" bIns="46662" rtlCol="0" anchor="b"/>
          <a:lstStyle>
            <a:lvl1pPr algn="l">
              <a:defRPr sz="1200"/>
            </a:lvl1pPr>
          </a:lstStyle>
          <a:p>
            <a:r>
              <a:rPr lang="en-US" smtClean="0"/>
              <a:t>Working with Foundations, 10/26/2018</a:t>
            </a:r>
            <a:endParaRPr lang="en-US" dirty="0"/>
          </a:p>
        </p:txBody>
      </p:sp>
      <p:sp>
        <p:nvSpPr>
          <p:cNvPr id="7" name="Slide Number Placeholder 6"/>
          <p:cNvSpPr>
            <a:spLocks noGrp="1"/>
          </p:cNvSpPr>
          <p:nvPr>
            <p:ph type="sldNum" sz="quarter" idx="5"/>
          </p:nvPr>
        </p:nvSpPr>
        <p:spPr>
          <a:xfrm>
            <a:off x="3978134" y="8842030"/>
            <a:ext cx="3043343" cy="467071"/>
          </a:xfrm>
          <a:prstGeom prst="rect">
            <a:avLst/>
          </a:prstGeom>
        </p:spPr>
        <p:txBody>
          <a:bodyPr vert="horz" lIns="93324" tIns="46662" rIns="93324" bIns="46662" rtlCol="0" anchor="b"/>
          <a:lstStyle>
            <a:lvl1pPr algn="r">
              <a:defRPr sz="1200"/>
            </a:lvl1pPr>
          </a:lstStyle>
          <a:p>
            <a:fld id="{D4A39D37-EB39-9B49-85DF-DD837FDB43E8}" type="slidenum">
              <a:rPr lang="en-US" smtClean="0"/>
              <a:t>‹#›</a:t>
            </a:fld>
            <a:endParaRPr lang="en-US" dirty="0"/>
          </a:p>
        </p:txBody>
      </p:sp>
    </p:spTree>
    <p:extLst>
      <p:ext uri="{BB962C8B-B14F-4D97-AF65-F5344CB8AC3E}">
        <p14:creationId xmlns:p14="http://schemas.microsoft.com/office/powerpoint/2010/main" val="63214675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Must be in Slide</a:t>
            </a:r>
            <a:r>
              <a:rPr lang="en-US" baseline="0" dirty="0" smtClean="0"/>
              <a:t> Master mode to swap out photos. </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0</a:t>
            </a:fld>
            <a:endParaRPr lang="en-US" dirty="0"/>
          </a:p>
        </p:txBody>
      </p:sp>
      <p:sp>
        <p:nvSpPr>
          <p:cNvPr id="5" name="Footer Placeholder 4"/>
          <p:cNvSpPr>
            <a:spLocks noGrp="1"/>
          </p:cNvSpPr>
          <p:nvPr>
            <p:ph type="ftr" sz="quarter" idx="11"/>
          </p:nvPr>
        </p:nvSpPr>
        <p:spPr/>
        <p:txBody>
          <a:bodyPr/>
          <a:lstStyle/>
          <a:p>
            <a:r>
              <a:rPr lang="en-US" smtClean="0"/>
              <a:t>Working with Foundations, 10/26/2018</a:t>
            </a:r>
            <a:endParaRPr lang="en-US" dirty="0"/>
          </a:p>
        </p:txBody>
      </p:sp>
    </p:spTree>
    <p:extLst>
      <p:ext uri="{BB962C8B-B14F-4D97-AF65-F5344CB8AC3E}">
        <p14:creationId xmlns:p14="http://schemas.microsoft.com/office/powerpoint/2010/main" val="338416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Times New Roman" panose="02020603050405020304" pitchFamily="18" charset="0"/>
                <a:cs typeface="Times New Roman" panose="02020603050405020304" pitchFamily="18" charset="0"/>
              </a:rPr>
              <a:t>Motivated to improve</a:t>
            </a:r>
            <a:r>
              <a:rPr lang="en-US" sz="1000" baseline="0" dirty="0" smtClean="0">
                <a:latin typeface="Times New Roman" panose="02020603050405020304" pitchFamily="18" charset="0"/>
                <a:cs typeface="Times New Roman" panose="02020603050405020304" pitchFamily="18" charset="0"/>
              </a:rPr>
              <a:t> the world – Uniquely flexible funding source. If they believe in your cause, they are able and willing to make decisions outside of their typical parameters of giving. In some cases, whole grant programs are built around atypical funding parameters for the purposes on not letting great ideas or great work fall through the cracks. </a:t>
            </a:r>
          </a:p>
          <a:p>
            <a:endParaRPr lang="en-US" sz="1000" baseline="0" dirty="0" smtClean="0">
              <a:latin typeface="Times New Roman" panose="02020603050405020304" pitchFamily="18" charset="0"/>
              <a:cs typeface="Times New Roman" panose="02020603050405020304" pitchFamily="18" charset="0"/>
            </a:endParaRPr>
          </a:p>
          <a:p>
            <a:r>
              <a:rPr lang="en-US" sz="1000" baseline="0" dirty="0" smtClean="0">
                <a:latin typeface="Times New Roman" panose="02020603050405020304" pitchFamily="18" charset="0"/>
                <a:cs typeface="Times New Roman" panose="02020603050405020304" pitchFamily="18" charset="0"/>
              </a:rPr>
              <a:t>Unique opportunities may include focus on emerging issues that government grants have yet to catch up to, new needs, new populations emerging as special interests, may be more willing to adapt by collaborating with other sources, providing alternative forms of assistance, considering experimental activities. </a:t>
            </a:r>
          </a:p>
          <a:p>
            <a:endParaRPr lang="en-US" sz="1000" dirty="0" smtClean="0">
              <a:latin typeface="Times New Roman" panose="02020603050405020304" pitchFamily="18" charset="0"/>
              <a:cs typeface="Times New Roman" panose="02020603050405020304" pitchFamily="18" charset="0"/>
            </a:endParaRPr>
          </a:p>
          <a:p>
            <a:r>
              <a:rPr lang="en-US" sz="1000" dirty="0" smtClean="0">
                <a:latin typeface="Times New Roman" panose="02020603050405020304" pitchFamily="18" charset="0"/>
                <a:cs typeface="Times New Roman" panose="02020603050405020304" pitchFamily="18" charset="0"/>
              </a:rPr>
              <a:t>More rapid</a:t>
            </a:r>
            <a:r>
              <a:rPr lang="en-US" sz="1000" baseline="0" dirty="0" smtClean="0">
                <a:latin typeface="Times New Roman" panose="02020603050405020304" pitchFamily="18" charset="0"/>
                <a:cs typeface="Times New Roman" panose="02020603050405020304" pitchFamily="18" charset="0"/>
              </a:rPr>
              <a:t> turnaround – many private foundations have a set schedule of proposal reviews and presenting awards. With fewer levels of review, awards may be made more rapidly. </a:t>
            </a:r>
          </a:p>
          <a:p>
            <a:endParaRPr lang="en-US" sz="1000" baseline="0" dirty="0" smtClean="0">
              <a:latin typeface="Times New Roman" panose="02020603050405020304" pitchFamily="18" charset="0"/>
              <a:cs typeface="Times New Roman" panose="02020603050405020304" pitchFamily="18" charset="0"/>
            </a:endParaRPr>
          </a:p>
          <a:p>
            <a:r>
              <a:rPr lang="en-US" sz="1000" baseline="0" dirty="0" smtClean="0">
                <a:latin typeface="Times New Roman" panose="02020603050405020304" pitchFamily="18" charset="0"/>
                <a:cs typeface="Times New Roman" panose="02020603050405020304" pitchFamily="18" charset="0"/>
              </a:rPr>
              <a:t>Less competition – there are fewer applicants in the proposal pool, especially when approaching funders with lower name-recognition. Some granters limit their proposal pool outright via limited submission requirements. (Granters with big proposal pools include Bill and Melinda Gates, Alfred P Sloan, Rockefeller, etc.)</a:t>
            </a:r>
            <a:endParaRPr lang="en-US" sz="1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4A39D37-EB39-9B49-85DF-DD837FDB43E8}" type="slidenum">
              <a:rPr lang="en-US" smtClean="0"/>
              <a:t>10</a:t>
            </a:fld>
            <a:endParaRPr lang="en-US" dirty="0"/>
          </a:p>
        </p:txBody>
      </p:sp>
      <p:sp>
        <p:nvSpPr>
          <p:cNvPr id="5" name="Footer Placeholder 4"/>
          <p:cNvSpPr>
            <a:spLocks noGrp="1"/>
          </p:cNvSpPr>
          <p:nvPr>
            <p:ph type="ftr" sz="quarter" idx="11"/>
          </p:nvPr>
        </p:nvSpPr>
        <p:spPr/>
        <p:txBody>
          <a:bodyPr/>
          <a:lstStyle/>
          <a:p>
            <a:r>
              <a:rPr lang="en-US" smtClean="0"/>
              <a:t>Working with Foundations, 10/26/2018</a:t>
            </a:r>
            <a:endParaRPr lang="en-US" dirty="0"/>
          </a:p>
        </p:txBody>
      </p:sp>
    </p:spTree>
    <p:extLst>
      <p:ext uri="{BB962C8B-B14F-4D97-AF65-F5344CB8AC3E}">
        <p14:creationId xmlns:p14="http://schemas.microsoft.com/office/powerpoint/2010/main" val="1893467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is a screenshot from a recent OSU Foundation funding opportunities list. The t</a:t>
            </a:r>
            <a:r>
              <a:rPr lang="en-US" sz="1200" kern="1200" dirty="0" smtClean="0">
                <a:solidFill>
                  <a:schemeClr val="tx1"/>
                </a:solidFill>
                <a:effectLst/>
                <a:latin typeface="+mn-lt"/>
                <a:ea typeface="+mn-ea"/>
                <a:cs typeface="+mn-cs"/>
              </a:rPr>
              <a:t>op row is a good example</a:t>
            </a:r>
            <a:r>
              <a:rPr lang="en-US" sz="1200" kern="1200" baseline="0" dirty="0" smtClean="0">
                <a:solidFill>
                  <a:schemeClr val="tx1"/>
                </a:solidFill>
                <a:effectLst/>
                <a:latin typeface="+mn-lt"/>
                <a:ea typeface="+mn-ea"/>
                <a:cs typeface="+mn-cs"/>
              </a:rPr>
              <a:t> of how a private foundation describes what they are seeking from their giving:</a:t>
            </a:r>
            <a:r>
              <a:rPr lang="en-US" sz="1200" kern="1200" dirty="0" smtClean="0">
                <a:solidFill>
                  <a:schemeClr val="tx1"/>
                </a:solidFill>
                <a:effectLst/>
                <a:latin typeface="+mn-lt"/>
                <a:ea typeface="+mn-ea"/>
                <a:cs typeface="+mn-cs"/>
              </a:rPr>
              <a:t> seed funding, highly innovative, mission-driven, groundbreaking discovery, preliminary data not required (experimental), etc.</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$100K</a:t>
            </a:r>
            <a:r>
              <a:rPr lang="en-US" sz="1200" kern="1200" baseline="0" dirty="0" smtClean="0">
                <a:solidFill>
                  <a:schemeClr val="tx1"/>
                </a:solidFill>
                <a:effectLst/>
                <a:latin typeface="+mn-lt"/>
                <a:ea typeface="+mn-ea"/>
                <a:cs typeface="+mn-cs"/>
              </a:rPr>
              <a:t> isn’t going to cure diabetes. With this type of grant, they hope to fund a catalyzing event, perhaps an idea too outside NIH’s funding priorities, and prevent good ideas from falling through the cracks.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JDRF’s mission is to raise awareness</a:t>
            </a:r>
            <a:r>
              <a:rPr lang="en-US" sz="1200" kern="1200" baseline="0" dirty="0" smtClean="0">
                <a:solidFill>
                  <a:schemeClr val="tx1"/>
                </a:solidFill>
                <a:effectLst/>
                <a:latin typeface="+mn-lt"/>
                <a:ea typeface="+mn-ea"/>
                <a:cs typeface="+mn-cs"/>
              </a:rPr>
              <a:t> of juvenile diabetes and funding medical research to find a cure. They use direct funding from JDRF as “leverage” to catalyze additional investment in this cause: in 2017, JDRF gave $86M in direct funding, which then attracted an additional $214M from NGOs, industry partners, and government funding. They have 17 open calls right now (11 different deadlines).</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11</a:t>
            </a:fld>
            <a:endParaRPr lang="en-US" dirty="0"/>
          </a:p>
        </p:txBody>
      </p:sp>
      <p:sp>
        <p:nvSpPr>
          <p:cNvPr id="5" name="Footer Placeholder 4"/>
          <p:cNvSpPr>
            <a:spLocks noGrp="1"/>
          </p:cNvSpPr>
          <p:nvPr>
            <p:ph type="ftr" sz="quarter" idx="11"/>
          </p:nvPr>
        </p:nvSpPr>
        <p:spPr/>
        <p:txBody>
          <a:bodyPr/>
          <a:lstStyle/>
          <a:p>
            <a:r>
              <a:rPr lang="en-US" smtClean="0"/>
              <a:t>Working with Foundations, 10/26/2018</a:t>
            </a:r>
            <a:endParaRPr lang="en-US" dirty="0"/>
          </a:p>
        </p:txBody>
      </p:sp>
    </p:spTree>
    <p:extLst>
      <p:ext uri="{BB962C8B-B14F-4D97-AF65-F5344CB8AC3E}">
        <p14:creationId xmlns:p14="http://schemas.microsoft.com/office/powerpoint/2010/main" val="1590777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Times New Roman" panose="02020603050405020304" pitchFamily="18" charset="0"/>
                <a:cs typeface="Times New Roman" panose="02020603050405020304" pitchFamily="18" charset="0"/>
              </a:rPr>
              <a:t>If</a:t>
            </a:r>
            <a:r>
              <a:rPr lang="en-US" sz="1000" baseline="0" dirty="0" smtClean="0">
                <a:latin typeface="Times New Roman" panose="02020603050405020304" pitchFamily="18" charset="0"/>
                <a:cs typeface="Times New Roman" panose="02020603050405020304" pitchFamily="18" charset="0"/>
              </a:rPr>
              <a:t> t</a:t>
            </a:r>
            <a:r>
              <a:rPr lang="en-US" sz="1000" dirty="0" smtClean="0">
                <a:latin typeface="Times New Roman" panose="02020603050405020304" pitchFamily="18" charset="0"/>
                <a:cs typeface="Times New Roman" panose="02020603050405020304" pitchFamily="18" charset="0"/>
              </a:rPr>
              <a:t>here</a:t>
            </a:r>
            <a:r>
              <a:rPr lang="en-US" sz="1000" baseline="0" dirty="0" smtClean="0">
                <a:latin typeface="Times New Roman" panose="02020603050405020304" pitchFamily="18" charset="0"/>
                <a:cs typeface="Times New Roman" panose="02020603050405020304" pitchFamily="18" charset="0"/>
              </a:rPr>
              <a:t> is one major difference between government proposals and private proposals, it is communication style. You have gotten really good at communicating with the peers and colleagues who sit on government review committees or research journals, but it takes a different approach to communicate with private foundations.</a:t>
            </a:r>
            <a:endParaRPr lang="en-US" sz="1000" dirty="0" smtClean="0">
              <a:latin typeface="Times New Roman" panose="02020603050405020304" pitchFamily="18" charset="0"/>
              <a:cs typeface="Times New Roman" panose="02020603050405020304" pitchFamily="18" charset="0"/>
            </a:endParaRPr>
          </a:p>
          <a:p>
            <a:endParaRPr lang="en-US" sz="1000" dirty="0" smtClean="0">
              <a:latin typeface="Times New Roman" panose="02020603050405020304" pitchFamily="18" charset="0"/>
              <a:cs typeface="Times New Roman" panose="02020603050405020304" pitchFamily="18" charset="0"/>
            </a:endParaRPr>
          </a:p>
          <a:p>
            <a:r>
              <a:rPr lang="en-US" sz="1000" dirty="0" smtClean="0">
                <a:latin typeface="Times New Roman" panose="02020603050405020304" pitchFamily="18" charset="0"/>
                <a:cs typeface="Times New Roman" panose="02020603050405020304" pitchFamily="18" charset="0"/>
              </a:rPr>
              <a:t>Charitable</a:t>
            </a:r>
            <a:r>
              <a:rPr lang="en-US" sz="1000" baseline="0" dirty="0" smtClean="0">
                <a:latin typeface="Times New Roman" panose="02020603050405020304" pitchFamily="18" charset="0"/>
                <a:cs typeface="Times New Roman" panose="02020603050405020304" pitchFamily="18" charset="0"/>
              </a:rPr>
              <a:t> intention – we talked about how private foundations often operate under the same objective as individual donors – they want to make the world a better place. Therefore, it is incumbent upon you to </a:t>
            </a:r>
            <a:r>
              <a:rPr lang="en-US" sz="1000" b="1" baseline="0" dirty="0" smtClean="0">
                <a:latin typeface="Times New Roman" panose="02020603050405020304" pitchFamily="18" charset="0"/>
                <a:cs typeface="Times New Roman" panose="02020603050405020304" pitchFamily="18" charset="0"/>
              </a:rPr>
              <a:t>communicate</a:t>
            </a:r>
            <a:r>
              <a:rPr lang="en-US" sz="1000" baseline="0" dirty="0" smtClean="0">
                <a:latin typeface="Times New Roman" panose="02020603050405020304" pitchFamily="18" charset="0"/>
                <a:cs typeface="Times New Roman" panose="02020603050405020304" pitchFamily="18" charset="0"/>
              </a:rPr>
              <a:t> with them why your program/research/project helps them meet their aims. </a:t>
            </a:r>
          </a:p>
          <a:p>
            <a:endParaRPr lang="en-US" sz="1000" baseline="0" dirty="0" smtClean="0">
              <a:latin typeface="Times New Roman" panose="02020603050405020304" pitchFamily="18" charset="0"/>
              <a:cs typeface="Times New Roman" panose="02020603050405020304" pitchFamily="18" charset="0"/>
            </a:endParaRPr>
          </a:p>
          <a:p>
            <a:r>
              <a:rPr lang="en-US" sz="1000" baseline="0" dirty="0" smtClean="0">
                <a:latin typeface="Times New Roman" panose="02020603050405020304" pitchFamily="18" charset="0"/>
                <a:cs typeface="Times New Roman" panose="02020603050405020304" pitchFamily="18" charset="0"/>
              </a:rPr>
              <a:t>ROI – Private Foundations represent the most savvy of the private philanthropy set. They have seen it all, so you need to </a:t>
            </a:r>
            <a:r>
              <a:rPr lang="en-US" sz="1000" b="1" baseline="0" dirty="0" smtClean="0">
                <a:latin typeface="Times New Roman" panose="02020603050405020304" pitchFamily="18" charset="0"/>
                <a:cs typeface="Times New Roman" panose="02020603050405020304" pitchFamily="18" charset="0"/>
              </a:rPr>
              <a:t>communicate</a:t>
            </a:r>
            <a:r>
              <a:rPr lang="en-US" sz="1000" baseline="0" dirty="0" smtClean="0">
                <a:latin typeface="Times New Roman" panose="02020603050405020304" pitchFamily="18" charset="0"/>
                <a:cs typeface="Times New Roman" panose="02020603050405020304" pitchFamily="18" charset="0"/>
              </a:rPr>
              <a:t> with them about why your project is a good investment – meaning -- it will return outcomes that are commensurate with the expense to achieve them. Is your project in line with the going rate for similar projects? If it costs more, then why, what “more” will be achieved?</a:t>
            </a:r>
          </a:p>
          <a:p>
            <a:endParaRPr lang="en-US" sz="1000" baseline="0" dirty="0" smtClean="0">
              <a:latin typeface="Times New Roman" panose="02020603050405020304" pitchFamily="18" charset="0"/>
              <a:cs typeface="Times New Roman" panose="02020603050405020304" pitchFamily="18" charset="0"/>
            </a:endParaRPr>
          </a:p>
          <a:p>
            <a:r>
              <a:rPr lang="en-US" sz="1000" baseline="0" dirty="0" smtClean="0">
                <a:latin typeface="Times New Roman" panose="02020603050405020304" pitchFamily="18" charset="0"/>
                <a:cs typeface="Times New Roman" panose="02020603050405020304" pitchFamily="18" charset="0"/>
              </a:rPr>
              <a:t>Lay-person readers – you hear this all the time, of course, but </a:t>
            </a:r>
            <a:r>
              <a:rPr lang="en-US" sz="1000" b="1" baseline="0" dirty="0" smtClean="0">
                <a:latin typeface="Times New Roman" panose="02020603050405020304" pitchFamily="18" charset="0"/>
                <a:cs typeface="Times New Roman" panose="02020603050405020304" pitchFamily="18" charset="0"/>
              </a:rPr>
              <a:t>communication</a:t>
            </a:r>
            <a:r>
              <a:rPr lang="en-US" sz="1000" baseline="0" dirty="0" smtClean="0">
                <a:latin typeface="Times New Roman" panose="02020603050405020304" pitchFamily="18" charset="0"/>
                <a:cs typeface="Times New Roman" panose="02020603050405020304" pitchFamily="18" charset="0"/>
              </a:rPr>
              <a:t> means that the readers have to understand what you are telling them. Avoid jargon, avoid scientific terms, define all acronyms, and keep sentences short and concise. Private foundation readers may have a marginal understanding of your work, after all they are supposedly inviting applications for work like yours, but do not assume they have any more knowledge than the average person. Think 8</a:t>
            </a:r>
            <a:r>
              <a:rPr lang="en-US" sz="1000" baseline="30000" dirty="0" smtClean="0">
                <a:latin typeface="Times New Roman" panose="02020603050405020304" pitchFamily="18" charset="0"/>
                <a:cs typeface="Times New Roman" panose="02020603050405020304" pitchFamily="18" charset="0"/>
              </a:rPr>
              <a:t>th</a:t>
            </a:r>
            <a:r>
              <a:rPr lang="en-US" sz="1000" baseline="0" dirty="0" smtClean="0">
                <a:latin typeface="Times New Roman" panose="02020603050405020304" pitchFamily="18" charset="0"/>
                <a:cs typeface="Times New Roman" panose="02020603050405020304" pitchFamily="18" charset="0"/>
              </a:rPr>
              <a:t> grade reading level. </a:t>
            </a:r>
            <a:endParaRPr lang="en-US" sz="1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4A39D37-EB39-9B49-85DF-DD837FDB43E8}" type="slidenum">
              <a:rPr lang="en-US" smtClean="0"/>
              <a:t>12</a:t>
            </a:fld>
            <a:endParaRPr lang="en-US" dirty="0"/>
          </a:p>
        </p:txBody>
      </p:sp>
      <p:sp>
        <p:nvSpPr>
          <p:cNvPr id="5" name="Footer Placeholder 4"/>
          <p:cNvSpPr>
            <a:spLocks noGrp="1"/>
          </p:cNvSpPr>
          <p:nvPr>
            <p:ph type="ftr" sz="quarter" idx="11"/>
          </p:nvPr>
        </p:nvSpPr>
        <p:spPr/>
        <p:txBody>
          <a:bodyPr/>
          <a:lstStyle/>
          <a:p>
            <a:r>
              <a:rPr lang="en-US" smtClean="0"/>
              <a:t>Working with Foundations, 10/26/2018</a:t>
            </a:r>
            <a:endParaRPr lang="en-US" dirty="0"/>
          </a:p>
        </p:txBody>
      </p:sp>
    </p:spTree>
    <p:extLst>
      <p:ext uri="{BB962C8B-B14F-4D97-AF65-F5344CB8AC3E}">
        <p14:creationId xmlns:p14="http://schemas.microsoft.com/office/powerpoint/2010/main" val="3531909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4A39D37-EB39-9B49-85DF-DD837FDB43E8}" type="slidenum">
              <a:rPr lang="en-US" smtClean="0"/>
              <a:t>13</a:t>
            </a:fld>
            <a:endParaRPr lang="en-US" dirty="0"/>
          </a:p>
        </p:txBody>
      </p:sp>
      <p:sp>
        <p:nvSpPr>
          <p:cNvPr id="5" name="Footer Placeholder 4"/>
          <p:cNvSpPr>
            <a:spLocks noGrp="1"/>
          </p:cNvSpPr>
          <p:nvPr>
            <p:ph type="ftr" sz="quarter" idx="11"/>
          </p:nvPr>
        </p:nvSpPr>
        <p:spPr/>
        <p:txBody>
          <a:bodyPr/>
          <a:lstStyle/>
          <a:p>
            <a:r>
              <a:rPr lang="en-US" smtClean="0"/>
              <a:t>Working with Foundations, 10/26/2018</a:t>
            </a:r>
            <a:endParaRPr lang="en-US" dirty="0"/>
          </a:p>
        </p:txBody>
      </p:sp>
    </p:spTree>
    <p:extLst>
      <p:ext uri="{BB962C8B-B14F-4D97-AF65-F5344CB8AC3E}">
        <p14:creationId xmlns:p14="http://schemas.microsoft.com/office/powerpoint/2010/main" val="34766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4A39D37-EB39-9B49-85DF-DD837FDB43E8}" type="slidenum">
              <a:rPr lang="en-US" smtClean="0"/>
              <a:t>15</a:t>
            </a:fld>
            <a:endParaRPr lang="en-US" dirty="0"/>
          </a:p>
        </p:txBody>
      </p:sp>
      <p:sp>
        <p:nvSpPr>
          <p:cNvPr id="5" name="Footer Placeholder 4"/>
          <p:cNvSpPr>
            <a:spLocks noGrp="1"/>
          </p:cNvSpPr>
          <p:nvPr>
            <p:ph type="ftr" sz="quarter" idx="11"/>
          </p:nvPr>
        </p:nvSpPr>
        <p:spPr/>
        <p:txBody>
          <a:bodyPr/>
          <a:lstStyle/>
          <a:p>
            <a:r>
              <a:rPr lang="en-US" smtClean="0"/>
              <a:t>Working with Foundations, 10/26/2018</a:t>
            </a:r>
            <a:endParaRPr lang="en-US" dirty="0"/>
          </a:p>
        </p:txBody>
      </p:sp>
    </p:spTree>
    <p:extLst>
      <p:ext uri="{BB962C8B-B14F-4D97-AF65-F5344CB8AC3E}">
        <p14:creationId xmlns:p14="http://schemas.microsoft.com/office/powerpoint/2010/main" val="459300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18</a:t>
            </a:fld>
            <a:endParaRPr lang="en-US" dirty="0"/>
          </a:p>
        </p:txBody>
      </p:sp>
      <p:sp>
        <p:nvSpPr>
          <p:cNvPr id="5" name="Footer Placeholder 4"/>
          <p:cNvSpPr>
            <a:spLocks noGrp="1"/>
          </p:cNvSpPr>
          <p:nvPr>
            <p:ph type="ftr" sz="quarter" idx="11"/>
          </p:nvPr>
        </p:nvSpPr>
        <p:spPr/>
        <p:txBody>
          <a:bodyPr/>
          <a:lstStyle/>
          <a:p>
            <a:r>
              <a:rPr lang="en-US" smtClean="0"/>
              <a:t>Working with Foundations, 10/26/2018</a:t>
            </a:r>
            <a:endParaRPr lang="en-US" dirty="0"/>
          </a:p>
        </p:txBody>
      </p:sp>
    </p:spTree>
    <p:extLst>
      <p:ext uri="{BB962C8B-B14F-4D97-AF65-F5344CB8AC3E}">
        <p14:creationId xmlns:p14="http://schemas.microsoft.com/office/powerpoint/2010/main" val="2433772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4A39D37-EB39-9B49-85DF-DD837FDB43E8}" type="slidenum">
              <a:rPr lang="en-US" smtClean="0"/>
              <a:t>20</a:t>
            </a:fld>
            <a:endParaRPr lang="en-US" dirty="0"/>
          </a:p>
        </p:txBody>
      </p:sp>
      <p:sp>
        <p:nvSpPr>
          <p:cNvPr id="5" name="Footer Placeholder 4"/>
          <p:cNvSpPr>
            <a:spLocks noGrp="1"/>
          </p:cNvSpPr>
          <p:nvPr>
            <p:ph type="ftr" sz="quarter" idx="11"/>
          </p:nvPr>
        </p:nvSpPr>
        <p:spPr/>
        <p:txBody>
          <a:bodyPr/>
          <a:lstStyle/>
          <a:p>
            <a:r>
              <a:rPr lang="en-US" smtClean="0"/>
              <a:t>Working with Foundations, 10/26/2018</a:t>
            </a:r>
            <a:endParaRPr lang="en-US" dirty="0"/>
          </a:p>
        </p:txBody>
      </p:sp>
    </p:spTree>
    <p:extLst>
      <p:ext uri="{BB962C8B-B14F-4D97-AF65-F5344CB8AC3E}">
        <p14:creationId xmlns:p14="http://schemas.microsoft.com/office/powerpoint/2010/main" val="3215836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21</a:t>
            </a:fld>
            <a:endParaRPr lang="en-US" dirty="0"/>
          </a:p>
        </p:txBody>
      </p:sp>
      <p:sp>
        <p:nvSpPr>
          <p:cNvPr id="5" name="Footer Placeholder 4"/>
          <p:cNvSpPr>
            <a:spLocks noGrp="1"/>
          </p:cNvSpPr>
          <p:nvPr>
            <p:ph type="ftr" sz="quarter" idx="11"/>
          </p:nvPr>
        </p:nvSpPr>
        <p:spPr/>
        <p:txBody>
          <a:bodyPr/>
          <a:lstStyle/>
          <a:p>
            <a:r>
              <a:rPr lang="en-US" smtClean="0"/>
              <a:t>Working with Foundations, 10/26/2018</a:t>
            </a:r>
            <a:endParaRPr lang="en-US" dirty="0"/>
          </a:p>
        </p:txBody>
      </p:sp>
    </p:spTree>
    <p:extLst>
      <p:ext uri="{BB962C8B-B14F-4D97-AF65-F5344CB8AC3E}">
        <p14:creationId xmlns:p14="http://schemas.microsoft.com/office/powerpoint/2010/main" val="226366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Times New Roman" panose="02020603050405020304" pitchFamily="18" charset="0"/>
                <a:cs typeface="Times New Roman" panose="02020603050405020304" pitchFamily="18" charset="0"/>
              </a:rPr>
              <a:t>Welcome!</a:t>
            </a:r>
            <a:r>
              <a:rPr lang="en-US" sz="1000" baseline="0" dirty="0" smtClean="0">
                <a:latin typeface="Times New Roman" panose="02020603050405020304" pitchFamily="18" charset="0"/>
                <a:cs typeface="Times New Roman" panose="02020603050405020304" pitchFamily="18" charset="0"/>
              </a:rPr>
              <a:t> We are so glad to be able to make this presentation to you today, and to talk with you more about private foundation funding. </a:t>
            </a:r>
          </a:p>
          <a:p>
            <a:r>
              <a:rPr lang="en-US" sz="1000" baseline="0" dirty="0" smtClean="0">
                <a:latin typeface="Times New Roman" panose="02020603050405020304" pitchFamily="18" charset="0"/>
                <a:cs typeface="Times New Roman" panose="02020603050405020304" pitchFamily="18" charset="0"/>
              </a:rPr>
              <a:t>The Office of Foundation Relations went through some big personnel and organizational changes this year; you may remember us as previously called the Office of Foundation Services, for example. Whatever changes have occurred, however, we’d like you to know that we are still here to aid you in fundraising for programs, research, students, etc from private foundations.</a:t>
            </a:r>
          </a:p>
          <a:p>
            <a:endParaRPr lang="en-US" sz="1000" baseline="0" dirty="0" smtClean="0">
              <a:latin typeface="Times New Roman" panose="02020603050405020304" pitchFamily="18" charset="0"/>
              <a:cs typeface="Times New Roman" panose="02020603050405020304" pitchFamily="18" charset="0"/>
            </a:endParaRPr>
          </a:p>
          <a:p>
            <a:r>
              <a:rPr lang="en-US" sz="1000" baseline="0" dirty="0" smtClean="0">
                <a:latin typeface="Times New Roman" panose="02020603050405020304" pitchFamily="18" charset="0"/>
                <a:cs typeface="Times New Roman" panose="02020603050405020304" pitchFamily="18" charset="0"/>
              </a:rPr>
              <a:t>Our team is all here today, and we are: [Introduce Team]</a:t>
            </a:r>
            <a:endParaRPr lang="en-US" sz="1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4A39D37-EB39-9B49-85DF-DD837FDB43E8}" type="slidenum">
              <a:rPr lang="en-US" smtClean="0"/>
              <a:t>1</a:t>
            </a:fld>
            <a:endParaRPr lang="en-US" dirty="0"/>
          </a:p>
        </p:txBody>
      </p:sp>
      <p:sp>
        <p:nvSpPr>
          <p:cNvPr id="5" name="Footer Placeholder 4"/>
          <p:cNvSpPr>
            <a:spLocks noGrp="1"/>
          </p:cNvSpPr>
          <p:nvPr>
            <p:ph type="ftr" sz="quarter" idx="11"/>
          </p:nvPr>
        </p:nvSpPr>
        <p:spPr/>
        <p:txBody>
          <a:bodyPr/>
          <a:lstStyle/>
          <a:p>
            <a:r>
              <a:rPr lang="en-US" smtClean="0"/>
              <a:t>Working with Foundations, 10/26/2018</a:t>
            </a:r>
            <a:endParaRPr lang="en-US" dirty="0"/>
          </a:p>
        </p:txBody>
      </p:sp>
    </p:spTree>
    <p:extLst>
      <p:ext uri="{BB962C8B-B14F-4D97-AF65-F5344CB8AC3E}">
        <p14:creationId xmlns:p14="http://schemas.microsoft.com/office/powerpoint/2010/main" val="1297438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2</a:t>
            </a:fld>
            <a:endParaRPr lang="en-US" dirty="0"/>
          </a:p>
        </p:txBody>
      </p:sp>
      <p:sp>
        <p:nvSpPr>
          <p:cNvPr id="5" name="Footer Placeholder 4"/>
          <p:cNvSpPr>
            <a:spLocks noGrp="1"/>
          </p:cNvSpPr>
          <p:nvPr>
            <p:ph type="ftr" sz="quarter" idx="11"/>
          </p:nvPr>
        </p:nvSpPr>
        <p:spPr/>
        <p:txBody>
          <a:bodyPr/>
          <a:lstStyle/>
          <a:p>
            <a:r>
              <a:rPr lang="en-US" smtClean="0"/>
              <a:t>Working with Foundations, 10/26/2018</a:t>
            </a:r>
            <a:endParaRPr lang="en-US" dirty="0"/>
          </a:p>
        </p:txBody>
      </p:sp>
    </p:spTree>
    <p:extLst>
      <p:ext uri="{BB962C8B-B14F-4D97-AF65-F5344CB8AC3E}">
        <p14:creationId xmlns:p14="http://schemas.microsoft.com/office/powerpoint/2010/main" val="870928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3</a:t>
            </a:fld>
            <a:endParaRPr lang="en-US" dirty="0"/>
          </a:p>
        </p:txBody>
      </p:sp>
      <p:sp>
        <p:nvSpPr>
          <p:cNvPr id="5" name="Footer Placeholder 4"/>
          <p:cNvSpPr>
            <a:spLocks noGrp="1"/>
          </p:cNvSpPr>
          <p:nvPr>
            <p:ph type="ftr" sz="quarter" idx="11"/>
          </p:nvPr>
        </p:nvSpPr>
        <p:spPr/>
        <p:txBody>
          <a:bodyPr/>
          <a:lstStyle/>
          <a:p>
            <a:r>
              <a:rPr lang="en-US" smtClean="0"/>
              <a:t>Working with Foundations, 10/26/2018</a:t>
            </a:r>
            <a:endParaRPr lang="en-US" dirty="0"/>
          </a:p>
        </p:txBody>
      </p:sp>
    </p:spTree>
    <p:extLst>
      <p:ext uri="{BB962C8B-B14F-4D97-AF65-F5344CB8AC3E}">
        <p14:creationId xmlns:p14="http://schemas.microsoft.com/office/powerpoint/2010/main" val="501817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09" indent="-233309">
              <a:buFont typeface="+mj-lt"/>
              <a:buAutoNum type="arabicPeriod"/>
            </a:pPr>
            <a:r>
              <a:rPr lang="en-US" sz="1000" b="1" dirty="0">
                <a:latin typeface="Times New Roman" panose="02020603050405020304" pitchFamily="18" charset="0"/>
                <a:cs typeface="Times New Roman" panose="02020603050405020304" pitchFamily="18" charset="0"/>
              </a:rPr>
              <a:t>Training</a:t>
            </a:r>
            <a:endParaRPr lang="en-US" sz="1000" dirty="0">
              <a:latin typeface="Times New Roman" panose="02020603050405020304" pitchFamily="18" charset="0"/>
              <a:cs typeface="Times New Roman" panose="02020603050405020304" pitchFamily="18" charset="0"/>
            </a:endParaRPr>
          </a:p>
          <a:p>
            <a:pPr marL="699927" lvl="1" indent="-233309">
              <a:buFont typeface="+mj-lt"/>
              <a:buAutoNum type="alphaLcParenR"/>
            </a:pPr>
            <a:r>
              <a:rPr lang="en-US" sz="1000" dirty="0">
                <a:latin typeface="Times New Roman" panose="02020603050405020304" pitchFamily="18" charset="0"/>
                <a:cs typeface="Times New Roman" panose="02020603050405020304" pitchFamily="18" charset="0"/>
              </a:rPr>
              <a:t>Faculty training sessions</a:t>
            </a:r>
          </a:p>
          <a:p>
            <a:pPr marL="699927" lvl="1" indent="-233309">
              <a:buFont typeface="+mj-lt"/>
              <a:buAutoNum type="alphaLcParenR"/>
            </a:pPr>
            <a:r>
              <a:rPr lang="en-US" sz="1000" dirty="0">
                <a:latin typeface="Times New Roman" panose="02020603050405020304" pitchFamily="18" charset="0"/>
                <a:cs typeface="Times New Roman" panose="02020603050405020304" pitchFamily="18" charset="0"/>
              </a:rPr>
              <a:t>One-on-One Consulting</a:t>
            </a:r>
          </a:p>
          <a:p>
            <a:pPr marL="699927" lvl="1" indent="-233309">
              <a:buFont typeface="+mj-lt"/>
              <a:buAutoNum type="alphaLcParenR"/>
            </a:pPr>
            <a:r>
              <a:rPr lang="en-US" sz="1000" dirty="0">
                <a:latin typeface="Times New Roman" panose="02020603050405020304" pitchFamily="18" charset="0"/>
                <a:cs typeface="Times New Roman" panose="02020603050405020304" pitchFamily="18" charset="0"/>
              </a:rPr>
              <a:t>New Faculty Training</a:t>
            </a:r>
          </a:p>
          <a:p>
            <a:pPr marL="699927" lvl="1" indent="-233309">
              <a:buFont typeface="+mj-lt"/>
              <a:buAutoNum type="alphaLcParenR"/>
            </a:pPr>
            <a:r>
              <a:rPr lang="en-US" sz="1000" dirty="0">
                <a:latin typeface="Times New Roman" panose="02020603050405020304" pitchFamily="18" charset="0"/>
                <a:cs typeface="Times New Roman" panose="02020603050405020304" pitchFamily="18" charset="0"/>
              </a:rPr>
              <a:t>Training on using our database for prospect research</a:t>
            </a:r>
          </a:p>
          <a:p>
            <a:pPr marL="233309" indent="-233309">
              <a:buFont typeface="+mj-lt"/>
              <a:buAutoNum type="arabicPeriod"/>
            </a:pPr>
            <a:r>
              <a:rPr lang="en-US" sz="1000" b="1" dirty="0">
                <a:latin typeface="Times New Roman" panose="02020603050405020304" pitchFamily="18" charset="0"/>
                <a:cs typeface="Times New Roman" panose="02020603050405020304" pitchFamily="18" charset="0"/>
              </a:rPr>
              <a:t>Prospect Research</a:t>
            </a:r>
            <a:endParaRPr lang="en-US" sz="1000" dirty="0">
              <a:latin typeface="Times New Roman" panose="02020603050405020304" pitchFamily="18" charset="0"/>
              <a:cs typeface="Times New Roman" panose="02020603050405020304" pitchFamily="18" charset="0"/>
            </a:endParaRPr>
          </a:p>
          <a:p>
            <a:pPr marL="699927" lvl="1" indent="-233309">
              <a:buFont typeface="+mj-lt"/>
              <a:buAutoNum type="alphaLcParenR"/>
            </a:pPr>
            <a:r>
              <a:rPr lang="en-US" sz="1000" dirty="0">
                <a:latin typeface="Times New Roman" panose="02020603050405020304" pitchFamily="18" charset="0"/>
                <a:cs typeface="Times New Roman" panose="02020603050405020304" pitchFamily="18" charset="0"/>
              </a:rPr>
              <a:t>Provide foundation research for individual requests from a faculty member, university unit, or college</a:t>
            </a:r>
          </a:p>
          <a:p>
            <a:pPr marL="699927" lvl="1" indent="-233309">
              <a:buFont typeface="+mj-lt"/>
              <a:buAutoNum type="alphaLcParenR"/>
            </a:pPr>
            <a:r>
              <a:rPr lang="en-US" sz="1000" dirty="0">
                <a:latin typeface="Times New Roman" panose="02020603050405020304" pitchFamily="18" charset="0"/>
                <a:cs typeface="Times New Roman" panose="02020603050405020304" pitchFamily="18" charset="0"/>
              </a:rPr>
              <a:t>Develop project-driven research (e.g., Marine Studies Initiative)</a:t>
            </a:r>
          </a:p>
          <a:p>
            <a:pPr marL="699927" lvl="1" indent="-233309">
              <a:buFont typeface="+mj-lt"/>
              <a:buAutoNum type="alphaLcParenR"/>
            </a:pPr>
            <a:r>
              <a:rPr lang="en-US" sz="1000" dirty="0">
                <a:latin typeface="Times New Roman" panose="02020603050405020304" pitchFamily="18" charset="0"/>
                <a:cs typeface="Times New Roman" panose="02020603050405020304" pitchFamily="18" charset="0"/>
              </a:rPr>
              <a:t>RFP newsletter, available on our website</a:t>
            </a:r>
          </a:p>
          <a:p>
            <a:pPr marL="233309" indent="-233309">
              <a:buFont typeface="+mj-lt"/>
              <a:buAutoNum type="arabicPeriod"/>
            </a:pPr>
            <a:r>
              <a:rPr lang="en-US" sz="1000" b="1" dirty="0">
                <a:latin typeface="Times New Roman" panose="02020603050405020304" pitchFamily="18" charset="0"/>
                <a:cs typeface="Times New Roman" panose="02020603050405020304" pitchFamily="18" charset="0"/>
              </a:rPr>
              <a:t>Foundation Relations</a:t>
            </a:r>
            <a:endParaRPr lang="en-US" sz="1000" dirty="0">
              <a:latin typeface="Times New Roman" panose="02020603050405020304" pitchFamily="18" charset="0"/>
              <a:cs typeface="Times New Roman" panose="02020603050405020304" pitchFamily="18" charset="0"/>
            </a:endParaRPr>
          </a:p>
          <a:p>
            <a:pPr marL="699927" lvl="1" indent="-233309">
              <a:buFont typeface="+mj-lt"/>
              <a:buAutoNum type="alphaLcParenR"/>
            </a:pPr>
            <a:r>
              <a:rPr lang="en-US" sz="1000" dirty="0">
                <a:latin typeface="Times New Roman" panose="02020603050405020304" pitchFamily="18" charset="0"/>
                <a:cs typeface="Times New Roman" panose="02020603050405020304" pitchFamily="18" charset="0"/>
              </a:rPr>
              <a:t>Liaise with individual foundations</a:t>
            </a:r>
          </a:p>
          <a:p>
            <a:pPr marL="699927" lvl="1" indent="-233309">
              <a:buFont typeface="+mj-lt"/>
              <a:buAutoNum type="alphaLcParenR"/>
            </a:pPr>
            <a:r>
              <a:rPr lang="en-US" sz="1000" dirty="0">
                <a:latin typeface="Times New Roman" panose="02020603050405020304" pitchFamily="18" charset="0"/>
                <a:cs typeface="Times New Roman" panose="02020603050405020304" pitchFamily="18" charset="0"/>
              </a:rPr>
              <a:t>Serve as “troubleshooter” or “go-between” to make PI’s job easier in the application process</a:t>
            </a:r>
          </a:p>
          <a:p>
            <a:pPr marL="699927" lvl="1" indent="-233309">
              <a:buFont typeface="+mj-lt"/>
              <a:buAutoNum type="alphaLcParenR"/>
            </a:pPr>
            <a:r>
              <a:rPr lang="en-US" sz="1000" dirty="0">
                <a:latin typeface="Times New Roman" panose="02020603050405020304" pitchFamily="18" charset="0"/>
                <a:cs typeface="Times New Roman" panose="02020603050405020304" pitchFamily="18" charset="0"/>
              </a:rPr>
              <a:t>Coordinate with Research Office for limited submission grant opportunities (e.g., Keck, Murdock, etc.)</a:t>
            </a:r>
          </a:p>
          <a:p>
            <a:pPr marL="233309" indent="-233309">
              <a:buFont typeface="+mj-lt"/>
              <a:buAutoNum type="arabicPeriod"/>
            </a:pPr>
            <a:r>
              <a:rPr lang="en-US" sz="1000" b="1" dirty="0" smtClean="0">
                <a:latin typeface="Times New Roman" panose="02020603050405020304" pitchFamily="18" charset="0"/>
                <a:cs typeface="Times New Roman" panose="02020603050405020304" pitchFamily="18" charset="0"/>
              </a:rPr>
              <a:t>Editing </a:t>
            </a:r>
            <a:endParaRPr lang="en-US" sz="1000" dirty="0">
              <a:latin typeface="Times New Roman" panose="02020603050405020304" pitchFamily="18" charset="0"/>
              <a:cs typeface="Times New Roman" panose="02020603050405020304" pitchFamily="18" charset="0"/>
            </a:endParaRPr>
          </a:p>
          <a:p>
            <a:pPr marL="699927" lvl="1" indent="-233309">
              <a:buFont typeface="+mj-lt"/>
              <a:buAutoNum type="alphaLcParenR"/>
            </a:pPr>
            <a:r>
              <a:rPr lang="en-US" sz="1000" dirty="0">
                <a:latin typeface="Times New Roman" panose="02020603050405020304" pitchFamily="18" charset="0"/>
                <a:cs typeface="Times New Roman" panose="02020603050405020304" pitchFamily="18" charset="0"/>
              </a:rPr>
              <a:t>Copyediting</a:t>
            </a:r>
          </a:p>
          <a:p>
            <a:pPr marL="699927" lvl="1" indent="-233309">
              <a:buFont typeface="+mj-lt"/>
              <a:buAutoNum type="alphaLcParenR"/>
            </a:pPr>
            <a:r>
              <a:rPr lang="en-US" sz="1000" dirty="0">
                <a:latin typeface="Times New Roman" panose="02020603050405020304" pitchFamily="18" charset="0"/>
                <a:cs typeface="Times New Roman" panose="02020603050405020304" pitchFamily="18" charset="0"/>
              </a:rPr>
              <a:t>Content Editing</a:t>
            </a:r>
          </a:p>
          <a:p>
            <a:pPr marL="699927" lvl="1" indent="-233309">
              <a:buFont typeface="+mj-lt"/>
              <a:buAutoNum type="alphaLcParenR"/>
            </a:pPr>
            <a:r>
              <a:rPr lang="en-US" sz="1000" dirty="0">
                <a:latin typeface="Times New Roman" panose="02020603050405020304" pitchFamily="18" charset="0"/>
                <a:cs typeface="Times New Roman" panose="02020603050405020304" pitchFamily="18" charset="0"/>
              </a:rPr>
              <a:t>Developmental Editing</a:t>
            </a:r>
          </a:p>
          <a:p>
            <a:pPr marL="233309" indent="-233309">
              <a:buFont typeface="+mj-lt"/>
              <a:buAutoNum type="arabicPeriod"/>
            </a:pPr>
            <a:r>
              <a:rPr lang="en-US" sz="1000" b="1" dirty="0">
                <a:latin typeface="Times New Roman" panose="02020603050405020304" pitchFamily="18" charset="0"/>
                <a:cs typeface="Times New Roman" panose="02020603050405020304" pitchFamily="18" charset="0"/>
              </a:rPr>
              <a:t>Reporting</a:t>
            </a:r>
            <a:endParaRPr lang="en-US" sz="1000" dirty="0">
              <a:latin typeface="Times New Roman" panose="02020603050405020304" pitchFamily="18" charset="0"/>
              <a:cs typeface="Times New Roman" panose="02020603050405020304" pitchFamily="18" charset="0"/>
            </a:endParaRPr>
          </a:p>
          <a:p>
            <a:pPr marL="699927" lvl="1" indent="-233309">
              <a:buFont typeface="+mj-lt"/>
              <a:buAutoNum type="alphaLcParenR"/>
            </a:pPr>
            <a:r>
              <a:rPr lang="en-US" sz="1000" dirty="0">
                <a:latin typeface="Times New Roman" panose="02020603050405020304" pitchFamily="18" charset="0"/>
                <a:cs typeface="Times New Roman" panose="02020603050405020304" pitchFamily="18" charset="0"/>
              </a:rPr>
              <a:t>Report coordination </a:t>
            </a:r>
          </a:p>
          <a:p>
            <a:pPr marL="699927" lvl="1" indent="-233309">
              <a:buFont typeface="+mj-lt"/>
              <a:buAutoNum type="alphaLcParenR"/>
            </a:pPr>
            <a:r>
              <a:rPr lang="en-US" sz="1000" dirty="0">
                <a:latin typeface="Times New Roman" panose="02020603050405020304" pitchFamily="18" charset="0"/>
                <a:cs typeface="Times New Roman" panose="02020603050405020304" pitchFamily="18" charset="0"/>
              </a:rPr>
              <a:t>Submission of progress and final reports</a:t>
            </a:r>
          </a:p>
          <a:p>
            <a:pPr marL="699927" lvl="1" indent="-233309">
              <a:buFont typeface="+mj-lt"/>
              <a:buAutoNum type="alphaLcParenR"/>
            </a:pPr>
            <a:r>
              <a:rPr lang="en-US" sz="1000" dirty="0">
                <a:latin typeface="Times New Roman" panose="02020603050405020304" pitchFamily="18" charset="0"/>
                <a:cs typeface="Times New Roman" panose="02020603050405020304" pitchFamily="18" charset="0"/>
              </a:rPr>
              <a:t>Coordination with OSRAA</a:t>
            </a:r>
          </a:p>
        </p:txBody>
      </p:sp>
      <p:sp>
        <p:nvSpPr>
          <p:cNvPr id="4" name="Slide Number Placeholder 3"/>
          <p:cNvSpPr>
            <a:spLocks noGrp="1"/>
          </p:cNvSpPr>
          <p:nvPr>
            <p:ph type="sldNum" sz="quarter" idx="10"/>
          </p:nvPr>
        </p:nvSpPr>
        <p:spPr/>
        <p:txBody>
          <a:bodyPr/>
          <a:lstStyle/>
          <a:p>
            <a:fld id="{D4A39D37-EB39-9B49-85DF-DD837FDB43E8}" type="slidenum">
              <a:rPr lang="en-US" smtClean="0"/>
              <a:t>4</a:t>
            </a:fld>
            <a:endParaRPr lang="en-US" dirty="0"/>
          </a:p>
        </p:txBody>
      </p:sp>
      <p:sp>
        <p:nvSpPr>
          <p:cNvPr id="5" name="Footer Placeholder 4"/>
          <p:cNvSpPr>
            <a:spLocks noGrp="1"/>
          </p:cNvSpPr>
          <p:nvPr>
            <p:ph type="ftr" sz="quarter" idx="11"/>
          </p:nvPr>
        </p:nvSpPr>
        <p:spPr/>
        <p:txBody>
          <a:bodyPr/>
          <a:lstStyle/>
          <a:p>
            <a:r>
              <a:rPr lang="en-US" smtClean="0"/>
              <a:t>Working with Foundations, 10/26/2018</a:t>
            </a:r>
            <a:endParaRPr lang="en-US" dirty="0"/>
          </a:p>
        </p:txBody>
      </p:sp>
    </p:spTree>
    <p:extLst>
      <p:ext uri="{BB962C8B-B14F-4D97-AF65-F5344CB8AC3E}">
        <p14:creationId xmlns:p14="http://schemas.microsoft.com/office/powerpoint/2010/main" val="2488832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4A39D37-EB39-9B49-85DF-DD837FDB43E8}" type="slidenum">
              <a:rPr lang="en-US" smtClean="0"/>
              <a:t>5</a:t>
            </a:fld>
            <a:endParaRPr lang="en-US" dirty="0"/>
          </a:p>
        </p:txBody>
      </p:sp>
      <p:sp>
        <p:nvSpPr>
          <p:cNvPr id="5" name="Footer Placeholder 4"/>
          <p:cNvSpPr>
            <a:spLocks noGrp="1"/>
          </p:cNvSpPr>
          <p:nvPr>
            <p:ph type="ftr" sz="quarter" idx="11"/>
          </p:nvPr>
        </p:nvSpPr>
        <p:spPr/>
        <p:txBody>
          <a:bodyPr/>
          <a:lstStyle/>
          <a:p>
            <a:r>
              <a:rPr lang="en-US" smtClean="0"/>
              <a:t>Working with Foundations, 10/26/2018</a:t>
            </a:r>
            <a:endParaRPr lang="en-US" dirty="0"/>
          </a:p>
        </p:txBody>
      </p:sp>
    </p:spTree>
    <p:extLst>
      <p:ext uri="{BB962C8B-B14F-4D97-AF65-F5344CB8AC3E}">
        <p14:creationId xmlns:p14="http://schemas.microsoft.com/office/powerpoint/2010/main" val="104515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4A39D37-EB39-9B49-85DF-DD837FDB43E8}" type="slidenum">
              <a:rPr lang="en-US" smtClean="0"/>
              <a:t>7</a:t>
            </a:fld>
            <a:endParaRPr lang="en-US" dirty="0"/>
          </a:p>
        </p:txBody>
      </p:sp>
      <p:sp>
        <p:nvSpPr>
          <p:cNvPr id="5" name="Footer Placeholder 4"/>
          <p:cNvSpPr>
            <a:spLocks noGrp="1"/>
          </p:cNvSpPr>
          <p:nvPr>
            <p:ph type="ftr" sz="quarter" idx="11"/>
          </p:nvPr>
        </p:nvSpPr>
        <p:spPr/>
        <p:txBody>
          <a:bodyPr/>
          <a:lstStyle/>
          <a:p>
            <a:r>
              <a:rPr lang="en-US" smtClean="0"/>
              <a:t>Working with Foundations, 10/26/2018</a:t>
            </a:r>
            <a:endParaRPr lang="en-US" dirty="0"/>
          </a:p>
        </p:txBody>
      </p:sp>
    </p:spTree>
    <p:extLst>
      <p:ext uri="{BB962C8B-B14F-4D97-AF65-F5344CB8AC3E}">
        <p14:creationId xmlns:p14="http://schemas.microsoft.com/office/powerpoint/2010/main" val="1089558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Times New Roman" panose="02020603050405020304" pitchFamily="18" charset="0"/>
                <a:cs typeface="Times New Roman" panose="02020603050405020304" pitchFamily="18" charset="0"/>
              </a:rPr>
              <a:t>Private Foundations are an odd bunch, and they largely make their own rules.</a:t>
            </a:r>
            <a:r>
              <a:rPr lang="en-US" sz="1000" baseline="0" dirty="0" smtClean="0">
                <a:latin typeface="Times New Roman" panose="02020603050405020304" pitchFamily="18" charset="0"/>
                <a:cs typeface="Times New Roman" panose="02020603050405020304" pitchFamily="18" charset="0"/>
              </a:rPr>
              <a:t> </a:t>
            </a:r>
          </a:p>
          <a:p>
            <a:endParaRPr lang="en-US" sz="1000" baseline="0" dirty="0" smtClean="0">
              <a:latin typeface="Times New Roman" panose="02020603050405020304" pitchFamily="18" charset="0"/>
              <a:cs typeface="Times New Roman" panose="02020603050405020304" pitchFamily="18" charset="0"/>
            </a:endParaRPr>
          </a:p>
          <a:p>
            <a:r>
              <a:rPr lang="en-US" sz="1000" baseline="0" dirty="0" smtClean="0">
                <a:latin typeface="Times New Roman" panose="02020603050405020304" pitchFamily="18" charset="0"/>
                <a:cs typeface="Times New Roman" panose="02020603050405020304" pitchFamily="18" charset="0"/>
              </a:rPr>
              <a:t>Idiosyncratic systems and people – areas of focus change rapidly, so continual funding or future deadlines may be hard to predict. </a:t>
            </a:r>
          </a:p>
          <a:p>
            <a:r>
              <a:rPr lang="en-US" sz="1000" baseline="0" dirty="0" smtClean="0">
                <a:latin typeface="Times New Roman" panose="02020603050405020304" pitchFamily="18" charset="0"/>
                <a:cs typeface="Times New Roman" panose="02020603050405020304" pitchFamily="18" charset="0"/>
              </a:rPr>
              <a:t>Every foundation is unique, like a snowflake. They will have their own grant guidelines, and sometimes even different grants at the same organization will have different requirements. Expect those guidelines to change, too. </a:t>
            </a:r>
          </a:p>
          <a:p>
            <a:endParaRPr lang="en-US" sz="1000" baseline="0" dirty="0" smtClean="0">
              <a:latin typeface="Times New Roman" panose="02020603050405020304" pitchFamily="18" charset="0"/>
              <a:cs typeface="Times New Roman" panose="02020603050405020304" pitchFamily="18" charset="0"/>
            </a:endParaRPr>
          </a:p>
          <a:p>
            <a:r>
              <a:rPr lang="en-US" sz="1000" baseline="0" dirty="0" smtClean="0">
                <a:latin typeface="Times New Roman" panose="02020603050405020304" pitchFamily="18" charset="0"/>
                <a:cs typeface="Times New Roman" panose="02020603050405020304" pitchFamily="18" charset="0"/>
              </a:rPr>
              <a:t>Feedback/Support – private foundations are under no obligation to provide support for applicant questions, for offering clear policy/procedures, and will often have fewer opportunities for personal contact and/or site visits. Some private foundations want no interaction with you other than the proposal you send in, and then will not provide all the information you need to complete the application to your standards. Others have many nit-picky rules that may seem to contradict one another, so it takes a several calls to a program officer to fully understand the requirements. It spans the gamut. </a:t>
            </a:r>
          </a:p>
          <a:p>
            <a:endParaRPr lang="en-US" sz="1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4A39D37-EB39-9B49-85DF-DD837FDB43E8}" type="slidenum">
              <a:rPr lang="en-US" smtClean="0"/>
              <a:t>8</a:t>
            </a:fld>
            <a:endParaRPr lang="en-US" dirty="0"/>
          </a:p>
        </p:txBody>
      </p:sp>
      <p:sp>
        <p:nvSpPr>
          <p:cNvPr id="5" name="Footer Placeholder 4"/>
          <p:cNvSpPr>
            <a:spLocks noGrp="1"/>
          </p:cNvSpPr>
          <p:nvPr>
            <p:ph type="ftr" sz="quarter" idx="11"/>
          </p:nvPr>
        </p:nvSpPr>
        <p:spPr/>
        <p:txBody>
          <a:bodyPr/>
          <a:lstStyle/>
          <a:p>
            <a:r>
              <a:rPr lang="en-US" smtClean="0"/>
              <a:t>Working with Foundations, 10/26/2018</a:t>
            </a:r>
            <a:endParaRPr lang="en-US" dirty="0"/>
          </a:p>
        </p:txBody>
      </p:sp>
    </p:spTree>
    <p:extLst>
      <p:ext uri="{BB962C8B-B14F-4D97-AF65-F5344CB8AC3E}">
        <p14:creationId xmlns:p14="http://schemas.microsoft.com/office/powerpoint/2010/main" val="1105526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latin typeface="Times New Roman" panose="02020603050405020304" pitchFamily="18" charset="0"/>
                <a:cs typeface="Times New Roman" panose="02020603050405020304" pitchFamily="18" charset="0"/>
              </a:rPr>
              <a:t>Private Foundations generally award smaller grants than government grants, and are rarely substitutes for basic sources of operating expenses.</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9</a:t>
            </a:fld>
            <a:endParaRPr lang="en-US" dirty="0"/>
          </a:p>
        </p:txBody>
      </p:sp>
      <p:sp>
        <p:nvSpPr>
          <p:cNvPr id="5" name="Footer Placeholder 4"/>
          <p:cNvSpPr>
            <a:spLocks noGrp="1"/>
          </p:cNvSpPr>
          <p:nvPr>
            <p:ph type="ftr" sz="quarter" idx="11"/>
          </p:nvPr>
        </p:nvSpPr>
        <p:spPr/>
        <p:txBody>
          <a:bodyPr/>
          <a:lstStyle/>
          <a:p>
            <a:r>
              <a:rPr lang="en-US" smtClean="0"/>
              <a:t>Working with Foundations, 10/26/2018</a:t>
            </a:r>
            <a:endParaRPr lang="en-US" dirty="0"/>
          </a:p>
        </p:txBody>
      </p:sp>
    </p:spTree>
    <p:extLst>
      <p:ext uri="{BB962C8B-B14F-4D97-AF65-F5344CB8AC3E}">
        <p14:creationId xmlns:p14="http://schemas.microsoft.com/office/powerpoint/2010/main" val="38040811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Full Imag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801" y="435682"/>
            <a:ext cx="3483015" cy="1079631"/>
          </a:xfrm>
          <a:prstGeom prst="rect">
            <a:avLst/>
          </a:prstGeom>
        </p:spPr>
      </p:pic>
      <p:sp>
        <p:nvSpPr>
          <p:cNvPr id="8" name="Title 1"/>
          <p:cNvSpPr>
            <a:spLocks noGrp="1"/>
          </p:cNvSpPr>
          <p:nvPr>
            <p:ph type="ctrTitle" hasCustomPrompt="1"/>
          </p:nvPr>
        </p:nvSpPr>
        <p:spPr>
          <a:xfrm>
            <a:off x="1066801" y="2351667"/>
            <a:ext cx="4997877" cy="3480716"/>
          </a:xfrm>
        </p:spPr>
        <p:txBody>
          <a:bodyPr wrap="square" lIns="0" tIns="0" rIns="0" bIns="0" anchor="t" anchorCtr="0">
            <a:normAutofit/>
          </a:bodyPr>
          <a:lstStyle>
            <a:lvl1pPr algn="l">
              <a:defRPr sz="8000" cap="all" baseline="0">
                <a:solidFill>
                  <a:schemeClr val="bg1"/>
                </a:solidFill>
                <a:latin typeface="Impact" charset="0"/>
              </a:defRPr>
            </a:lvl1pPr>
          </a:lstStyle>
          <a:p>
            <a:r>
              <a:rPr lang="en-US" dirty="0" smtClean="0"/>
              <a:t>Headline or title of event</a:t>
            </a:r>
            <a:endParaRPr lang="en-US" dirty="0"/>
          </a:p>
        </p:txBody>
      </p:sp>
    </p:spTree>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 Black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1850" y="1709738"/>
            <a:ext cx="10515600" cy="2852737"/>
          </a:xfrm>
        </p:spPr>
        <p:txBody>
          <a:bodyPr anchor="b"/>
          <a:lstStyle>
            <a:lvl1pPr>
              <a:defRPr sz="6000" baseline="0">
                <a:latin typeface="Georgia"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tx1">
                    <a:tint val="75000"/>
                  </a:schemeClr>
                </a:solidFill>
                <a:latin typeface="Verdan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 Orange - No Crest">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1850" y="1709738"/>
            <a:ext cx="10515600" cy="2852737"/>
          </a:xfrm>
        </p:spPr>
        <p:txBody>
          <a:bodyPr anchor="b"/>
          <a:lstStyle>
            <a:lvl1pPr>
              <a:defRPr sz="6000" baseline="0">
                <a:latin typeface="Georgia"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tx1">
                    <a:tint val="75000"/>
                  </a:schemeClr>
                </a:solidFill>
                <a:latin typeface="Verdan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 White">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1850" y="1709738"/>
            <a:ext cx="10515600" cy="2852737"/>
          </a:xfrm>
        </p:spPr>
        <p:txBody>
          <a:bodyPr anchor="b"/>
          <a:lstStyle>
            <a:lvl1pPr>
              <a:defRPr sz="6000" baseline="0">
                <a:solidFill>
                  <a:schemeClr val="tx1"/>
                </a:solidFill>
                <a:latin typeface="Georgia"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tx1">
                    <a:tint val="75000"/>
                  </a:schemeClr>
                </a:solidFill>
                <a:latin typeface="Verdan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lvl1pPr>
              <a:defRPr baseline="0">
                <a:solidFill>
                  <a:schemeClr val="tx1"/>
                </a:solidFill>
                <a:latin typeface="Verdana" charset="0"/>
              </a:defRPr>
            </a:lvl1pPr>
          </a:lstStyle>
          <a:p>
            <a:r>
              <a:rPr lang="en-US" dirty="0" smtClean="0"/>
              <a:t>OSU FOUNDATION</a:t>
            </a:r>
            <a:endParaRPr lang="en-US" dirty="0"/>
          </a:p>
        </p:txBody>
      </p:sp>
      <p:sp>
        <p:nvSpPr>
          <p:cNvPr id="6" name="Slide Number Placeholder 5"/>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Black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latin typeface="Georgia"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 Orang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latin typeface="Georgia"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 Whit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solidFill>
                  <a:schemeClr val="tx1"/>
                </a:solidFill>
                <a:latin typeface="Georgia"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lvl1pPr>
              <a:defRPr baseline="0">
                <a:solidFill>
                  <a:schemeClr val="tx1"/>
                </a:solidFill>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 Black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365125"/>
            <a:ext cx="10515600" cy="1325563"/>
          </a:xfrm>
        </p:spPr>
        <p:txBody>
          <a:bodyPr/>
          <a:lstStyle>
            <a:lvl1pPr>
              <a:defRPr baseline="0">
                <a:latin typeface="Georgia"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9" name="Slide Number Placeholder 8"/>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 Orange - No Crest">
    <p:spTree>
      <p:nvGrpSpPr>
        <p:cNvPr id="1" name=""/>
        <p:cNvGrpSpPr/>
        <p:nvPr/>
      </p:nvGrpSpPr>
      <p:grpSpPr>
        <a:xfrm>
          <a:off x="0" y="0"/>
          <a:ext cx="0" cy="0"/>
          <a:chOff x="0" y="0"/>
          <a:chExt cx="0" cy="0"/>
        </a:xfrm>
      </p:grpSpPr>
      <p:sp>
        <p:nvSpPr>
          <p:cNvPr id="12" name="Rectangle 11"/>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365125"/>
            <a:ext cx="10515600" cy="1325563"/>
          </a:xfrm>
        </p:spPr>
        <p:txBody>
          <a:bodyPr/>
          <a:lstStyle>
            <a:lvl1pPr>
              <a:defRPr baseline="0">
                <a:latin typeface="Georgia"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9" name="Slide Number Placeholder 8"/>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 White - No Crest">
    <p:spTree>
      <p:nvGrpSpPr>
        <p:cNvPr id="1" name=""/>
        <p:cNvGrpSpPr/>
        <p:nvPr/>
      </p:nvGrpSpPr>
      <p:grpSpPr>
        <a:xfrm>
          <a:off x="0" y="0"/>
          <a:ext cx="0" cy="0"/>
          <a:chOff x="0" y="0"/>
          <a:chExt cx="0" cy="0"/>
        </a:xfrm>
      </p:grpSpPr>
      <p:sp>
        <p:nvSpPr>
          <p:cNvPr id="12" name="Rectangle 11"/>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365125"/>
            <a:ext cx="10515600" cy="1325563"/>
          </a:xfrm>
        </p:spPr>
        <p:txBody>
          <a:bodyPr/>
          <a:lstStyle>
            <a:lvl1pPr>
              <a:defRPr baseline="0">
                <a:solidFill>
                  <a:schemeClr val="tx1"/>
                </a:solidFill>
                <a:latin typeface="Georgia"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solidFill>
                  <a:schemeClr val="tx1"/>
                </a:solidFill>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solidFill>
                  <a:schemeClr val="tx1"/>
                </a:solidFill>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lvl1pPr>
              <a:defRPr baseline="0">
                <a:solidFill>
                  <a:schemeClr val="tx1"/>
                </a:solidFill>
                <a:latin typeface="Verdana" charset="0"/>
              </a:defRPr>
            </a:lvl1pPr>
          </a:lstStyle>
          <a:p>
            <a:r>
              <a:rPr lang="en-US" dirty="0" smtClean="0"/>
              <a:t>OSU FOUNDATION</a:t>
            </a:r>
            <a:endParaRPr lang="en-US" dirty="0"/>
          </a:p>
        </p:txBody>
      </p:sp>
      <p:sp>
        <p:nvSpPr>
          <p:cNvPr id="9" name="Slide Number Placeholder 8"/>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 Black - No Crest">
    <p:spTree>
      <p:nvGrpSpPr>
        <p:cNvPr id="1" name=""/>
        <p:cNvGrpSpPr/>
        <p:nvPr/>
      </p:nvGrpSpPr>
      <p:grpSpPr>
        <a:xfrm>
          <a:off x="0" y="0"/>
          <a:ext cx="0" cy="0"/>
          <a:chOff x="0" y="0"/>
          <a:chExt cx="0" cy="0"/>
        </a:xfrm>
      </p:grpSpPr>
      <p:sp>
        <p:nvSpPr>
          <p:cNvPr id="6" name="Rectangle 5"/>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latin typeface="Georgia" charset="0"/>
              </a:defRPr>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ull 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p:cNvSpPr>
            <a:spLocks noGrp="1"/>
          </p:cNvSpPr>
          <p:nvPr>
            <p:ph type="ctrTitle" hasCustomPrompt="1"/>
          </p:nvPr>
        </p:nvSpPr>
        <p:spPr>
          <a:xfrm>
            <a:off x="1098123" y="1876298"/>
            <a:ext cx="4997877" cy="3480716"/>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dirty="0" smtClean="0"/>
              <a:t>Headline or title of event</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8123" y="421576"/>
            <a:ext cx="3483016" cy="1079631"/>
          </a:xfrm>
          <a:prstGeom prst="rect">
            <a:avLst/>
          </a:prstGeom>
        </p:spPr>
      </p:pic>
    </p:spTree>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 Orang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latin typeface="Georgia" charset="0"/>
              </a:defRPr>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 Whit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solidFill>
                  <a:schemeClr val="tx1"/>
                </a:solidFill>
                <a:latin typeface="Georgia" charset="0"/>
              </a:defRPr>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lvl1pPr>
              <a:defRPr baseline="0">
                <a:solidFill>
                  <a:schemeClr val="tx1"/>
                </a:solidFill>
                <a:latin typeface="Verdana" charset="0"/>
              </a:defRPr>
            </a:lvl1p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 Black - No Crest">
    <p:spTree>
      <p:nvGrpSpPr>
        <p:cNvPr id="1" name=""/>
        <p:cNvGrpSpPr/>
        <p:nvPr/>
      </p:nvGrpSpPr>
      <p:grpSpPr>
        <a:xfrm>
          <a:off x="0" y="0"/>
          <a:ext cx="0" cy="0"/>
          <a:chOff x="0" y="0"/>
          <a:chExt cx="0" cy="0"/>
        </a:xfrm>
      </p:grpSpPr>
      <p:sp>
        <p:nvSpPr>
          <p:cNvPr id="5" name="Rectangle 4"/>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4" name="Slide Number Placeholder 3"/>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 Orange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4" name="Slide Number Placeholder 3"/>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 White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1"/>
          </p:nvPr>
        </p:nvSpPr>
        <p:spPr/>
        <p:txBody>
          <a:bodyPr/>
          <a:lstStyle>
            <a:lvl1pPr>
              <a:defRPr baseline="0">
                <a:solidFill>
                  <a:schemeClr val="tx1"/>
                </a:solidFill>
                <a:latin typeface="Verdana" charset="0"/>
              </a:defRPr>
            </a:lvl1pPr>
          </a:lstStyle>
          <a:p>
            <a:r>
              <a:rPr lang="en-US" dirty="0" smtClean="0"/>
              <a:t>OSU FOUNDATION</a:t>
            </a:r>
            <a:endParaRPr lang="en-US" dirty="0"/>
          </a:p>
        </p:txBody>
      </p:sp>
      <p:sp>
        <p:nvSpPr>
          <p:cNvPr id="4" name="Slide Number Placeholder 3"/>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 Black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baseline="0">
                <a:latin typeface="Verdana" charset="0"/>
              </a:defRPr>
            </a:lvl1pPr>
            <a:lvl2pPr>
              <a:defRPr sz="2800" baseline="0">
                <a:latin typeface="Verdana" charset="0"/>
              </a:defRPr>
            </a:lvl2pPr>
            <a:lvl3pPr>
              <a:defRPr sz="2400" baseline="0">
                <a:latin typeface="Verdana" charset="0"/>
              </a:defRPr>
            </a:lvl3pPr>
            <a:lvl4pPr>
              <a:defRPr sz="2000" baseline="0">
                <a:latin typeface="Verdana" charset="0"/>
              </a:defRPr>
            </a:lvl4pPr>
            <a:lvl5pPr>
              <a:defRPr sz="2000" baseline="0">
                <a:latin typeface="Verdana"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 Orang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baseline="0">
                <a:latin typeface="Verdana" charset="0"/>
              </a:defRPr>
            </a:lvl1pPr>
            <a:lvl2pPr>
              <a:defRPr sz="2800" baseline="0">
                <a:latin typeface="Verdana" charset="0"/>
              </a:defRPr>
            </a:lvl2pPr>
            <a:lvl3pPr>
              <a:defRPr sz="2400" baseline="0">
                <a:latin typeface="Verdana" charset="0"/>
              </a:defRPr>
            </a:lvl3pPr>
            <a:lvl4pPr>
              <a:defRPr sz="2000" baseline="0">
                <a:latin typeface="Verdana" charset="0"/>
              </a:defRPr>
            </a:lvl4pPr>
            <a:lvl5pPr>
              <a:defRPr sz="2000" baseline="0">
                <a:latin typeface="Verdana"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 Whit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457200"/>
            <a:ext cx="3932237" cy="1600200"/>
          </a:xfrm>
        </p:spPr>
        <p:txBody>
          <a:bodyPr anchor="b"/>
          <a:lstStyle>
            <a:lvl1pPr>
              <a:defRPr sz="3200" baseline="0">
                <a:solidFill>
                  <a:schemeClr val="tx1"/>
                </a:solidFill>
                <a:latin typeface="Georgia"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baseline="0">
                <a:solidFill>
                  <a:schemeClr val="tx1"/>
                </a:solidFill>
                <a:latin typeface="Verdana" charset="0"/>
              </a:defRPr>
            </a:lvl1pPr>
            <a:lvl2pPr>
              <a:defRPr sz="2800" baseline="0">
                <a:solidFill>
                  <a:schemeClr val="tx1"/>
                </a:solidFill>
                <a:latin typeface="Verdana" charset="0"/>
              </a:defRPr>
            </a:lvl2pPr>
            <a:lvl3pPr>
              <a:defRPr sz="2400" baseline="0">
                <a:solidFill>
                  <a:schemeClr val="tx1"/>
                </a:solidFill>
                <a:latin typeface="Verdana" charset="0"/>
              </a:defRPr>
            </a:lvl3pPr>
            <a:lvl4pPr>
              <a:defRPr sz="2000" baseline="0">
                <a:solidFill>
                  <a:schemeClr val="tx1"/>
                </a:solidFill>
                <a:latin typeface="Verdana" charset="0"/>
              </a:defRPr>
            </a:lvl4pPr>
            <a:lvl5pPr>
              <a:defRPr sz="2000" baseline="0">
                <a:solidFill>
                  <a:schemeClr val="tx1"/>
                </a:solidFill>
                <a:latin typeface="Verdana"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solidFill>
                  <a:schemeClr val="tx1"/>
                </a:solidFill>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lvl1pPr>
              <a:defRPr baseline="0">
                <a:solidFill>
                  <a:schemeClr val="tx1"/>
                </a:solidFill>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 Black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 Orang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Full 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345772" cy="6944497"/>
          </a:xfrm>
          <a:prstGeom prst="rect">
            <a:avLst/>
          </a:prstGeom>
        </p:spPr>
      </p:pic>
      <p:sp>
        <p:nvSpPr>
          <p:cNvPr id="6" name="Title 1"/>
          <p:cNvSpPr>
            <a:spLocks noGrp="1"/>
          </p:cNvSpPr>
          <p:nvPr>
            <p:ph type="ctrTitle" hasCustomPrompt="1"/>
          </p:nvPr>
        </p:nvSpPr>
        <p:spPr>
          <a:xfrm>
            <a:off x="1098123" y="1939686"/>
            <a:ext cx="4997877" cy="3480716"/>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dirty="0" smtClean="0"/>
              <a:t>Headline or title of event</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8123" y="456542"/>
            <a:ext cx="3483016" cy="1079631"/>
          </a:xfrm>
          <a:prstGeom prst="rect">
            <a:avLst/>
          </a:prstGeom>
        </p:spPr>
      </p:pic>
    </p:spTree>
    <p:extLst>
      <p:ext uri="{BB962C8B-B14F-4D97-AF65-F5344CB8AC3E}">
        <p14:creationId xmlns:p14="http://schemas.microsoft.com/office/powerpoint/2010/main" val="417172932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 Whit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457200"/>
            <a:ext cx="3932237" cy="1600200"/>
          </a:xfrm>
        </p:spPr>
        <p:txBody>
          <a:bodyPr anchor="b"/>
          <a:lstStyle>
            <a:lvl1pPr>
              <a:defRPr sz="3200" baseline="0">
                <a:solidFill>
                  <a:schemeClr val="tx1"/>
                </a:solidFill>
                <a:latin typeface="Georgia"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solidFill>
                  <a:schemeClr val="tx1"/>
                </a:solidFill>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lvl1pPr>
              <a:defRPr baseline="0">
                <a:solidFill>
                  <a:schemeClr val="tx1"/>
                </a:solidFill>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Black">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dirty="0" smtClean="0"/>
              <a:t>Headline or title of event</a:t>
            </a:r>
            <a:endParaRPr lang="en-US" dirty="0"/>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bg1"/>
                </a:solidFill>
                <a:latin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Supporting text</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9087" y="5329579"/>
            <a:ext cx="3483017" cy="1079631"/>
          </a:xfrm>
          <a:prstGeom prst="rect">
            <a:avLst/>
          </a:prstGeom>
        </p:spPr>
      </p:pic>
    </p:spTree>
    <p:extLst>
      <p:ext uri="{BB962C8B-B14F-4D97-AF65-F5344CB8AC3E}">
        <p14:creationId xmlns:p14="http://schemas.microsoft.com/office/powerpoint/2010/main" val="15252375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Orang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chemeClr val="bg1"/>
                </a:solidFill>
                <a:latin typeface="Impact" charset="0"/>
              </a:defRPr>
            </a:lvl1pPr>
          </a:lstStyle>
          <a:p>
            <a:r>
              <a:rPr lang="en-US" dirty="0" smtClean="0"/>
              <a:t>Headline or title of event</a:t>
            </a:r>
            <a:endParaRPr lang="en-US" dirty="0"/>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1"/>
                </a:solidFill>
                <a:latin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Supporting text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1443" y="5351267"/>
            <a:ext cx="3483016" cy="1079631"/>
          </a:xfrm>
          <a:prstGeom prst="rect">
            <a:avLst/>
          </a:prstGeom>
        </p:spPr>
      </p:pic>
    </p:spTree>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Whit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dirty="0" smtClean="0"/>
              <a:t>Headline or title of event</a:t>
            </a:r>
            <a:endParaRPr lang="en-US" dirty="0"/>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1"/>
                </a:solidFill>
                <a:latin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Supporting text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0899" y="5351094"/>
            <a:ext cx="3483016" cy="1079631"/>
          </a:xfrm>
          <a:prstGeom prst="rect">
            <a:avLst/>
          </a:prstGeom>
        </p:spPr>
      </p:pic>
    </p:spTree>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 Black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latin typeface="Georgia"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 Orange">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latin typeface="Georgia"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 White - No Crest">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solidFill>
                  <a:schemeClr val="tx1"/>
                </a:solidFill>
                <a:latin typeface="Georgia"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baseline="0">
                <a:solidFill>
                  <a:schemeClr val="tx1"/>
                </a:solidFill>
                <a:latin typeface="Verdana" charset="0"/>
              </a:defRPr>
            </a:lvl1pPr>
          </a:lstStyle>
          <a:p>
            <a:r>
              <a:rPr lang="en-US" dirty="0" smtClean="0"/>
              <a:t>OSU FOUNDATION</a:t>
            </a:r>
            <a:endParaRPr lang="en-US" dirty="0"/>
          </a:p>
        </p:txBody>
      </p:sp>
      <p:sp>
        <p:nvSpPr>
          <p:cNvPr id="6" name="Slide Number Placeholder 5"/>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038600" y="6226174"/>
            <a:ext cx="6680200" cy="365125"/>
          </a:xfrm>
          <a:prstGeom prst="rect">
            <a:avLst/>
          </a:prstGeom>
        </p:spPr>
        <p:txBody>
          <a:bodyPr vert="horz" lIns="91440" tIns="45720" rIns="91440" bIns="45720" rtlCol="0" anchor="ctr"/>
          <a:lstStyle>
            <a:lvl1pPr algn="r">
              <a:defRPr sz="1200" baseline="0">
                <a:solidFill>
                  <a:schemeClr val="bg1"/>
                </a:solidFill>
                <a:latin typeface="Verdana" charset="0"/>
              </a:defRPr>
            </a:lvl1pPr>
          </a:lstStyle>
          <a:p>
            <a:r>
              <a:rPr lang="en-US" dirty="0" smtClean="0"/>
              <a:t>OREGON STATE UNIVERSITY</a:t>
            </a:r>
            <a:endParaRPr lang="en-US" dirty="0"/>
          </a:p>
        </p:txBody>
      </p:sp>
      <p:sp>
        <p:nvSpPr>
          <p:cNvPr id="6" name="Slide Number Placeholder 5"/>
          <p:cNvSpPr>
            <a:spLocks noGrp="1"/>
          </p:cNvSpPr>
          <p:nvPr>
            <p:ph type="sldNum" sz="quarter" idx="4"/>
          </p:nvPr>
        </p:nvSpPr>
        <p:spPr>
          <a:xfrm>
            <a:off x="10718800" y="6226174"/>
            <a:ext cx="635000" cy="365125"/>
          </a:xfrm>
          <a:prstGeom prst="rect">
            <a:avLst/>
          </a:prstGeom>
        </p:spPr>
        <p:txBody>
          <a:bodyPr vert="horz" lIns="91440" tIns="45720" rIns="91440" bIns="45720" rtlCol="0" anchor="ctr"/>
          <a:lstStyle>
            <a:lvl1pPr algn="l">
              <a:defRPr sz="1200" baseline="0">
                <a:solidFill>
                  <a:schemeClr val="bg1"/>
                </a:solidFill>
                <a:latin typeface="Verdana" charset="0"/>
              </a:defRPr>
            </a:lvl1pPr>
          </a:lstStyle>
          <a:p>
            <a:r>
              <a:rPr lang="en-US" dirty="0" smtClean="0"/>
              <a:t>| </a:t>
            </a:r>
            <a:fld id="{AAB6004F-53F9-E74D-AC89-56EA63355CB3}" type="slidenum">
              <a:rPr lang="en-US" smtClean="0"/>
              <a:pPr/>
              <a:t>‹#›</a:t>
            </a:fld>
            <a:endParaRPr lang="en-US" dirty="0"/>
          </a:p>
        </p:txBody>
      </p:sp>
    </p:spTree>
    <p:extLst>
      <p:ext uri="{BB962C8B-B14F-4D97-AF65-F5344CB8AC3E}">
        <p14:creationId xmlns:p14="http://schemas.microsoft.com/office/powerpoint/2010/main" val="679971781"/>
      </p:ext>
    </p:extLst>
  </p:cSld>
  <p:clrMap bg1="lt1" tx1="dk1" bg2="lt2" tx2="dk2" accent1="accent1" accent2="accent2" accent3="accent3" accent4="accent4" accent5="accent5" accent6="accent6" hlink="hlink" folHlink="folHlink"/>
  <p:sldLayoutIdLst>
    <p:sldLayoutId id="2147483703" r:id="rId1"/>
    <p:sldLayoutId id="2147483707" r:id="rId2"/>
    <p:sldLayoutId id="2147483712" r:id="rId3"/>
    <p:sldLayoutId id="2147483649" r:id="rId4"/>
    <p:sldLayoutId id="2147483677" r:id="rId5"/>
    <p:sldLayoutId id="2147483678" r:id="rId6"/>
    <p:sldLayoutId id="2147483679" r:id="rId7"/>
    <p:sldLayoutId id="2147483659" r:id="rId8"/>
    <p:sldLayoutId id="2147483681" r:id="rId9"/>
    <p:sldLayoutId id="2147483682" r:id="rId10"/>
    <p:sldLayoutId id="2147483683" r:id="rId11"/>
    <p:sldLayoutId id="2147483669"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baseline="0">
          <a:solidFill>
            <a:schemeClr val="bg1"/>
          </a:solidFill>
          <a:latin typeface="Georgia"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bg1"/>
          </a:solidFill>
          <a:latin typeface="Verdana"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bg1"/>
          </a:solidFill>
          <a:latin typeface="Verdana"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bg1"/>
          </a:solidFill>
          <a:latin typeface="Verdana"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bg1"/>
          </a:solidFill>
          <a:latin typeface="Verdana"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bg1"/>
          </a:solidFill>
          <a:latin typeface="Verdana"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hyperlink" Target="mailto:Aaron.Shonk@osufoundation.org"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mailto:Paul.DuBois@osufoundation.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Office of foundation relations</a:t>
            </a:r>
            <a:endParaRPr lang="en-US" dirty="0"/>
          </a:p>
        </p:txBody>
      </p:sp>
    </p:spTree>
    <p:extLst>
      <p:ext uri="{BB962C8B-B14F-4D97-AF65-F5344CB8AC3E}">
        <p14:creationId xmlns:p14="http://schemas.microsoft.com/office/powerpoint/2010/main" val="2087322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Best </a:t>
            </a:r>
            <a:r>
              <a:rPr lang="en-US" dirty="0">
                <a:latin typeface="Times New Roman" panose="02020603050405020304" pitchFamily="18" charset="0"/>
                <a:cs typeface="Times New Roman" panose="02020603050405020304" pitchFamily="18" charset="0"/>
              </a:rPr>
              <a:t>thought of as supporting innovations, startups,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special projects</a:t>
            </a:r>
            <a:r>
              <a:rPr lang="en-US" dirty="0" smtClean="0">
                <a:latin typeface="Times New Roman" panose="02020603050405020304" pitchFamily="18" charset="0"/>
                <a:cs typeface="Times New Roman" panose="02020603050405020304" pitchFamily="18" charset="0"/>
              </a:rPr>
              <a:t>.</a:t>
            </a:r>
            <a:endParaRPr lang="en-US" dirty="0"/>
          </a:p>
        </p:txBody>
      </p:sp>
      <p:sp>
        <p:nvSpPr>
          <p:cNvPr id="5" name="Footer Placeholder 4"/>
          <p:cNvSpPr>
            <a:spLocks noGrp="1"/>
          </p:cNvSpPr>
          <p:nvPr>
            <p:ph type="ftr" sz="quarter" idx="11"/>
          </p:nvPr>
        </p:nvSpPr>
        <p:spPr/>
        <p:txBody>
          <a:bodyPr/>
          <a:lstStyle/>
          <a:p>
            <a:r>
              <a:rPr lang="en-US" dirty="0" smtClean="0"/>
              <a:t>OSU FOUNDATION</a:t>
            </a:r>
            <a:endParaRPr lang="en-US" dirty="0"/>
          </a:p>
        </p:txBody>
      </p:sp>
      <p:sp>
        <p:nvSpPr>
          <p:cNvPr id="6" name="Slide Number Placeholder 5"/>
          <p:cNvSpPr>
            <a:spLocks noGrp="1"/>
          </p:cNvSpPr>
          <p:nvPr>
            <p:ph type="sldNum" sz="quarter" idx="12"/>
          </p:nvPr>
        </p:nvSpPr>
        <p:spPr/>
        <p:txBody>
          <a:bodyPr/>
          <a:lstStyle/>
          <a:p>
            <a:fld id="{AAB6004F-53F9-E74D-AC89-56EA63355CB3}" type="slidenum">
              <a:rPr lang="en-US" smtClean="0"/>
              <a:pPr/>
              <a:t>9</a:t>
            </a:fld>
            <a:endParaRPr lang="en-US" dirty="0"/>
          </a:p>
        </p:txBody>
      </p:sp>
      <p:sp>
        <p:nvSpPr>
          <p:cNvPr id="9" name="Text Placeholder 8"/>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04252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2398" y="1816406"/>
            <a:ext cx="2520357" cy="481988"/>
          </a:xfrm>
        </p:spPr>
        <p:txBody>
          <a:bodyP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4409768"/>
          </a:xfrm>
        </p:spPr>
        <p:txBody>
          <a:bodyPr>
            <a:normAutofit fontScale="92500" lnSpcReduction="10000"/>
          </a:bodyPr>
          <a:lstStyle/>
          <a:p>
            <a:pPr marL="0" indent="0">
              <a:buNone/>
            </a:pPr>
            <a:r>
              <a:rPr lang="en-US" sz="2600" dirty="0" smtClean="0">
                <a:latin typeface="Verdana" panose="020B0604030504040204" pitchFamily="34" charset="0"/>
                <a:ea typeface="Verdana" panose="020B0604030504040204" pitchFamily="34" charset="0"/>
                <a:cs typeface="Verdana" panose="020B0604030504040204" pitchFamily="34" charset="0"/>
              </a:rPr>
              <a:t>Part of a </a:t>
            </a:r>
            <a:r>
              <a:rPr lang="en-US" sz="2600" b="1" dirty="0" smtClean="0">
                <a:solidFill>
                  <a:schemeClr val="accent5"/>
                </a:solidFill>
                <a:latin typeface="Verdana" panose="020B0604030504040204" pitchFamily="34" charset="0"/>
                <a:ea typeface="Verdana" panose="020B0604030504040204" pitchFamily="34" charset="0"/>
                <a:cs typeface="Verdana" panose="020B0604030504040204" pitchFamily="34" charset="0"/>
              </a:rPr>
              <a:t>balanced external funding plan</a:t>
            </a:r>
          </a:p>
          <a:p>
            <a:pPr marL="0" indent="0">
              <a:buNone/>
            </a:pPr>
            <a:endParaRPr lang="en-US" sz="2600" b="1" dirty="0" smtClean="0">
              <a:latin typeface="Verdana" panose="020B0604030504040204" pitchFamily="34" charset="0"/>
              <a:ea typeface="Verdana" panose="020B0604030504040204" pitchFamily="34" charset="0"/>
              <a:cs typeface="Verdana" panose="020B0604030504040204" pitchFamily="34" charset="0"/>
            </a:endParaRPr>
          </a:p>
          <a:p>
            <a:pPr>
              <a:lnSpc>
                <a:spcPct val="120000"/>
              </a:lnSpc>
              <a:spcBef>
                <a:spcPts val="1800"/>
              </a:spcBef>
            </a:pPr>
            <a:r>
              <a:rPr lang="en-US" sz="2600" dirty="0" smtClean="0">
                <a:latin typeface="Verdana" panose="020B0604030504040204" pitchFamily="34" charset="0"/>
                <a:ea typeface="Verdana" panose="020B0604030504040204" pitchFamily="34" charset="0"/>
                <a:cs typeface="Verdana" panose="020B0604030504040204" pitchFamily="34" charset="0"/>
              </a:rPr>
              <a:t>Motivated to improve the world</a:t>
            </a:r>
          </a:p>
          <a:p>
            <a:pPr>
              <a:lnSpc>
                <a:spcPct val="120000"/>
              </a:lnSpc>
              <a:spcBef>
                <a:spcPts val="1800"/>
              </a:spcBef>
            </a:pPr>
            <a:r>
              <a:rPr lang="en-US" sz="2600" dirty="0">
                <a:latin typeface="Verdana" panose="020B0604030504040204" pitchFamily="34" charset="0"/>
                <a:ea typeface="Verdana" panose="020B0604030504040204" pitchFamily="34" charset="0"/>
                <a:cs typeface="Verdana" panose="020B0604030504040204" pitchFamily="34" charset="0"/>
              </a:rPr>
              <a:t>U</a:t>
            </a:r>
            <a:r>
              <a:rPr lang="en-US" sz="2600" dirty="0" smtClean="0">
                <a:latin typeface="Verdana" panose="020B0604030504040204" pitchFamily="34" charset="0"/>
                <a:ea typeface="Verdana" panose="020B0604030504040204" pitchFamily="34" charset="0"/>
                <a:cs typeface="Verdana" panose="020B0604030504040204" pitchFamily="34" charset="0"/>
              </a:rPr>
              <a:t>niquely flexible funding source, nimble</a:t>
            </a:r>
          </a:p>
          <a:p>
            <a:pPr>
              <a:lnSpc>
                <a:spcPct val="120000"/>
              </a:lnSpc>
              <a:spcBef>
                <a:spcPts val="1800"/>
              </a:spcBef>
            </a:pPr>
            <a:r>
              <a:rPr lang="en-US" sz="2600" dirty="0" smtClean="0">
                <a:latin typeface="Verdana" panose="020B0604030504040204" pitchFamily="34" charset="0"/>
                <a:ea typeface="Verdana" panose="020B0604030504040204" pitchFamily="34" charset="0"/>
                <a:cs typeface="Verdana" panose="020B0604030504040204" pitchFamily="34" charset="0"/>
              </a:rPr>
              <a:t>More rapid turnaround</a:t>
            </a:r>
          </a:p>
          <a:p>
            <a:pPr>
              <a:lnSpc>
                <a:spcPct val="120000"/>
              </a:lnSpc>
              <a:spcBef>
                <a:spcPts val="1800"/>
              </a:spcBef>
            </a:pPr>
            <a:r>
              <a:rPr lang="en-US" sz="2600" dirty="0" smtClean="0">
                <a:latin typeface="Verdana" panose="020B0604030504040204" pitchFamily="34" charset="0"/>
                <a:ea typeface="Verdana" panose="020B0604030504040204" pitchFamily="34" charset="0"/>
                <a:cs typeface="Verdana" panose="020B0604030504040204" pitchFamily="34" charset="0"/>
              </a:rPr>
              <a:t>Sometimes less competition</a:t>
            </a:r>
          </a:p>
          <a:p>
            <a:pPr>
              <a:spcBef>
                <a:spcPts val="1800"/>
              </a:spcBef>
            </a:pPr>
            <a:r>
              <a:rPr lang="en-US" sz="2600" dirty="0" smtClean="0">
                <a:latin typeface="Verdana" panose="020B0604030504040204" pitchFamily="34" charset="0"/>
                <a:ea typeface="Verdana" panose="020B0604030504040204" pitchFamily="34" charset="0"/>
                <a:cs typeface="Verdana" panose="020B0604030504040204" pitchFamily="34" charset="0"/>
              </a:rPr>
              <a:t>Usually smaller gifts; seed funding for larger initiatives</a:t>
            </a:r>
          </a:p>
          <a:p>
            <a:endParaRPr lang="en-US" sz="2400" dirty="0" smtClean="0">
              <a:latin typeface="Verdana" panose="020B0604030504040204" pitchFamily="34" charset="0"/>
              <a:ea typeface="Verdana" panose="020B0604030504040204" pitchFamily="34" charset="0"/>
              <a:cs typeface="Verdana" panose="020B0604030504040204" pitchFamily="34" charset="0"/>
            </a:endParaRPr>
          </a:p>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10" name="Text Placeholder 9"/>
          <p:cNvSpPr>
            <a:spLocks noGrp="1"/>
          </p:cNvSpPr>
          <p:nvPr>
            <p:ph type="body" sz="half" idx="2"/>
          </p:nvPr>
        </p:nvSpPr>
        <p:spPr>
          <a:xfrm>
            <a:off x="822399" y="2437806"/>
            <a:ext cx="2520356" cy="3423243"/>
          </a:xfrm>
        </p:spPr>
        <p:txBody>
          <a:bodyPr>
            <a:normAutofit/>
          </a:bodyPr>
          <a:lstStyle/>
          <a:p>
            <a:pPr>
              <a:spcBef>
                <a:spcPts val="0"/>
              </a:spcBef>
            </a:pPr>
            <a:r>
              <a:rPr lang="en-US" dirty="0">
                <a:solidFill>
                  <a:schemeClr val="accent2"/>
                </a:solidFill>
              </a:rPr>
              <a:t>Purpose</a:t>
            </a:r>
          </a:p>
          <a:p>
            <a:pPr>
              <a:spcBef>
                <a:spcPts val="0"/>
              </a:spcBef>
            </a:pPr>
            <a:endParaRPr lang="en-US" dirty="0">
              <a:solidFill>
                <a:schemeClr val="accent2"/>
              </a:solidFill>
            </a:endParaRPr>
          </a:p>
          <a:p>
            <a:pPr>
              <a:spcBef>
                <a:spcPts val="0"/>
              </a:spcBef>
            </a:pPr>
            <a:r>
              <a:rPr lang="en-US" dirty="0">
                <a:solidFill>
                  <a:schemeClr val="accent2"/>
                </a:solidFill>
              </a:rPr>
              <a:t>Overview of Services</a:t>
            </a:r>
          </a:p>
          <a:p>
            <a:pPr>
              <a:spcBef>
                <a:spcPts val="0"/>
              </a:spcBef>
            </a:pPr>
            <a:endParaRPr lang="en-US" dirty="0">
              <a:solidFill>
                <a:schemeClr val="accent2"/>
              </a:solidFill>
            </a:endParaRPr>
          </a:p>
          <a:p>
            <a:pPr>
              <a:spcBef>
                <a:spcPts val="0"/>
              </a:spcBef>
            </a:pPr>
            <a:r>
              <a:rPr lang="en-US" b="1" dirty="0" smtClean="0">
                <a:solidFill>
                  <a:schemeClr val="accent2"/>
                </a:solidFill>
              </a:rPr>
              <a:t>Notes </a:t>
            </a:r>
            <a:r>
              <a:rPr lang="en-US" b="1" dirty="0">
                <a:solidFill>
                  <a:schemeClr val="accent2"/>
                </a:solidFill>
              </a:rPr>
              <a:t>on Private  </a:t>
            </a:r>
          </a:p>
          <a:p>
            <a:pPr>
              <a:spcBef>
                <a:spcPts val="0"/>
              </a:spcBef>
            </a:pPr>
            <a:r>
              <a:rPr lang="en-US" b="1" dirty="0">
                <a:solidFill>
                  <a:schemeClr val="accent2"/>
                </a:solidFill>
              </a:rPr>
              <a:t>   Foundations</a:t>
            </a:r>
          </a:p>
          <a:p>
            <a:pPr>
              <a:spcBef>
                <a:spcPts val="0"/>
              </a:spcBef>
            </a:pPr>
            <a:endParaRPr lang="en-US" dirty="0">
              <a:solidFill>
                <a:schemeClr val="accent2"/>
              </a:solidFill>
            </a:endParaRPr>
          </a:p>
          <a:p>
            <a:pPr>
              <a:spcBef>
                <a:spcPts val="0"/>
              </a:spcBef>
            </a:pPr>
            <a:r>
              <a:rPr lang="en-US" dirty="0">
                <a:solidFill>
                  <a:schemeClr val="accent2"/>
                </a:solidFill>
              </a:rPr>
              <a:t>Keys to a Successful </a:t>
            </a:r>
          </a:p>
          <a:p>
            <a:pPr>
              <a:spcBef>
                <a:spcPts val="0"/>
              </a:spcBef>
            </a:pPr>
            <a:r>
              <a:rPr lang="en-US" dirty="0">
                <a:solidFill>
                  <a:schemeClr val="accent2"/>
                </a:solidFill>
              </a:rPr>
              <a:t>   Request</a:t>
            </a:r>
          </a:p>
          <a:p>
            <a:pPr>
              <a:spcBef>
                <a:spcPts val="0"/>
              </a:spcBef>
            </a:pPr>
            <a:endParaRPr lang="en-US" dirty="0">
              <a:solidFill>
                <a:schemeClr val="accent2"/>
              </a:solidFill>
            </a:endParaRPr>
          </a:p>
          <a:p>
            <a:pPr>
              <a:spcBef>
                <a:spcPts val="0"/>
              </a:spcBef>
            </a:pPr>
            <a:r>
              <a:rPr lang="en-US" dirty="0">
                <a:solidFill>
                  <a:schemeClr val="accent2"/>
                </a:solidFill>
              </a:rPr>
              <a:t>Q/A</a:t>
            </a: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10</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Private Foundations</a:t>
            </a:r>
          </a:p>
        </p:txBody>
      </p:sp>
    </p:spTree>
    <p:extLst>
      <p:ext uri="{BB962C8B-B14F-4D97-AF65-F5344CB8AC3E}">
        <p14:creationId xmlns:p14="http://schemas.microsoft.com/office/powerpoint/2010/main" val="118195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14262" y="815498"/>
            <a:ext cx="11963476" cy="5227005"/>
          </a:xfrm>
          <a:prstGeom prst="rect">
            <a:avLst/>
          </a:prstGeom>
        </p:spPr>
      </p:pic>
      <p:sp>
        <p:nvSpPr>
          <p:cNvPr id="5" name="Footer Placeholder 4"/>
          <p:cNvSpPr>
            <a:spLocks noGrp="1"/>
          </p:cNvSpPr>
          <p:nvPr>
            <p:ph type="ftr" sz="quarter" idx="11"/>
          </p:nvPr>
        </p:nvSpPr>
        <p:spPr/>
        <p:txBody>
          <a:bodyPr/>
          <a:lstStyle/>
          <a:p>
            <a:r>
              <a:rPr lang="en-US" dirty="0" smtClean="0"/>
              <a:t>OSU FOUNDATION</a:t>
            </a:r>
            <a:endParaRPr lang="en-US" dirty="0"/>
          </a:p>
        </p:txBody>
      </p:sp>
      <p:sp>
        <p:nvSpPr>
          <p:cNvPr id="6" name="Slide Number Placeholder 5"/>
          <p:cNvSpPr>
            <a:spLocks noGrp="1"/>
          </p:cNvSpPr>
          <p:nvPr>
            <p:ph type="sldNum" sz="quarter" idx="12"/>
          </p:nvPr>
        </p:nvSpPr>
        <p:spPr/>
        <p:txBody>
          <a:bodyPr/>
          <a:lstStyle/>
          <a:p>
            <a:fld id="{AAB6004F-53F9-E74D-AC89-56EA63355CB3}" type="slidenum">
              <a:rPr lang="en-US" smtClean="0"/>
              <a:pPr/>
              <a:t>11</a:t>
            </a:fld>
            <a:endParaRPr lang="en-US" dirty="0"/>
          </a:p>
        </p:txBody>
      </p:sp>
      <p:sp>
        <p:nvSpPr>
          <p:cNvPr id="2" name="TextBox 1"/>
          <p:cNvSpPr txBox="1"/>
          <p:nvPr/>
        </p:nvSpPr>
        <p:spPr>
          <a:xfrm>
            <a:off x="598714" y="353833"/>
            <a:ext cx="2601686" cy="923330"/>
          </a:xfrm>
          <a:prstGeom prst="rect">
            <a:avLst/>
          </a:prstGeom>
          <a:noFill/>
        </p:spPr>
        <p:txBody>
          <a:bodyPr wrap="square" rtlCol="0">
            <a:spAutoFit/>
          </a:bodyPr>
          <a:lstStyle/>
          <a:p>
            <a:r>
              <a:rPr lang="en-US" sz="5400" b="1" dirty="0" smtClean="0">
                <a:latin typeface="Impact" panose="020B0806030902050204" pitchFamily="34" charset="0"/>
              </a:rPr>
              <a:t>EXAMPLE</a:t>
            </a:r>
            <a:endParaRPr lang="en-US" sz="2400" b="1" dirty="0">
              <a:latin typeface="Impact" panose="020B0806030902050204" pitchFamily="34" charset="0"/>
            </a:endParaRPr>
          </a:p>
        </p:txBody>
      </p:sp>
    </p:spTree>
    <p:extLst>
      <p:ext uri="{BB962C8B-B14F-4D97-AF65-F5344CB8AC3E}">
        <p14:creationId xmlns:p14="http://schemas.microsoft.com/office/powerpoint/2010/main" val="4205289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2398" y="1816406"/>
            <a:ext cx="2520357" cy="481988"/>
          </a:xfrm>
        </p:spPr>
        <p:txBody>
          <a:bodyP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4044644"/>
          </a:xfrm>
        </p:spPr>
        <p:txBody>
          <a:bodyPr>
            <a:normAutofit/>
          </a:bodyPr>
          <a:lstStyle/>
          <a:p>
            <a:pPr marL="0" indent="0">
              <a:buNone/>
            </a:pPr>
            <a:r>
              <a:rPr lang="en-US" sz="2400" dirty="0" smtClean="0">
                <a:latin typeface="Verdana" panose="020B0604030504040204" pitchFamily="34" charset="0"/>
                <a:ea typeface="Verdana" panose="020B0604030504040204" pitchFamily="34" charset="0"/>
                <a:cs typeface="Verdana" panose="020B0604030504040204" pitchFamily="34" charset="0"/>
              </a:rPr>
              <a:t>Communicate - </a:t>
            </a:r>
            <a:r>
              <a:rPr lang="en-US" sz="2400" b="1" dirty="0" smtClean="0">
                <a:solidFill>
                  <a:schemeClr val="accent5"/>
                </a:solidFill>
                <a:latin typeface="Verdana" panose="020B0604030504040204" pitchFamily="34" charset="0"/>
                <a:ea typeface="Verdana" panose="020B0604030504040204" pitchFamily="34" charset="0"/>
                <a:cs typeface="Verdana" panose="020B0604030504040204" pitchFamily="34" charset="0"/>
              </a:rPr>
              <a:t>know your audience</a:t>
            </a:r>
          </a:p>
          <a:p>
            <a:pPr marL="0" indent="0">
              <a:buNone/>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a:spcBef>
                <a:spcPts val="1800"/>
              </a:spcBef>
            </a:pPr>
            <a:r>
              <a:rPr lang="en-US" sz="2400" dirty="0" smtClean="0">
                <a:latin typeface="Verdana" panose="020B0604030504040204" pitchFamily="34" charset="0"/>
                <a:ea typeface="Verdana" panose="020B0604030504040204" pitchFamily="34" charset="0"/>
                <a:cs typeface="Verdana" panose="020B0604030504040204" pitchFamily="34" charset="0"/>
              </a:rPr>
              <a:t>Charitable intention (working to make the world a better place)</a:t>
            </a:r>
            <a:endParaRPr lang="en-US" sz="2400" dirty="0">
              <a:latin typeface="Verdana" panose="020B0604030504040204" pitchFamily="34" charset="0"/>
              <a:ea typeface="Verdana" panose="020B0604030504040204" pitchFamily="34" charset="0"/>
              <a:cs typeface="Verdana" panose="020B0604030504040204" pitchFamily="34" charset="0"/>
            </a:endParaRPr>
          </a:p>
          <a:p>
            <a:pPr>
              <a:spcBef>
                <a:spcPts val="1800"/>
              </a:spcBef>
            </a:pPr>
            <a:r>
              <a:rPr lang="en-US" sz="2400" dirty="0" smtClean="0">
                <a:latin typeface="Verdana" panose="020B0604030504040204" pitchFamily="34" charset="0"/>
                <a:ea typeface="Verdana" panose="020B0604030504040204" pitchFamily="34" charset="0"/>
                <a:cs typeface="Verdana" panose="020B0604030504040204" pitchFamily="34" charset="0"/>
              </a:rPr>
              <a:t>Return on investment (are your outcomes worth it?)</a:t>
            </a:r>
          </a:p>
          <a:p>
            <a:pPr>
              <a:spcBef>
                <a:spcPts val="1800"/>
              </a:spcBef>
            </a:pPr>
            <a:r>
              <a:rPr lang="en-US" sz="2400" dirty="0" smtClean="0">
                <a:latin typeface="Verdana" panose="020B0604030504040204" pitchFamily="34" charset="0"/>
                <a:ea typeface="Verdana" panose="020B0604030504040204" pitchFamily="34" charset="0"/>
                <a:cs typeface="Verdana" panose="020B0604030504040204" pitchFamily="34" charset="0"/>
              </a:rPr>
              <a:t>Lay-person readers</a:t>
            </a:r>
          </a:p>
        </p:txBody>
      </p:sp>
      <p:sp>
        <p:nvSpPr>
          <p:cNvPr id="10" name="Text Placeholder 9"/>
          <p:cNvSpPr>
            <a:spLocks noGrp="1"/>
          </p:cNvSpPr>
          <p:nvPr>
            <p:ph type="body" sz="half" idx="2"/>
          </p:nvPr>
        </p:nvSpPr>
        <p:spPr>
          <a:xfrm>
            <a:off x="822399" y="2437806"/>
            <a:ext cx="2520356" cy="3423243"/>
          </a:xfrm>
        </p:spPr>
        <p:txBody>
          <a:bodyPr>
            <a:normAutofit/>
          </a:bodyPr>
          <a:lstStyle/>
          <a:p>
            <a:pPr>
              <a:spcBef>
                <a:spcPts val="0"/>
              </a:spcBef>
            </a:pPr>
            <a:r>
              <a:rPr lang="en-US" dirty="0" smtClean="0">
                <a:solidFill>
                  <a:schemeClr val="accent2"/>
                </a:solidFill>
              </a:rPr>
              <a:t>Purpose</a:t>
            </a:r>
          </a:p>
          <a:p>
            <a:pPr>
              <a:spcBef>
                <a:spcPts val="0"/>
              </a:spcBef>
            </a:pPr>
            <a:endParaRPr lang="en-US" dirty="0" smtClean="0">
              <a:solidFill>
                <a:schemeClr val="accent2"/>
              </a:solidFill>
            </a:endParaRPr>
          </a:p>
          <a:p>
            <a:pPr>
              <a:spcBef>
                <a:spcPts val="0"/>
              </a:spcBef>
            </a:pPr>
            <a:r>
              <a:rPr lang="en-US" dirty="0" smtClean="0">
                <a:solidFill>
                  <a:schemeClr val="accent2"/>
                </a:solidFill>
              </a:rPr>
              <a:t>Overview </a:t>
            </a:r>
            <a:r>
              <a:rPr lang="en-US" dirty="0">
                <a:solidFill>
                  <a:schemeClr val="accent2"/>
                </a:solidFill>
              </a:rPr>
              <a:t>of Services</a:t>
            </a:r>
          </a:p>
          <a:p>
            <a:pPr>
              <a:spcBef>
                <a:spcPts val="0"/>
              </a:spcBef>
            </a:pPr>
            <a:endParaRPr lang="en-US" dirty="0">
              <a:solidFill>
                <a:schemeClr val="accent2"/>
              </a:solidFill>
            </a:endParaRPr>
          </a:p>
          <a:p>
            <a:pPr>
              <a:spcBef>
                <a:spcPts val="0"/>
              </a:spcBef>
            </a:pPr>
            <a:r>
              <a:rPr lang="en-US" dirty="0" smtClean="0">
                <a:solidFill>
                  <a:schemeClr val="accent2"/>
                </a:solidFill>
              </a:rPr>
              <a:t>Notes </a:t>
            </a:r>
            <a:r>
              <a:rPr lang="en-US" dirty="0">
                <a:solidFill>
                  <a:schemeClr val="accent2"/>
                </a:solidFill>
              </a:rPr>
              <a:t>on Private  </a:t>
            </a:r>
          </a:p>
          <a:p>
            <a:pPr>
              <a:spcBef>
                <a:spcPts val="0"/>
              </a:spcBef>
            </a:pPr>
            <a:r>
              <a:rPr lang="en-US" dirty="0">
                <a:solidFill>
                  <a:schemeClr val="accent2"/>
                </a:solidFill>
              </a:rPr>
              <a:t>   Foundations</a:t>
            </a:r>
          </a:p>
          <a:p>
            <a:pPr>
              <a:spcBef>
                <a:spcPts val="0"/>
              </a:spcBef>
            </a:pPr>
            <a:endParaRPr lang="en-US" dirty="0">
              <a:solidFill>
                <a:schemeClr val="accent2"/>
              </a:solidFill>
            </a:endParaRPr>
          </a:p>
          <a:p>
            <a:pPr>
              <a:spcBef>
                <a:spcPts val="0"/>
              </a:spcBef>
            </a:pPr>
            <a:r>
              <a:rPr lang="en-US" b="1" dirty="0" smtClean="0">
                <a:solidFill>
                  <a:schemeClr val="accent2"/>
                </a:solidFill>
              </a:rPr>
              <a:t>Keys to a Successful </a:t>
            </a:r>
          </a:p>
          <a:p>
            <a:pPr>
              <a:spcBef>
                <a:spcPts val="0"/>
              </a:spcBef>
            </a:pPr>
            <a:r>
              <a:rPr lang="en-US" b="1" dirty="0">
                <a:solidFill>
                  <a:schemeClr val="accent2"/>
                </a:solidFill>
              </a:rPr>
              <a:t> </a:t>
            </a:r>
            <a:r>
              <a:rPr lang="en-US" b="1" dirty="0" smtClean="0">
                <a:solidFill>
                  <a:schemeClr val="accent2"/>
                </a:solidFill>
              </a:rPr>
              <a:t>  Request</a:t>
            </a:r>
            <a:endParaRPr lang="en-US" b="1" dirty="0">
              <a:solidFill>
                <a:schemeClr val="accent2"/>
              </a:solidFill>
            </a:endParaRPr>
          </a:p>
          <a:p>
            <a:pPr>
              <a:spcBef>
                <a:spcPts val="0"/>
              </a:spcBef>
            </a:pPr>
            <a:endParaRPr lang="en-US" dirty="0">
              <a:solidFill>
                <a:schemeClr val="accent2"/>
              </a:solidFill>
            </a:endParaRPr>
          </a:p>
          <a:p>
            <a:pPr>
              <a:spcBef>
                <a:spcPts val="0"/>
              </a:spcBef>
            </a:pPr>
            <a:r>
              <a:rPr lang="en-US" dirty="0">
                <a:solidFill>
                  <a:schemeClr val="accent2"/>
                </a:solidFill>
              </a:rPr>
              <a:t>Q/A</a:t>
            </a: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12</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Keys to a Successful Request</a:t>
            </a:r>
          </a:p>
        </p:txBody>
      </p:sp>
    </p:spTree>
    <p:extLst>
      <p:ext uri="{BB962C8B-B14F-4D97-AF65-F5344CB8AC3E}">
        <p14:creationId xmlns:p14="http://schemas.microsoft.com/office/powerpoint/2010/main" val="1589531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2398" y="1816406"/>
            <a:ext cx="2520357" cy="481988"/>
          </a:xfrm>
        </p:spPr>
        <p:txBody>
          <a:bodyPr/>
          <a:lstStyle/>
          <a:p>
            <a:r>
              <a:rPr lang="en-US" sz="14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678452"/>
            <a:ext cx="7587619" cy="4182598"/>
          </a:xfrm>
        </p:spPr>
        <p:txBody>
          <a:bodyPr>
            <a:normAutofit/>
          </a:bodyPr>
          <a:lstStyle/>
          <a:p>
            <a:pPr marL="0" indent="0">
              <a:buNone/>
            </a:pPr>
            <a:r>
              <a:rPr lang="en-US" sz="24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Tailor your request </a:t>
            </a:r>
            <a:r>
              <a:rPr lang="en-US" sz="2400" dirty="0" smtClean="0">
                <a:latin typeface="Verdana" panose="020B0604030504040204" pitchFamily="34" charset="0"/>
                <a:ea typeface="Verdana" panose="020B0604030504040204" pitchFamily="34" charset="0"/>
                <a:cs typeface="Verdana" panose="020B0604030504040204" pitchFamily="34" charset="0"/>
              </a:rPr>
              <a:t>to the funder</a:t>
            </a:r>
            <a:endParaRPr lang="en-US" sz="2400" b="1" dirty="0" smtClean="0">
              <a:solidFill>
                <a:schemeClr val="accent5"/>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r>
              <a:rPr lang="en-US" sz="2400" dirty="0" smtClean="0">
                <a:latin typeface="Verdana" panose="020B0604030504040204" pitchFamily="34" charset="0"/>
                <a:ea typeface="Verdana" panose="020B0604030504040204" pitchFamily="34" charset="0"/>
                <a:cs typeface="Verdana" panose="020B0604030504040204" pitchFamily="34" charset="0"/>
              </a:rPr>
              <a:t>Statement of Need – what about the world needs improving?</a:t>
            </a:r>
          </a:p>
          <a:p>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dirty="0" smtClean="0">
                <a:latin typeface="Verdana" panose="020B0604030504040204" pitchFamily="34" charset="0"/>
                <a:ea typeface="Verdana" panose="020B0604030504040204" pitchFamily="34" charset="0"/>
                <a:cs typeface="Verdana" panose="020B0604030504040204" pitchFamily="34" charset="0"/>
              </a:rPr>
              <a:t>Statement of Impact – how does your work make that problem better? (Tie to funder priority)</a:t>
            </a:r>
          </a:p>
        </p:txBody>
      </p:sp>
      <p:sp>
        <p:nvSpPr>
          <p:cNvPr id="10" name="Text Placeholder 9"/>
          <p:cNvSpPr>
            <a:spLocks noGrp="1"/>
          </p:cNvSpPr>
          <p:nvPr>
            <p:ph type="body" sz="half" idx="2"/>
          </p:nvPr>
        </p:nvSpPr>
        <p:spPr>
          <a:xfrm>
            <a:off x="822399" y="2437806"/>
            <a:ext cx="2520356" cy="3423243"/>
          </a:xfrm>
        </p:spPr>
        <p:txBody>
          <a:bodyPr>
            <a:normAutofit/>
          </a:bodyPr>
          <a:lstStyle/>
          <a:p>
            <a:pPr>
              <a:spcBef>
                <a:spcPts val="0"/>
              </a:spcBef>
            </a:pPr>
            <a:r>
              <a:rPr lang="en-US" dirty="0" smtClean="0">
                <a:solidFill>
                  <a:schemeClr val="accent2"/>
                </a:solidFill>
              </a:rPr>
              <a:t>Purpose</a:t>
            </a:r>
          </a:p>
          <a:p>
            <a:pPr>
              <a:spcBef>
                <a:spcPts val="0"/>
              </a:spcBef>
            </a:pPr>
            <a:endParaRPr lang="en-US" dirty="0" smtClean="0">
              <a:solidFill>
                <a:schemeClr val="accent2"/>
              </a:solidFill>
            </a:endParaRPr>
          </a:p>
          <a:p>
            <a:pPr>
              <a:spcBef>
                <a:spcPts val="0"/>
              </a:spcBef>
            </a:pPr>
            <a:r>
              <a:rPr lang="en-US" dirty="0" smtClean="0">
                <a:solidFill>
                  <a:schemeClr val="accent2"/>
                </a:solidFill>
              </a:rPr>
              <a:t>Overview </a:t>
            </a:r>
            <a:r>
              <a:rPr lang="en-US" dirty="0">
                <a:solidFill>
                  <a:schemeClr val="accent2"/>
                </a:solidFill>
              </a:rPr>
              <a:t>of Services</a:t>
            </a:r>
          </a:p>
          <a:p>
            <a:pPr>
              <a:spcBef>
                <a:spcPts val="0"/>
              </a:spcBef>
            </a:pPr>
            <a:endParaRPr lang="en-US" dirty="0">
              <a:solidFill>
                <a:schemeClr val="accent2"/>
              </a:solidFill>
            </a:endParaRPr>
          </a:p>
          <a:p>
            <a:pPr>
              <a:spcBef>
                <a:spcPts val="0"/>
              </a:spcBef>
            </a:pPr>
            <a:r>
              <a:rPr lang="en-US" dirty="0" smtClean="0">
                <a:solidFill>
                  <a:schemeClr val="accent2"/>
                </a:solidFill>
              </a:rPr>
              <a:t>Notes </a:t>
            </a:r>
            <a:r>
              <a:rPr lang="en-US" dirty="0">
                <a:solidFill>
                  <a:schemeClr val="accent2"/>
                </a:solidFill>
              </a:rPr>
              <a:t>on Private  </a:t>
            </a:r>
          </a:p>
          <a:p>
            <a:pPr>
              <a:spcBef>
                <a:spcPts val="0"/>
              </a:spcBef>
            </a:pPr>
            <a:r>
              <a:rPr lang="en-US" dirty="0">
                <a:solidFill>
                  <a:schemeClr val="accent2"/>
                </a:solidFill>
              </a:rPr>
              <a:t>   Foundations</a:t>
            </a:r>
          </a:p>
          <a:p>
            <a:pPr>
              <a:spcBef>
                <a:spcPts val="0"/>
              </a:spcBef>
            </a:pPr>
            <a:endParaRPr lang="en-US" dirty="0">
              <a:solidFill>
                <a:schemeClr val="accent2"/>
              </a:solidFill>
            </a:endParaRPr>
          </a:p>
          <a:p>
            <a:pPr>
              <a:spcBef>
                <a:spcPts val="0"/>
              </a:spcBef>
            </a:pPr>
            <a:r>
              <a:rPr lang="en-US" b="1" dirty="0" smtClean="0">
                <a:solidFill>
                  <a:schemeClr val="accent2"/>
                </a:solidFill>
              </a:rPr>
              <a:t>Keys to a Successful   </a:t>
            </a:r>
          </a:p>
          <a:p>
            <a:pPr>
              <a:spcBef>
                <a:spcPts val="0"/>
              </a:spcBef>
            </a:pPr>
            <a:r>
              <a:rPr lang="en-US" b="1" dirty="0">
                <a:solidFill>
                  <a:schemeClr val="accent2"/>
                </a:solidFill>
              </a:rPr>
              <a:t> </a:t>
            </a:r>
            <a:r>
              <a:rPr lang="en-US" b="1" dirty="0" smtClean="0">
                <a:solidFill>
                  <a:schemeClr val="accent2"/>
                </a:solidFill>
              </a:rPr>
              <a:t>  Request</a:t>
            </a:r>
            <a:endParaRPr lang="en-US" b="1" dirty="0">
              <a:solidFill>
                <a:schemeClr val="accent2"/>
              </a:solidFill>
            </a:endParaRPr>
          </a:p>
          <a:p>
            <a:pPr>
              <a:spcBef>
                <a:spcPts val="0"/>
              </a:spcBef>
            </a:pPr>
            <a:endParaRPr lang="en-US" dirty="0">
              <a:solidFill>
                <a:schemeClr val="accent2"/>
              </a:solidFill>
            </a:endParaRPr>
          </a:p>
          <a:p>
            <a:pPr>
              <a:spcBef>
                <a:spcPts val="0"/>
              </a:spcBef>
            </a:pPr>
            <a:r>
              <a:rPr lang="en-US" dirty="0">
                <a:solidFill>
                  <a:schemeClr val="accent2"/>
                </a:solidFill>
              </a:rPr>
              <a:t>Q/A</a:t>
            </a: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13</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Keys to a Successful Request</a:t>
            </a:r>
          </a:p>
        </p:txBody>
      </p:sp>
    </p:spTree>
    <p:extLst>
      <p:ext uri="{BB962C8B-B14F-4D97-AF65-F5344CB8AC3E}">
        <p14:creationId xmlns:p14="http://schemas.microsoft.com/office/powerpoint/2010/main" val="3913749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14262" y="815498"/>
            <a:ext cx="11963476" cy="5227005"/>
          </a:xfrm>
          <a:prstGeom prst="rect">
            <a:avLst/>
          </a:prstGeom>
        </p:spPr>
      </p:pic>
      <p:sp>
        <p:nvSpPr>
          <p:cNvPr id="5" name="Footer Placeholder 4"/>
          <p:cNvSpPr>
            <a:spLocks noGrp="1"/>
          </p:cNvSpPr>
          <p:nvPr>
            <p:ph type="ftr" sz="quarter" idx="11"/>
          </p:nvPr>
        </p:nvSpPr>
        <p:spPr/>
        <p:txBody>
          <a:bodyPr/>
          <a:lstStyle/>
          <a:p>
            <a:r>
              <a:rPr lang="en-US" dirty="0" smtClean="0"/>
              <a:t>OSU FOUNDATION</a:t>
            </a:r>
            <a:endParaRPr lang="en-US" dirty="0"/>
          </a:p>
        </p:txBody>
      </p:sp>
      <p:sp>
        <p:nvSpPr>
          <p:cNvPr id="6" name="Slide Number Placeholder 5"/>
          <p:cNvSpPr>
            <a:spLocks noGrp="1"/>
          </p:cNvSpPr>
          <p:nvPr>
            <p:ph type="sldNum" sz="quarter" idx="12"/>
          </p:nvPr>
        </p:nvSpPr>
        <p:spPr/>
        <p:txBody>
          <a:bodyPr/>
          <a:lstStyle/>
          <a:p>
            <a:fld id="{AAB6004F-53F9-E74D-AC89-56EA63355CB3}" type="slidenum">
              <a:rPr lang="en-US" smtClean="0"/>
              <a:pPr/>
              <a:t>14</a:t>
            </a:fld>
            <a:endParaRPr lang="en-US" dirty="0"/>
          </a:p>
        </p:txBody>
      </p:sp>
      <p:sp>
        <p:nvSpPr>
          <p:cNvPr id="2" name="TextBox 1"/>
          <p:cNvSpPr txBox="1"/>
          <p:nvPr/>
        </p:nvSpPr>
        <p:spPr>
          <a:xfrm>
            <a:off x="598714" y="353833"/>
            <a:ext cx="2601686" cy="923330"/>
          </a:xfrm>
          <a:prstGeom prst="rect">
            <a:avLst/>
          </a:prstGeom>
          <a:noFill/>
        </p:spPr>
        <p:txBody>
          <a:bodyPr wrap="square" rtlCol="0">
            <a:spAutoFit/>
          </a:bodyPr>
          <a:lstStyle/>
          <a:p>
            <a:r>
              <a:rPr lang="en-US" sz="5400" b="1" dirty="0" smtClean="0">
                <a:latin typeface="Impact" panose="020B0806030902050204" pitchFamily="34" charset="0"/>
              </a:rPr>
              <a:t>EXAMPLE</a:t>
            </a:r>
            <a:endParaRPr lang="en-US" sz="2400" b="1" dirty="0">
              <a:latin typeface="Impact" panose="020B0806030902050204" pitchFamily="34" charset="0"/>
            </a:endParaRPr>
          </a:p>
        </p:txBody>
      </p:sp>
      <p:sp>
        <p:nvSpPr>
          <p:cNvPr id="3" name="Rectangle 2"/>
          <p:cNvSpPr/>
          <p:nvPr/>
        </p:nvSpPr>
        <p:spPr>
          <a:xfrm>
            <a:off x="3516086" y="2481943"/>
            <a:ext cx="1306285" cy="304800"/>
          </a:xfrm>
          <a:prstGeom prst="rect">
            <a:avLst/>
          </a:prstGeom>
          <a:noFill/>
          <a:ln w="5715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114262" y="2634343"/>
            <a:ext cx="2215281" cy="740228"/>
          </a:xfrm>
          <a:prstGeom prst="rightArrow">
            <a:avLst/>
          </a:prstGeom>
          <a:noFill/>
          <a:ln w="5715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lumMod val="75000"/>
                  </a:schemeClr>
                </a:solidFill>
              </a:rPr>
              <a:t>IMPACT</a:t>
            </a:r>
            <a:endParaRPr lang="en-US" b="1" dirty="0">
              <a:solidFill>
                <a:schemeClr val="accent1">
                  <a:lumMod val="75000"/>
                </a:schemeClr>
              </a:solidFill>
            </a:endParaRPr>
          </a:p>
        </p:txBody>
      </p:sp>
    </p:spTree>
    <p:extLst>
      <p:ext uri="{BB962C8B-B14F-4D97-AF65-F5344CB8AC3E}">
        <p14:creationId xmlns:p14="http://schemas.microsoft.com/office/powerpoint/2010/main" val="193945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15</a:t>
            </a:fld>
            <a:endParaRPr lang="en-US" dirty="0"/>
          </a:p>
        </p:txBody>
      </p:sp>
      <p:sp>
        <p:nvSpPr>
          <p:cNvPr id="11" name="TextBox 10"/>
          <p:cNvSpPr txBox="1"/>
          <p:nvPr/>
        </p:nvSpPr>
        <p:spPr>
          <a:xfrm>
            <a:off x="598714" y="353833"/>
            <a:ext cx="2601686" cy="923330"/>
          </a:xfrm>
          <a:prstGeom prst="rect">
            <a:avLst/>
          </a:prstGeom>
          <a:noFill/>
        </p:spPr>
        <p:txBody>
          <a:bodyPr wrap="square" rtlCol="0">
            <a:spAutoFit/>
          </a:bodyPr>
          <a:lstStyle/>
          <a:p>
            <a:r>
              <a:rPr lang="en-US" sz="5400" b="1" dirty="0" smtClean="0">
                <a:latin typeface="Impact" panose="020B0806030902050204" pitchFamily="34" charset="0"/>
              </a:rPr>
              <a:t>EXAMPLE</a:t>
            </a:r>
            <a:endParaRPr lang="en-US" sz="2400" b="1" dirty="0">
              <a:latin typeface="Impact" panose="020B0806030902050204" pitchFamily="34" charset="0"/>
            </a:endParaRPr>
          </a:p>
        </p:txBody>
      </p:sp>
      <p:sp>
        <p:nvSpPr>
          <p:cNvPr id="13" name="Content Placeholder 8"/>
          <p:cNvSpPr txBox="1">
            <a:spLocks/>
          </p:cNvSpPr>
          <p:nvPr/>
        </p:nvSpPr>
        <p:spPr>
          <a:xfrm>
            <a:off x="598714" y="1556064"/>
            <a:ext cx="11190515" cy="447462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bg1"/>
                </a:solidFill>
                <a:latin typeface="Verdana"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bg1"/>
                </a:solidFill>
                <a:latin typeface="Verdana"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bg1"/>
                </a:solidFill>
                <a:latin typeface="Verdana"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bg1"/>
                </a:solidFill>
                <a:latin typeface="Verdana"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bg1"/>
                </a:solidFill>
                <a:latin typeface="Verdana"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Statement of Need – what about the world needs improving?</a:t>
            </a:r>
          </a:p>
          <a:p>
            <a:pPr marL="0" indent="0">
              <a:buNone/>
            </a:pPr>
            <a:r>
              <a:rPr lang="en-US" sz="3600" dirty="0" smtClean="0">
                <a:solidFill>
                  <a:srgbClr val="000000"/>
                </a:solidFill>
                <a:latin typeface="Calibri" panose="020F0502020204030204" pitchFamily="34" charset="0"/>
                <a:ea typeface="Times New Roman" panose="02020603050405020304" pitchFamily="18" charset="0"/>
              </a:rPr>
              <a:t>Juvenile </a:t>
            </a:r>
            <a:r>
              <a:rPr lang="en-US" sz="3600" dirty="0">
                <a:solidFill>
                  <a:srgbClr val="000000"/>
                </a:solidFill>
                <a:latin typeface="Calibri" panose="020F0502020204030204" pitchFamily="34" charset="0"/>
                <a:ea typeface="Times New Roman" panose="02020603050405020304" pitchFamily="18" charset="0"/>
              </a:rPr>
              <a:t>diabetes affects lots of kids, and it’s a thing we need </a:t>
            </a:r>
            <a:r>
              <a:rPr lang="en-US" sz="3600" dirty="0" smtClean="0">
                <a:solidFill>
                  <a:srgbClr val="000000"/>
                </a:solidFill>
                <a:latin typeface="Calibri" panose="020F0502020204030204" pitchFamily="34" charset="0"/>
                <a:ea typeface="Times New Roman" panose="02020603050405020304" pitchFamily="18" charset="0"/>
              </a:rPr>
              <a:t>to cure</a:t>
            </a:r>
            <a:r>
              <a:rPr lang="en-US" sz="3600" dirty="0">
                <a:solidFill>
                  <a:srgbClr val="000000"/>
                </a:solidFill>
                <a:latin typeface="Calibri" panose="020F0502020204030204" pitchFamily="34" charset="0"/>
                <a:ea typeface="Times New Roman" panose="02020603050405020304" pitchFamily="18" charset="0"/>
              </a:rPr>
              <a:t>.</a:t>
            </a:r>
          </a:p>
          <a:p>
            <a:endPar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Statement of Impact – how does your work make that problem better? (Tie to funder priority)</a:t>
            </a:r>
          </a:p>
          <a:p>
            <a:pPr marL="0" indent="0">
              <a:buNone/>
            </a:pPr>
            <a:r>
              <a:rPr lang="en-US" sz="3600" dirty="0" smtClean="0">
                <a:solidFill>
                  <a:srgbClr val="000000"/>
                </a:solidFill>
                <a:latin typeface="Calibri" panose="020F0502020204030204" pitchFamily="34" charset="0"/>
                <a:ea typeface="Times New Roman" panose="02020603050405020304" pitchFamily="18" charset="0"/>
              </a:rPr>
              <a:t>Our research addresses an outstanding question and has the potential to lead to a groundbreaking discovery. </a:t>
            </a:r>
          </a:p>
          <a:p>
            <a:endPar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7750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DC4405"/>
                </a:solidFill>
                <a:latin typeface="Impact" panose="020B0806030902050204" pitchFamily="34" charset="0"/>
              </a:rPr>
              <a:t>Edna McConnell Clark Foundation</a:t>
            </a:r>
            <a:endParaRPr lang="en-US" sz="5400" dirty="0">
              <a:solidFill>
                <a:srgbClr val="DC4405"/>
              </a:solidFill>
              <a:latin typeface="Impact" panose="020B0806030902050204" pitchFamily="34" charset="0"/>
            </a:endParaRPr>
          </a:p>
        </p:txBody>
      </p:sp>
      <p:sp>
        <p:nvSpPr>
          <p:cNvPr id="3" name="Content Placeholder 2"/>
          <p:cNvSpPr>
            <a:spLocks noGrp="1"/>
          </p:cNvSpPr>
          <p:nvPr>
            <p:ph sz="half" idx="1"/>
          </p:nvPr>
        </p:nvSpPr>
        <p:spPr>
          <a:xfrm>
            <a:off x="838201" y="1502229"/>
            <a:ext cx="1948542" cy="4674734"/>
          </a:xfrm>
        </p:spPr>
        <p:txBody>
          <a:bodyPr anchor="ctr">
            <a:noAutofit/>
          </a:bodyPr>
          <a:lstStyle/>
          <a:p>
            <a:pPr marL="0" indent="0">
              <a:lnSpc>
                <a:spcPct val="120000"/>
              </a:lnSpc>
              <a:spcBef>
                <a:spcPts val="1200"/>
              </a:spcBef>
              <a:buNone/>
            </a:pPr>
            <a:r>
              <a:rPr lang="en-US" sz="1600" dirty="0" smtClean="0">
                <a:latin typeface="Times New Roman" panose="02020603050405020304" pitchFamily="18" charset="0"/>
                <a:cs typeface="Times New Roman" panose="02020603050405020304" pitchFamily="18" charset="0"/>
              </a:rPr>
              <a:t>Clark Foundation, begun by Avon cosmetics founder, controlled about $1 billion in assets in 2016.</a:t>
            </a:r>
          </a:p>
          <a:p>
            <a:pPr marL="0" indent="0">
              <a:lnSpc>
                <a:spcPct val="120000"/>
              </a:lnSpc>
              <a:spcBef>
                <a:spcPts val="1200"/>
              </a:spcBef>
              <a:buNone/>
            </a:pPr>
            <a:r>
              <a:rPr lang="en-US" sz="1600" dirty="0" smtClean="0">
                <a:latin typeface="Times New Roman" panose="02020603050405020304" pitchFamily="18" charset="0"/>
                <a:cs typeface="Times New Roman" panose="02020603050405020304" pitchFamily="18" charset="0"/>
              </a:rPr>
              <a:t>“Clark Foundation Spins off Blue Meridian as It Works to Spend All of Its Assets,” Chronicle of Philanthropy, October 19, 2018</a:t>
            </a:r>
            <a:endParaRPr lang="en-US" sz="160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3026229" y="1502228"/>
            <a:ext cx="8327571" cy="4723945"/>
          </a:xfrm>
        </p:spPr>
        <p:txBody>
          <a:bodyPr anchor="ctr">
            <a:noAutofit/>
          </a:bodyPr>
          <a:lstStyle/>
          <a:p>
            <a:pPr marL="0" indent="0">
              <a:spcBef>
                <a:spcPts val="1800"/>
              </a:spcBef>
              <a:buNone/>
            </a:pPr>
            <a:r>
              <a:rPr lang="en-US" sz="2400" dirty="0" smtClean="0"/>
              <a:t>“The </a:t>
            </a:r>
            <a:r>
              <a:rPr lang="en-US" sz="2400" dirty="0"/>
              <a:t>Clark </a:t>
            </a:r>
            <a:r>
              <a:rPr lang="en-US" sz="2400" dirty="0" smtClean="0"/>
              <a:t>[Foundation] </a:t>
            </a:r>
            <a:r>
              <a:rPr lang="en-US" sz="2400" dirty="0"/>
              <a:t>said in a statement that the urgency of multigenerational poverty in the United States required them to put all of the foundation’s capital toward </a:t>
            </a:r>
            <a:r>
              <a:rPr lang="en-US" sz="2400" dirty="0" smtClean="0"/>
              <a:t>‘the </a:t>
            </a:r>
            <a:r>
              <a:rPr lang="en-US" sz="2400" dirty="0"/>
              <a:t>best of what works, right now</a:t>
            </a:r>
            <a:r>
              <a:rPr lang="en-US" sz="2400" dirty="0" smtClean="0"/>
              <a:t>.’ </a:t>
            </a:r>
            <a:endParaRPr lang="en-US" sz="2400" dirty="0"/>
          </a:p>
          <a:p>
            <a:pPr marL="0" indent="0">
              <a:spcBef>
                <a:spcPts val="1800"/>
              </a:spcBef>
              <a:buNone/>
            </a:pPr>
            <a:r>
              <a:rPr lang="en-US" sz="2400" dirty="0" smtClean="0"/>
              <a:t>…As </a:t>
            </a:r>
            <a:r>
              <a:rPr lang="en-US" sz="2400" dirty="0"/>
              <a:t>the foundation reaches its final stage, they stressed that </a:t>
            </a:r>
            <a:r>
              <a:rPr lang="en-US" sz="2400" b="1" dirty="0">
                <a:solidFill>
                  <a:srgbClr val="DC4405"/>
                </a:solidFill>
              </a:rPr>
              <a:t>making an impact is a greater priority than securing the original funders’ legacies</a:t>
            </a:r>
            <a:r>
              <a:rPr lang="en-US" sz="2400" dirty="0"/>
              <a:t>. </a:t>
            </a:r>
            <a:r>
              <a:rPr lang="en-US" sz="2400" dirty="0" smtClean="0"/>
              <a:t>‘We </a:t>
            </a:r>
            <a:r>
              <a:rPr lang="en-US" sz="2400" dirty="0"/>
              <a:t>know we are contributing to something more meaningful than a namesake: a future in which every child has the opportunity to achieve his or her full potential</a:t>
            </a:r>
            <a:r>
              <a:rPr lang="en-US" sz="2400" dirty="0" smtClean="0"/>
              <a:t>,’ </a:t>
            </a:r>
            <a:r>
              <a:rPr lang="en-US" sz="2400" dirty="0"/>
              <a:t>they said</a:t>
            </a:r>
            <a:r>
              <a:rPr lang="en-US" sz="2400" dirty="0" smtClean="0"/>
              <a:t>.” </a:t>
            </a:r>
            <a:endParaRPr lang="en-US" sz="2400" dirty="0"/>
          </a:p>
        </p:txBody>
      </p:sp>
      <p:sp>
        <p:nvSpPr>
          <p:cNvPr id="5" name="Footer Placeholder 4"/>
          <p:cNvSpPr>
            <a:spLocks noGrp="1"/>
          </p:cNvSpPr>
          <p:nvPr>
            <p:ph type="ftr" sz="quarter" idx="11"/>
          </p:nvPr>
        </p:nvSpPr>
        <p:spPr/>
        <p:txBody>
          <a:bodyPr/>
          <a:lstStyle/>
          <a:p>
            <a:r>
              <a:rPr lang="en-US" dirty="0" smtClean="0"/>
              <a:t>OSU FOUNDATION</a:t>
            </a:r>
            <a:endParaRPr lang="en-US" dirty="0"/>
          </a:p>
        </p:txBody>
      </p:sp>
      <p:sp>
        <p:nvSpPr>
          <p:cNvPr id="6" name="Slide Number Placeholder 5"/>
          <p:cNvSpPr>
            <a:spLocks noGrp="1"/>
          </p:cNvSpPr>
          <p:nvPr>
            <p:ph type="sldNum" sz="quarter" idx="12"/>
          </p:nvPr>
        </p:nvSpPr>
        <p:spPr/>
        <p:txBody>
          <a:bodyPr/>
          <a:lstStyle/>
          <a:p>
            <a:fld id="{AAB6004F-53F9-E74D-AC89-56EA63355CB3}" type="slidenum">
              <a:rPr lang="en-US" smtClean="0"/>
              <a:pPr/>
              <a:t>16</a:t>
            </a:fld>
            <a:endParaRPr lang="en-US" dirty="0"/>
          </a:p>
        </p:txBody>
      </p:sp>
    </p:spTree>
    <p:extLst>
      <p:ext uri="{BB962C8B-B14F-4D97-AF65-F5344CB8AC3E}">
        <p14:creationId xmlns:p14="http://schemas.microsoft.com/office/powerpoint/2010/main" val="9748974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Communicate to a funder that your project meets a need they care </a:t>
            </a:r>
            <a:r>
              <a:rPr lang="en-US" dirty="0" smtClean="0"/>
              <a:t>about, </a:t>
            </a:r>
            <a:r>
              <a:rPr lang="en-US" dirty="0" smtClean="0"/>
              <a:t>the potential impact aligns with their priorities</a:t>
            </a:r>
            <a:r>
              <a:rPr lang="en-US" dirty="0"/>
              <a:t>,</a:t>
            </a:r>
          </a:p>
        </p:txBody>
      </p:sp>
      <p:sp>
        <p:nvSpPr>
          <p:cNvPr id="3" name="Text Placeholder 2"/>
          <p:cNvSpPr>
            <a:spLocks noGrp="1"/>
          </p:cNvSpPr>
          <p:nvPr>
            <p:ph type="body" idx="1"/>
          </p:nvPr>
        </p:nvSpPr>
        <p:spPr/>
        <p:txBody>
          <a:bodyPr>
            <a:normAutofit/>
          </a:bodyPr>
          <a:lstStyle/>
          <a:p>
            <a:r>
              <a:rPr lang="en-US" sz="4400" b="1" dirty="0">
                <a:solidFill>
                  <a:schemeClr val="tx1"/>
                </a:solidFill>
              </a:rPr>
              <a:t>a</a:t>
            </a:r>
            <a:r>
              <a:rPr lang="en-US" sz="4400" b="1" dirty="0" smtClean="0">
                <a:solidFill>
                  <a:schemeClr val="tx1"/>
                </a:solidFill>
              </a:rPr>
              <a:t>nd they will invest in your success.</a:t>
            </a:r>
            <a:endParaRPr lang="en-US" sz="4400" b="1" dirty="0">
              <a:solidFill>
                <a:schemeClr val="tx1"/>
              </a:solidFill>
            </a:endParaRP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pPr/>
              <a:t>17</a:t>
            </a:fld>
            <a:endParaRPr lang="en-US" dirty="0"/>
          </a:p>
        </p:txBody>
      </p:sp>
    </p:spTree>
    <p:extLst>
      <p:ext uri="{BB962C8B-B14F-4D97-AF65-F5344CB8AC3E}">
        <p14:creationId xmlns:p14="http://schemas.microsoft.com/office/powerpoint/2010/main" val="8465849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smtClean="0">
                <a:latin typeface="Impact" panose="020B0806030902050204" pitchFamily="34" charset="0"/>
              </a:rPr>
              <a:t>Let’s Try It!</a:t>
            </a:r>
            <a:endParaRPr lang="en-US" sz="6600" dirty="0">
              <a:latin typeface="Impact" panose="020B0806030902050204" pitchFamily="34" charset="0"/>
            </a:endParaRPr>
          </a:p>
        </p:txBody>
      </p:sp>
      <p:sp>
        <p:nvSpPr>
          <p:cNvPr id="3" name="Content Placeholder 2"/>
          <p:cNvSpPr>
            <a:spLocks noGrp="1"/>
          </p:cNvSpPr>
          <p:nvPr>
            <p:ph idx="1"/>
          </p:nvPr>
        </p:nvSpPr>
        <p:spPr/>
        <p:txBody>
          <a:bodyPr/>
          <a:lstStyle/>
          <a:p>
            <a:pPr marL="0" indent="0">
              <a:buNone/>
            </a:pPr>
            <a:r>
              <a:rPr lang="en-US" dirty="0" smtClean="0"/>
              <a:t>Consider your research or programs in your area for which you would like to seek funding.</a:t>
            </a:r>
          </a:p>
          <a:p>
            <a:pPr marL="0" indent="0">
              <a:buNone/>
            </a:pPr>
            <a:endParaRPr lang="en-US" dirty="0"/>
          </a:p>
          <a:p>
            <a:pPr marL="0" indent="0">
              <a:buNone/>
            </a:pPr>
            <a:endParaRPr lang="en-US" dirty="0"/>
          </a:p>
        </p:txBody>
      </p:sp>
      <p:sp>
        <p:nvSpPr>
          <p:cNvPr id="4" name="Text Placeholder 3"/>
          <p:cNvSpPr>
            <a:spLocks noGrp="1"/>
          </p:cNvSpPr>
          <p:nvPr>
            <p:ph type="body" sz="half" idx="2"/>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OSU FOUNDATION</a:t>
            </a:r>
            <a:endParaRPr lang="en-US" dirty="0"/>
          </a:p>
        </p:txBody>
      </p:sp>
      <p:sp>
        <p:nvSpPr>
          <p:cNvPr id="6" name="Slide Number Placeholder 5"/>
          <p:cNvSpPr>
            <a:spLocks noGrp="1"/>
          </p:cNvSpPr>
          <p:nvPr>
            <p:ph type="sldNum" sz="quarter" idx="12"/>
          </p:nvPr>
        </p:nvSpPr>
        <p:spPr/>
        <p:txBody>
          <a:bodyPr/>
          <a:lstStyle/>
          <a:p>
            <a:fld id="{AAB6004F-53F9-E74D-AC89-56EA63355CB3}" type="slidenum">
              <a:rPr lang="en-US" smtClean="0"/>
              <a:pPr/>
              <a:t>18</a:t>
            </a:fld>
            <a:endParaRPr lang="en-US" dirty="0"/>
          </a:p>
        </p:txBody>
      </p:sp>
    </p:spTree>
    <p:extLst>
      <p:ext uri="{BB962C8B-B14F-4D97-AF65-F5344CB8AC3E}">
        <p14:creationId xmlns:p14="http://schemas.microsoft.com/office/powerpoint/2010/main" val="1218976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6801" y="777789"/>
            <a:ext cx="10058400" cy="2174732"/>
          </a:xfrm>
        </p:spPr>
        <p:txBody>
          <a:bodyPr>
            <a:normAutofit fontScale="90000"/>
          </a:bodyPr>
          <a:lstStyle/>
          <a:p>
            <a:r>
              <a:rPr lang="en-US" dirty="0" smtClean="0"/>
              <a:t>Foundation Relations Team</a:t>
            </a:r>
            <a:endParaRPr lang="en-US" dirty="0"/>
          </a:p>
        </p:txBody>
      </p:sp>
      <p:sp>
        <p:nvSpPr>
          <p:cNvPr id="3" name="Subtitle 2"/>
          <p:cNvSpPr>
            <a:spLocks noGrp="1"/>
          </p:cNvSpPr>
          <p:nvPr>
            <p:ph type="subTitle" idx="1"/>
          </p:nvPr>
        </p:nvSpPr>
        <p:spPr>
          <a:xfrm>
            <a:off x="1066801" y="3150823"/>
            <a:ext cx="4970442" cy="3073707"/>
          </a:xfrm>
        </p:spPr>
        <p:txBody>
          <a:bodyPr>
            <a:noAutofit/>
          </a:bodyPr>
          <a:lstStyle/>
          <a:p>
            <a:r>
              <a:rPr lang="en-US" b="1" dirty="0" smtClean="0"/>
              <a:t>Aaron Shonk, Senior Director</a:t>
            </a:r>
          </a:p>
          <a:p>
            <a:r>
              <a:rPr lang="en-US" dirty="0" smtClean="0">
                <a:latin typeface="Veranda"/>
                <a:hlinkClick r:id="rId3"/>
              </a:rPr>
              <a:t>Aaron.Shonk@osufoundation.org</a:t>
            </a:r>
            <a:endParaRPr lang="en-US" dirty="0">
              <a:latin typeface="Veranda"/>
            </a:endParaRPr>
          </a:p>
          <a:p>
            <a:r>
              <a:rPr lang="en-US" dirty="0" smtClean="0">
                <a:latin typeface="Veranda"/>
              </a:rPr>
              <a:t>Ph:7-6961</a:t>
            </a:r>
          </a:p>
          <a:p>
            <a:endParaRPr lang="en-US" dirty="0" smtClean="0"/>
          </a:p>
          <a:p>
            <a:r>
              <a:rPr lang="en-US" b="1" dirty="0" smtClean="0"/>
              <a:t>Elizabeth Ocampo, Coordinator</a:t>
            </a:r>
          </a:p>
          <a:p>
            <a:r>
              <a:rPr lang="en-US" dirty="0" smtClean="0">
                <a:latin typeface="Veranda"/>
                <a:hlinkClick r:id="rId4"/>
              </a:rPr>
              <a:t>Elizabeth.Ocampo@osufoundation.org</a:t>
            </a:r>
            <a:r>
              <a:rPr lang="en-US" dirty="0" smtClean="0">
                <a:latin typeface="Veranda"/>
              </a:rPr>
              <a:t> </a:t>
            </a:r>
          </a:p>
          <a:p>
            <a:r>
              <a:rPr lang="en-US" dirty="0" smtClean="0">
                <a:latin typeface="Veranda"/>
              </a:rPr>
              <a:t>Ph:7-7362</a:t>
            </a:r>
          </a:p>
        </p:txBody>
      </p:sp>
      <p:sp>
        <p:nvSpPr>
          <p:cNvPr id="14" name="Subtitle 2"/>
          <p:cNvSpPr txBox="1">
            <a:spLocks/>
          </p:cNvSpPr>
          <p:nvPr/>
        </p:nvSpPr>
        <p:spPr>
          <a:xfrm>
            <a:off x="6154759" y="3150822"/>
            <a:ext cx="4970442" cy="3073707"/>
          </a:xfrm>
          <a:prstGeom prst="rect">
            <a:avLst/>
          </a:prstGeom>
        </p:spPr>
        <p:txBody>
          <a:bodyPr vert="horz" lIns="0" tIns="0" rIns="0" bIns="0" rtlCol="0">
            <a:noAutofit/>
          </a:bodyPr>
          <a:lstStyle>
            <a:lvl1pPr marL="0" indent="0" algn="l" defTabSz="914400" rtl="0" eaLnBrk="1" latinLnBrk="0" hangingPunct="1">
              <a:lnSpc>
                <a:spcPts val="1800"/>
              </a:lnSpc>
              <a:spcBef>
                <a:spcPts val="1000"/>
              </a:spcBef>
              <a:buFont typeface="Arial"/>
              <a:buNone/>
              <a:defRPr sz="2000" kern="1200" baseline="0">
                <a:solidFill>
                  <a:schemeClr val="tx1"/>
                </a:solidFill>
                <a:latin typeface="Georgia" charset="0"/>
                <a:ea typeface="+mn-ea"/>
                <a:cs typeface="+mn-cs"/>
              </a:defRPr>
            </a:lvl1pPr>
            <a:lvl2pPr marL="457200" indent="0" algn="ctr" defTabSz="914400" rtl="0" eaLnBrk="1" latinLnBrk="0" hangingPunct="1">
              <a:lnSpc>
                <a:spcPct val="90000"/>
              </a:lnSpc>
              <a:spcBef>
                <a:spcPts val="500"/>
              </a:spcBef>
              <a:buFont typeface="Arial"/>
              <a:buNone/>
              <a:defRPr sz="2000" kern="1200" baseline="0">
                <a:solidFill>
                  <a:schemeClr val="bg1"/>
                </a:solidFill>
                <a:latin typeface="Verdana" charset="0"/>
                <a:ea typeface="+mn-ea"/>
                <a:cs typeface="+mn-cs"/>
              </a:defRPr>
            </a:lvl2pPr>
            <a:lvl3pPr marL="914400" indent="0" algn="ctr" defTabSz="914400" rtl="0" eaLnBrk="1" latinLnBrk="0" hangingPunct="1">
              <a:lnSpc>
                <a:spcPct val="90000"/>
              </a:lnSpc>
              <a:spcBef>
                <a:spcPts val="500"/>
              </a:spcBef>
              <a:buFont typeface="Arial"/>
              <a:buNone/>
              <a:defRPr sz="1800" kern="1200" baseline="0">
                <a:solidFill>
                  <a:schemeClr val="bg1"/>
                </a:solidFill>
                <a:latin typeface="Verdana" charset="0"/>
                <a:ea typeface="+mn-ea"/>
                <a:cs typeface="+mn-cs"/>
              </a:defRPr>
            </a:lvl3pPr>
            <a:lvl4pPr marL="1371600" indent="0" algn="ctr" defTabSz="914400" rtl="0" eaLnBrk="1" latinLnBrk="0" hangingPunct="1">
              <a:lnSpc>
                <a:spcPct val="90000"/>
              </a:lnSpc>
              <a:spcBef>
                <a:spcPts val="500"/>
              </a:spcBef>
              <a:buFont typeface="Arial"/>
              <a:buNone/>
              <a:defRPr sz="1600" kern="1200" baseline="0">
                <a:solidFill>
                  <a:schemeClr val="bg1"/>
                </a:solidFill>
                <a:latin typeface="Verdana" charset="0"/>
                <a:ea typeface="+mn-ea"/>
                <a:cs typeface="+mn-cs"/>
              </a:defRPr>
            </a:lvl4pPr>
            <a:lvl5pPr marL="1828800" indent="0" algn="ctr" defTabSz="914400" rtl="0" eaLnBrk="1" latinLnBrk="0" hangingPunct="1">
              <a:lnSpc>
                <a:spcPct val="90000"/>
              </a:lnSpc>
              <a:spcBef>
                <a:spcPts val="500"/>
              </a:spcBef>
              <a:buFont typeface="Arial"/>
              <a:buNone/>
              <a:defRPr sz="1600" kern="1200" baseline="0">
                <a:solidFill>
                  <a:schemeClr val="bg1"/>
                </a:solidFill>
                <a:latin typeface="Verdana" charset="0"/>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b="1" dirty="0" smtClean="0"/>
              <a:t>Paul DuBois, Associate Director</a:t>
            </a:r>
          </a:p>
          <a:p>
            <a:r>
              <a:rPr lang="en-US" dirty="0" smtClean="0">
                <a:latin typeface="Veranda"/>
                <a:hlinkClick r:id="rId4"/>
              </a:rPr>
              <a:t>Paul.DuBois@osufoundation.org</a:t>
            </a:r>
            <a:r>
              <a:rPr lang="en-US" dirty="0" smtClean="0">
                <a:latin typeface="Veranda"/>
              </a:rPr>
              <a:t> </a:t>
            </a:r>
          </a:p>
          <a:p>
            <a:r>
              <a:rPr lang="en-US" dirty="0" smtClean="0">
                <a:latin typeface="Veranda"/>
              </a:rPr>
              <a:t>Ph:7-3755</a:t>
            </a:r>
          </a:p>
        </p:txBody>
      </p:sp>
    </p:spTree>
    <p:extLst>
      <p:ext uri="{BB962C8B-B14F-4D97-AF65-F5344CB8AC3E}">
        <p14:creationId xmlns:p14="http://schemas.microsoft.com/office/powerpoint/2010/main" val="1279053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8123" y="1876298"/>
            <a:ext cx="9352163" cy="3480716"/>
          </a:xfrm>
        </p:spPr>
        <p:txBody>
          <a:bodyPr>
            <a:normAutofit/>
          </a:bodyPr>
          <a:lstStyle/>
          <a:p>
            <a:r>
              <a:rPr lang="en-US" dirty="0" smtClean="0"/>
              <a:t>Healthy Planet</a:t>
            </a:r>
            <a:br>
              <a:rPr lang="en-US" dirty="0" smtClean="0"/>
            </a:br>
            <a:r>
              <a:rPr lang="en-US" dirty="0" smtClean="0"/>
              <a:t>Healthy people</a:t>
            </a:r>
            <a:br>
              <a:rPr lang="en-US" dirty="0" smtClean="0"/>
            </a:br>
            <a:r>
              <a:rPr lang="en-US" dirty="0" smtClean="0"/>
              <a:t>Healthy Economy</a:t>
            </a:r>
            <a:endParaRPr lang="en-US" dirty="0"/>
          </a:p>
        </p:txBody>
      </p:sp>
    </p:spTree>
    <p:extLst>
      <p:ext uri="{BB962C8B-B14F-4D97-AF65-F5344CB8AC3E}">
        <p14:creationId xmlns:p14="http://schemas.microsoft.com/office/powerpoint/2010/main" val="1885143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2398" y="1816406"/>
            <a:ext cx="2520357" cy="481988"/>
          </a:xfrm>
        </p:spPr>
        <p:txBody>
          <a:bodyP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794657"/>
            <a:ext cx="7587619" cy="5066393"/>
          </a:xfrm>
        </p:spPr>
        <p:txBody>
          <a:bodyPr>
            <a:normAutofit/>
          </a:bodyPr>
          <a:lstStyle/>
          <a:p>
            <a:pPr marL="0" indent="0">
              <a:buNone/>
            </a:pPr>
            <a:r>
              <a:rPr lang="en-US" sz="24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Exercise: Healthy Planet, People, Economy</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spcBef>
                <a:spcPts val="1800"/>
              </a:spcBef>
              <a:buNone/>
            </a:pPr>
            <a:r>
              <a:rPr lang="en-US" sz="2400" dirty="0">
                <a:latin typeface="Verdana" panose="020B0604030504040204" pitchFamily="34" charset="0"/>
                <a:ea typeface="Verdana" panose="020B0604030504040204" pitchFamily="34" charset="0"/>
                <a:cs typeface="Verdana" panose="020B0604030504040204" pitchFamily="34" charset="0"/>
              </a:rPr>
              <a:t>S</a:t>
            </a:r>
            <a:r>
              <a:rPr lang="en-US" sz="2400" dirty="0" smtClean="0">
                <a:latin typeface="Verdana" panose="020B0604030504040204" pitchFamily="34" charset="0"/>
                <a:ea typeface="Verdana" panose="020B0604030504040204" pitchFamily="34" charset="0"/>
                <a:cs typeface="Verdana" panose="020B0604030504040204" pitchFamily="34" charset="0"/>
              </a:rPr>
              <a:t>tate the </a:t>
            </a:r>
            <a:r>
              <a:rPr lang="en-US" sz="2400" i="1" dirty="0" smtClean="0">
                <a:latin typeface="Verdana" panose="020B0604030504040204" pitchFamily="34" charset="0"/>
                <a:ea typeface="Verdana" panose="020B0604030504040204" pitchFamily="34" charset="0"/>
                <a:cs typeface="Verdana" panose="020B0604030504040204" pitchFamily="34" charset="0"/>
              </a:rPr>
              <a:t>need</a:t>
            </a:r>
            <a:r>
              <a:rPr lang="en-US" sz="2400" dirty="0" smtClean="0">
                <a:latin typeface="Verdana" panose="020B0604030504040204" pitchFamily="34" charset="0"/>
                <a:ea typeface="Verdana" panose="020B0604030504040204" pitchFamily="34" charset="0"/>
                <a:cs typeface="Verdana" panose="020B0604030504040204" pitchFamily="34" charset="0"/>
              </a:rPr>
              <a:t> for your research topic or program.</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spcBef>
                <a:spcPts val="1800"/>
              </a:spcBef>
              <a:buNone/>
            </a:pPr>
            <a:r>
              <a:rPr lang="en-US" sz="2400" dirty="0" smtClean="0">
                <a:latin typeface="Verdana" panose="020B0604030504040204" pitchFamily="34" charset="0"/>
                <a:ea typeface="Verdana" panose="020B0604030504040204" pitchFamily="34" charset="0"/>
                <a:cs typeface="Verdana" panose="020B0604030504040204" pitchFamily="34" charset="0"/>
              </a:rPr>
              <a:t>State the </a:t>
            </a:r>
            <a:r>
              <a:rPr lang="en-US" sz="2400" i="1" dirty="0" smtClean="0">
                <a:latin typeface="Verdana" panose="020B0604030504040204" pitchFamily="34" charset="0"/>
                <a:ea typeface="Verdana" panose="020B0604030504040204" pitchFamily="34" charset="0"/>
                <a:cs typeface="Verdana" panose="020B0604030504040204" pitchFamily="34" charset="0"/>
              </a:rPr>
              <a:t>impact</a:t>
            </a:r>
            <a:r>
              <a:rPr lang="en-US" sz="2400" dirty="0" smtClean="0">
                <a:latin typeface="Verdana" panose="020B0604030504040204" pitchFamily="34" charset="0"/>
                <a:ea typeface="Verdana" panose="020B0604030504040204" pitchFamily="34" charset="0"/>
                <a:cs typeface="Verdana" panose="020B0604030504040204" pitchFamily="34" charset="0"/>
              </a:rPr>
              <a:t> of your research or program as it relates to two or all three parts of the vision statement.</a:t>
            </a:r>
          </a:p>
          <a:p>
            <a:pPr marL="0" indent="0">
              <a:spcBef>
                <a:spcPts val="1800"/>
              </a:spcBef>
              <a:buNone/>
            </a:pPr>
            <a:r>
              <a:rPr lang="en-US" sz="2400" dirty="0" smtClean="0">
                <a:latin typeface="Verdana" panose="020B0604030504040204" pitchFamily="34" charset="0"/>
                <a:ea typeface="Verdana" panose="020B0604030504040204" pitchFamily="34" charset="0"/>
                <a:cs typeface="Verdana" panose="020B0604030504040204" pitchFamily="34" charset="0"/>
              </a:rPr>
              <a:t>Communicate as you would to a private funder: use lay-friendly language, speak to the funder’s charitable intent, and underscore the return on investment.</a:t>
            </a:r>
          </a:p>
        </p:txBody>
      </p:sp>
      <p:sp>
        <p:nvSpPr>
          <p:cNvPr id="10" name="Text Placeholder 9"/>
          <p:cNvSpPr>
            <a:spLocks noGrp="1"/>
          </p:cNvSpPr>
          <p:nvPr>
            <p:ph type="body" sz="half" idx="2"/>
          </p:nvPr>
        </p:nvSpPr>
        <p:spPr>
          <a:xfrm>
            <a:off x="822399" y="2437806"/>
            <a:ext cx="2520356" cy="3423243"/>
          </a:xfrm>
        </p:spPr>
        <p:txBody>
          <a:bodyPr>
            <a:normAutofit/>
          </a:bodyPr>
          <a:lstStyle/>
          <a:p>
            <a:pPr>
              <a:spcBef>
                <a:spcPts val="0"/>
              </a:spcBef>
            </a:pPr>
            <a:r>
              <a:rPr lang="en-US" dirty="0" smtClean="0">
                <a:solidFill>
                  <a:schemeClr val="accent2"/>
                </a:solidFill>
              </a:rPr>
              <a:t>Purpose</a:t>
            </a:r>
          </a:p>
          <a:p>
            <a:pPr>
              <a:spcBef>
                <a:spcPts val="0"/>
              </a:spcBef>
            </a:pPr>
            <a:endParaRPr lang="en-US" dirty="0" smtClean="0">
              <a:solidFill>
                <a:schemeClr val="accent2"/>
              </a:solidFill>
            </a:endParaRPr>
          </a:p>
          <a:p>
            <a:pPr>
              <a:spcBef>
                <a:spcPts val="0"/>
              </a:spcBef>
            </a:pPr>
            <a:r>
              <a:rPr lang="en-US" dirty="0" smtClean="0">
                <a:solidFill>
                  <a:schemeClr val="accent2"/>
                </a:solidFill>
              </a:rPr>
              <a:t>Overview </a:t>
            </a:r>
            <a:r>
              <a:rPr lang="en-US" dirty="0">
                <a:solidFill>
                  <a:schemeClr val="accent2"/>
                </a:solidFill>
              </a:rPr>
              <a:t>of Services</a:t>
            </a:r>
          </a:p>
          <a:p>
            <a:pPr>
              <a:spcBef>
                <a:spcPts val="0"/>
              </a:spcBef>
            </a:pPr>
            <a:endParaRPr lang="en-US" dirty="0">
              <a:solidFill>
                <a:schemeClr val="accent2"/>
              </a:solidFill>
            </a:endParaRPr>
          </a:p>
          <a:p>
            <a:pPr>
              <a:spcBef>
                <a:spcPts val="0"/>
              </a:spcBef>
            </a:pPr>
            <a:r>
              <a:rPr lang="en-US" dirty="0" smtClean="0">
                <a:solidFill>
                  <a:schemeClr val="accent2"/>
                </a:solidFill>
              </a:rPr>
              <a:t>Notes </a:t>
            </a:r>
            <a:r>
              <a:rPr lang="en-US" dirty="0">
                <a:solidFill>
                  <a:schemeClr val="accent2"/>
                </a:solidFill>
              </a:rPr>
              <a:t>on Private  </a:t>
            </a:r>
          </a:p>
          <a:p>
            <a:pPr>
              <a:spcBef>
                <a:spcPts val="0"/>
              </a:spcBef>
            </a:pPr>
            <a:r>
              <a:rPr lang="en-US" dirty="0">
                <a:solidFill>
                  <a:schemeClr val="accent2"/>
                </a:solidFill>
              </a:rPr>
              <a:t>   Foundations</a:t>
            </a:r>
          </a:p>
          <a:p>
            <a:pPr>
              <a:spcBef>
                <a:spcPts val="0"/>
              </a:spcBef>
            </a:pPr>
            <a:endParaRPr lang="en-US" dirty="0">
              <a:solidFill>
                <a:schemeClr val="accent2"/>
              </a:solidFill>
            </a:endParaRPr>
          </a:p>
          <a:p>
            <a:pPr>
              <a:spcBef>
                <a:spcPts val="0"/>
              </a:spcBef>
            </a:pPr>
            <a:r>
              <a:rPr lang="en-US" b="1" dirty="0" smtClean="0">
                <a:solidFill>
                  <a:schemeClr val="accent2"/>
                </a:solidFill>
              </a:rPr>
              <a:t>Keys to a Successful    </a:t>
            </a:r>
          </a:p>
          <a:p>
            <a:pPr>
              <a:spcBef>
                <a:spcPts val="0"/>
              </a:spcBef>
            </a:pPr>
            <a:r>
              <a:rPr lang="en-US" b="1" dirty="0">
                <a:solidFill>
                  <a:schemeClr val="accent2"/>
                </a:solidFill>
              </a:rPr>
              <a:t> </a:t>
            </a:r>
            <a:r>
              <a:rPr lang="en-US" b="1" dirty="0" smtClean="0">
                <a:solidFill>
                  <a:schemeClr val="accent2"/>
                </a:solidFill>
              </a:rPr>
              <a:t>  Request</a:t>
            </a:r>
            <a:endParaRPr lang="en-US" b="1" dirty="0">
              <a:solidFill>
                <a:schemeClr val="accent2"/>
              </a:solidFill>
            </a:endParaRPr>
          </a:p>
          <a:p>
            <a:pPr>
              <a:spcBef>
                <a:spcPts val="0"/>
              </a:spcBef>
            </a:pPr>
            <a:endParaRPr lang="en-US" dirty="0">
              <a:solidFill>
                <a:schemeClr val="accent2"/>
              </a:solidFill>
            </a:endParaRPr>
          </a:p>
          <a:p>
            <a:pPr>
              <a:spcBef>
                <a:spcPts val="0"/>
              </a:spcBef>
            </a:pPr>
            <a:r>
              <a:rPr lang="en-US" dirty="0">
                <a:solidFill>
                  <a:schemeClr val="accent2"/>
                </a:solidFill>
              </a:rPr>
              <a:t>Q/A</a:t>
            </a: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20</a:t>
            </a:fld>
            <a:endParaRPr lang="en-US" dirty="0"/>
          </a:p>
        </p:txBody>
      </p:sp>
      <p:cxnSp>
        <p:nvCxnSpPr>
          <p:cNvPr id="11" name="Straight Connector 10"/>
          <p:cNvCxnSpPr/>
          <p:nvPr/>
        </p:nvCxnSpPr>
        <p:spPr>
          <a:xfrm>
            <a:off x="3470315" y="794657"/>
            <a:ext cx="22033" cy="4873625"/>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31349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5511800" y="6226175"/>
            <a:ext cx="6680200" cy="365125"/>
          </a:xfrm>
        </p:spPr>
        <p:txBody>
          <a:bodyPr/>
          <a:lstStyle/>
          <a:p>
            <a:r>
              <a:rPr lang="en-US" dirty="0" smtClean="0"/>
              <a:t>OSU FOUNDATION</a:t>
            </a:r>
            <a:endParaRPr lang="en-US" dirty="0"/>
          </a:p>
        </p:txBody>
      </p:sp>
      <p:sp>
        <p:nvSpPr>
          <p:cNvPr id="5" name="Slide Number Placeholder 4"/>
          <p:cNvSpPr>
            <a:spLocks noGrp="1"/>
          </p:cNvSpPr>
          <p:nvPr>
            <p:ph type="sldNum" sz="quarter" idx="4294967295"/>
          </p:nvPr>
        </p:nvSpPr>
        <p:spPr>
          <a:xfrm>
            <a:off x="11557000" y="6226175"/>
            <a:ext cx="635000" cy="365125"/>
          </a:xfrm>
        </p:spPr>
        <p:txBody>
          <a:bodyPr/>
          <a:lstStyle/>
          <a:p>
            <a:fld id="{AAB6004F-53F9-E74D-AC89-56EA63355CB3}" type="slidenum">
              <a:rPr lang="en-US" smtClean="0"/>
              <a:t>21</a:t>
            </a:fld>
            <a:endParaRPr lang="en-US" dirty="0"/>
          </a:p>
        </p:txBody>
      </p:sp>
      <p:sp>
        <p:nvSpPr>
          <p:cNvPr id="11" name="Title 10"/>
          <p:cNvSpPr>
            <a:spLocks noGrp="1"/>
          </p:cNvSpPr>
          <p:nvPr>
            <p:ph type="ctrTitle"/>
          </p:nvPr>
        </p:nvSpPr>
        <p:spPr>
          <a:xfrm>
            <a:off x="1098123" y="2569028"/>
            <a:ext cx="4997877" cy="2851373"/>
          </a:xfrm>
        </p:spPr>
        <p:txBody>
          <a:bodyPr/>
          <a:lstStyle/>
          <a:p>
            <a:r>
              <a:rPr lang="en-US" dirty="0" smtClean="0"/>
              <a:t>Questions?</a:t>
            </a:r>
            <a:endParaRPr lang="en-US" dirty="0"/>
          </a:p>
        </p:txBody>
      </p:sp>
    </p:spTree>
    <p:extLst>
      <p:ext uri="{BB962C8B-B14F-4D97-AF65-F5344CB8AC3E}">
        <p14:creationId xmlns:p14="http://schemas.microsoft.com/office/powerpoint/2010/main" val="3125646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Foundations</a:t>
            </a:r>
            <a:endParaRPr lang="en-US" dirty="0"/>
          </a:p>
        </p:txBody>
      </p:sp>
      <p:sp>
        <p:nvSpPr>
          <p:cNvPr id="3" name="Text Placeholder 2"/>
          <p:cNvSpPr>
            <a:spLocks noGrp="1"/>
          </p:cNvSpPr>
          <p:nvPr>
            <p:ph type="body" idx="1"/>
          </p:nvPr>
        </p:nvSpPr>
        <p:spPr/>
        <p:txBody>
          <a:bodyPr/>
          <a:lstStyle/>
          <a:p>
            <a:r>
              <a:rPr lang="en-US" b="1" dirty="0" smtClean="0">
                <a:solidFill>
                  <a:schemeClr val="tx1"/>
                </a:solidFill>
              </a:rPr>
              <a:t>Faculty Grant Training</a:t>
            </a:r>
          </a:p>
          <a:p>
            <a:r>
              <a:rPr lang="en-US" sz="2000" dirty="0" smtClean="0">
                <a:solidFill>
                  <a:schemeClr val="tx1"/>
                </a:solidFill>
              </a:rPr>
              <a:t>October 26, 2018</a:t>
            </a:r>
            <a:endParaRPr lang="en-US" sz="2000" dirty="0">
              <a:solidFill>
                <a:schemeClr val="tx1"/>
              </a:solidFill>
            </a:endParaRP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pPr/>
              <a:t>2</a:t>
            </a:fld>
            <a:endParaRPr lang="en-US" dirty="0"/>
          </a:p>
        </p:txBody>
      </p:sp>
    </p:spTree>
    <p:extLst>
      <p:ext uri="{BB962C8B-B14F-4D97-AF65-F5344CB8AC3E}">
        <p14:creationId xmlns:p14="http://schemas.microsoft.com/office/powerpoint/2010/main" val="1767077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2398" y="1816406"/>
            <a:ext cx="2520357" cy="481988"/>
          </a:xfrm>
        </p:spPr>
        <p:txBody>
          <a:bodyP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4044644"/>
          </a:xfrm>
        </p:spPr>
        <p:txBody>
          <a:bodyPr>
            <a:normAutofit/>
          </a:bodyPr>
          <a:lstStyle/>
          <a:p>
            <a:pPr marL="0" indent="0">
              <a:buNone/>
            </a:pPr>
            <a:r>
              <a:rPr lang="en-US" sz="2400" dirty="0" smtClean="0">
                <a:latin typeface="Verdana" panose="020B0604030504040204" pitchFamily="34" charset="0"/>
                <a:ea typeface="Verdana" panose="020B0604030504040204" pitchFamily="34" charset="0"/>
                <a:cs typeface="Verdana" panose="020B0604030504040204" pitchFamily="34" charset="0"/>
              </a:rPr>
              <a:t>The </a:t>
            </a:r>
            <a:r>
              <a:rPr lang="en-US" sz="2400" b="1" dirty="0" smtClean="0">
                <a:solidFill>
                  <a:schemeClr val="accent5"/>
                </a:solidFill>
                <a:latin typeface="Verdana" panose="020B0604030504040204" pitchFamily="34" charset="0"/>
                <a:ea typeface="Verdana" panose="020B0604030504040204" pitchFamily="34" charset="0"/>
                <a:cs typeface="Verdana" panose="020B0604030504040204" pitchFamily="34" charset="0"/>
              </a:rPr>
              <a:t>purpose</a:t>
            </a:r>
            <a:r>
              <a:rPr lang="en-US" sz="2400" dirty="0" smtClean="0">
                <a:latin typeface="Verdana" panose="020B0604030504040204" pitchFamily="34" charset="0"/>
                <a:ea typeface="Verdana" panose="020B0604030504040204" pitchFamily="34" charset="0"/>
                <a:cs typeface="Verdana" panose="020B0604030504040204" pitchFamily="34" charset="0"/>
              </a:rPr>
              <a:t> of this training is: </a:t>
            </a:r>
          </a:p>
          <a:p>
            <a:endParaRPr lang="en-US" sz="2400" dirty="0">
              <a:latin typeface="Verdana" panose="020B0604030504040204" pitchFamily="34" charset="0"/>
              <a:ea typeface="Verdana" panose="020B0604030504040204" pitchFamily="34" charset="0"/>
              <a:cs typeface="Verdana" panose="020B0604030504040204" pitchFamily="34" charset="0"/>
            </a:endParaRPr>
          </a:p>
          <a:p>
            <a:pPr marL="514350" indent="-514350">
              <a:spcAft>
                <a:spcPts val="1200"/>
              </a:spcAft>
              <a:buFont typeface="+mj-lt"/>
              <a:buAutoNum type="arabicPeriod"/>
            </a:pPr>
            <a:r>
              <a:rPr lang="en-US" sz="2400" dirty="0" smtClean="0">
                <a:latin typeface="Verdana" panose="020B0604030504040204" pitchFamily="34" charset="0"/>
                <a:ea typeface="Verdana" panose="020B0604030504040204" pitchFamily="34" charset="0"/>
                <a:cs typeface="Verdana" panose="020B0604030504040204" pitchFamily="34" charset="0"/>
              </a:rPr>
              <a:t>To provide an overview on working with private foundations </a:t>
            </a:r>
          </a:p>
          <a:p>
            <a:pPr marL="514350" indent="-514350">
              <a:spcAft>
                <a:spcPts val="1200"/>
              </a:spcAft>
              <a:buFont typeface="+mj-lt"/>
              <a:buAutoNum type="arabicPeriod"/>
            </a:pPr>
            <a:r>
              <a:rPr lang="en-US" sz="2400" dirty="0" smtClean="0">
                <a:latin typeface="Verdana" panose="020B0604030504040204" pitchFamily="34" charset="0"/>
                <a:ea typeface="Verdana" panose="020B0604030504040204" pitchFamily="34" charset="0"/>
                <a:cs typeface="Verdana" panose="020B0604030504040204" pitchFamily="34" charset="0"/>
              </a:rPr>
              <a:t>To give tips and strategies on tailoring your research proposals for private foundation funders</a:t>
            </a:r>
          </a:p>
        </p:txBody>
      </p:sp>
      <p:sp>
        <p:nvSpPr>
          <p:cNvPr id="10" name="Text Placeholder 9"/>
          <p:cNvSpPr>
            <a:spLocks noGrp="1"/>
          </p:cNvSpPr>
          <p:nvPr>
            <p:ph type="body" sz="half" idx="2"/>
          </p:nvPr>
        </p:nvSpPr>
        <p:spPr>
          <a:xfrm>
            <a:off x="822399" y="2437806"/>
            <a:ext cx="2520356" cy="3423243"/>
          </a:xfrm>
        </p:spPr>
        <p:txBody>
          <a:bodyPr>
            <a:normAutofit/>
          </a:bodyPr>
          <a:lstStyle/>
          <a:p>
            <a:pPr>
              <a:spcBef>
                <a:spcPts val="0"/>
              </a:spcBef>
            </a:pPr>
            <a:r>
              <a:rPr lang="en-US" b="1" dirty="0">
                <a:solidFill>
                  <a:schemeClr val="accent2"/>
                </a:solidFill>
              </a:rPr>
              <a:t>Purpose</a:t>
            </a:r>
          </a:p>
          <a:p>
            <a:pPr>
              <a:spcBef>
                <a:spcPts val="0"/>
              </a:spcBef>
            </a:pPr>
            <a:endParaRPr lang="en-US" dirty="0">
              <a:solidFill>
                <a:schemeClr val="accent2"/>
              </a:solidFill>
            </a:endParaRPr>
          </a:p>
          <a:p>
            <a:pPr>
              <a:spcBef>
                <a:spcPts val="0"/>
              </a:spcBef>
            </a:pPr>
            <a:r>
              <a:rPr lang="en-US" dirty="0">
                <a:solidFill>
                  <a:schemeClr val="accent2"/>
                </a:solidFill>
              </a:rPr>
              <a:t>Overview of </a:t>
            </a:r>
            <a:r>
              <a:rPr lang="en-US" dirty="0" smtClean="0">
                <a:solidFill>
                  <a:schemeClr val="accent2"/>
                </a:solidFill>
              </a:rPr>
              <a:t>Services</a:t>
            </a:r>
            <a:endParaRPr lang="en-US" dirty="0">
              <a:solidFill>
                <a:schemeClr val="accent2"/>
              </a:solidFill>
            </a:endParaRPr>
          </a:p>
          <a:p>
            <a:pPr>
              <a:spcBef>
                <a:spcPts val="0"/>
              </a:spcBef>
            </a:pPr>
            <a:endParaRPr lang="en-US" dirty="0">
              <a:solidFill>
                <a:schemeClr val="accent2"/>
              </a:solidFill>
            </a:endParaRPr>
          </a:p>
          <a:p>
            <a:pPr>
              <a:spcBef>
                <a:spcPts val="0"/>
              </a:spcBef>
            </a:pPr>
            <a:r>
              <a:rPr lang="en-US" dirty="0">
                <a:solidFill>
                  <a:schemeClr val="accent2"/>
                </a:solidFill>
              </a:rPr>
              <a:t>Notes on Private  </a:t>
            </a:r>
          </a:p>
          <a:p>
            <a:pPr>
              <a:spcBef>
                <a:spcPts val="0"/>
              </a:spcBef>
            </a:pPr>
            <a:r>
              <a:rPr lang="en-US" dirty="0">
                <a:solidFill>
                  <a:schemeClr val="accent2"/>
                </a:solidFill>
              </a:rPr>
              <a:t>   Foundations</a:t>
            </a:r>
          </a:p>
          <a:p>
            <a:pPr>
              <a:spcBef>
                <a:spcPts val="0"/>
              </a:spcBef>
            </a:pPr>
            <a:endParaRPr lang="en-US" dirty="0">
              <a:solidFill>
                <a:schemeClr val="accent2"/>
              </a:solidFill>
            </a:endParaRPr>
          </a:p>
          <a:p>
            <a:pPr>
              <a:spcBef>
                <a:spcPts val="0"/>
              </a:spcBef>
            </a:pPr>
            <a:r>
              <a:rPr lang="en-US" dirty="0">
                <a:solidFill>
                  <a:schemeClr val="accent2"/>
                </a:solidFill>
              </a:rPr>
              <a:t>Keys to a Successful </a:t>
            </a:r>
          </a:p>
          <a:p>
            <a:pPr>
              <a:spcBef>
                <a:spcPts val="0"/>
              </a:spcBef>
            </a:pPr>
            <a:r>
              <a:rPr lang="en-US" dirty="0">
                <a:solidFill>
                  <a:schemeClr val="accent2"/>
                </a:solidFill>
              </a:rPr>
              <a:t>   Request</a:t>
            </a:r>
          </a:p>
          <a:p>
            <a:pPr>
              <a:spcBef>
                <a:spcPts val="0"/>
              </a:spcBef>
            </a:pPr>
            <a:endParaRPr lang="en-US" dirty="0">
              <a:solidFill>
                <a:schemeClr val="accent2"/>
              </a:solidFill>
            </a:endParaRPr>
          </a:p>
          <a:p>
            <a:pPr>
              <a:spcBef>
                <a:spcPts val="0"/>
              </a:spcBef>
            </a:pPr>
            <a:r>
              <a:rPr lang="en-US" dirty="0">
                <a:solidFill>
                  <a:schemeClr val="accent2"/>
                </a:solidFill>
              </a:rPr>
              <a:t>Q/A</a:t>
            </a: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3</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Working </a:t>
            </a:r>
            <a:r>
              <a:rPr lang="en-US" sz="4000" dirty="0">
                <a:latin typeface="Georgia" panose="02040502050405020303" pitchFamily="18" charset="0"/>
                <a:ea typeface="Verdana" panose="020B0604030504040204" pitchFamily="34" charset="0"/>
                <a:cs typeface="Verdana" panose="020B0604030504040204" pitchFamily="34" charset="0"/>
              </a:rPr>
              <a:t>w</a:t>
            </a:r>
            <a:r>
              <a:rPr lang="en-US" sz="4000" dirty="0" smtClean="0">
                <a:latin typeface="Georgia" panose="02040502050405020303" pitchFamily="18" charset="0"/>
                <a:ea typeface="Verdana" panose="020B0604030504040204" pitchFamily="34" charset="0"/>
                <a:cs typeface="Verdana" panose="020B0604030504040204" pitchFamily="34" charset="0"/>
              </a:rPr>
              <a:t>ith Foundations</a:t>
            </a:r>
          </a:p>
        </p:txBody>
      </p:sp>
    </p:spTree>
    <p:extLst>
      <p:ext uri="{BB962C8B-B14F-4D97-AF65-F5344CB8AC3E}">
        <p14:creationId xmlns:p14="http://schemas.microsoft.com/office/powerpoint/2010/main" val="42015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2398" y="1816406"/>
            <a:ext cx="2520357" cy="481988"/>
          </a:xfrm>
        </p:spPr>
        <p:txBody>
          <a:bodyP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4044644"/>
          </a:xfrm>
        </p:spPr>
        <p:txBody>
          <a:bodyPr>
            <a:normAutofit/>
          </a:bodyPr>
          <a:lstStyle/>
          <a:p>
            <a:pPr marL="0" indent="0">
              <a:buNone/>
            </a:pPr>
            <a:r>
              <a:rPr lang="en-US" sz="2400" dirty="0" smtClean="0">
                <a:latin typeface="Verdana" panose="020B0604030504040204" pitchFamily="34" charset="0"/>
                <a:ea typeface="Verdana" panose="020B0604030504040204" pitchFamily="34" charset="0"/>
                <a:cs typeface="Verdana" panose="020B0604030504040204" pitchFamily="34" charset="0"/>
              </a:rPr>
              <a:t>The OSU Foundation Office of Foundation Relations is here to </a:t>
            </a:r>
            <a:r>
              <a:rPr lang="en-US" sz="2400" b="1" dirty="0" smtClean="0">
                <a:solidFill>
                  <a:schemeClr val="accent5"/>
                </a:solidFill>
                <a:latin typeface="Verdana" panose="020B0604030504040204" pitchFamily="34" charset="0"/>
                <a:ea typeface="Verdana" panose="020B0604030504040204" pitchFamily="34" charset="0"/>
                <a:cs typeface="Verdana" panose="020B0604030504040204" pitchFamily="34" charset="0"/>
              </a:rPr>
              <a:t>help</a:t>
            </a:r>
            <a:r>
              <a:rPr lang="en-US" sz="2400" dirty="0" smtClean="0">
                <a:latin typeface="Verdana" panose="020B0604030504040204" pitchFamily="34" charset="0"/>
                <a:ea typeface="Verdana" panose="020B0604030504040204" pitchFamily="34" charset="0"/>
                <a:cs typeface="Verdana" panose="020B0604030504040204" pitchFamily="34" charset="0"/>
              </a:rPr>
              <a:t> </a:t>
            </a:r>
            <a:r>
              <a:rPr lang="en-US" sz="2400" b="1" dirty="0" smtClean="0">
                <a:solidFill>
                  <a:schemeClr val="accent5"/>
                </a:solidFill>
                <a:latin typeface="Verdana" panose="020B0604030504040204" pitchFamily="34" charset="0"/>
                <a:ea typeface="Verdana" panose="020B0604030504040204" pitchFamily="34" charset="0"/>
                <a:cs typeface="Verdana" panose="020B0604030504040204" pitchFamily="34" charset="0"/>
              </a:rPr>
              <a:t>get you funding</a:t>
            </a:r>
          </a:p>
          <a:p>
            <a:pPr marL="0" indent="0">
              <a:buNone/>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marL="457200"/>
            <a:r>
              <a:rPr lang="en-US" sz="2400" dirty="0" smtClean="0">
                <a:latin typeface="Verdana" panose="020B0604030504040204" pitchFamily="34" charset="0"/>
                <a:ea typeface="Verdana" panose="020B0604030504040204" pitchFamily="34" charset="0"/>
                <a:cs typeface="Verdana" panose="020B0604030504040204" pitchFamily="34" charset="0"/>
              </a:rPr>
              <a:t>Training</a:t>
            </a:r>
          </a:p>
          <a:p>
            <a:pPr marL="457200"/>
            <a:r>
              <a:rPr lang="en-US" sz="2400" dirty="0" smtClean="0">
                <a:latin typeface="Verdana" panose="020B0604030504040204" pitchFamily="34" charset="0"/>
                <a:ea typeface="Verdana" panose="020B0604030504040204" pitchFamily="34" charset="0"/>
                <a:cs typeface="Verdana" panose="020B0604030504040204" pitchFamily="34" charset="0"/>
              </a:rPr>
              <a:t>Prospect Research</a:t>
            </a:r>
          </a:p>
          <a:p>
            <a:pPr marL="457200"/>
            <a:r>
              <a:rPr lang="en-US" sz="2400" dirty="0" smtClean="0">
                <a:latin typeface="Verdana" panose="020B0604030504040204" pitchFamily="34" charset="0"/>
                <a:ea typeface="Verdana" panose="020B0604030504040204" pitchFamily="34" charset="0"/>
                <a:cs typeface="Verdana" panose="020B0604030504040204" pitchFamily="34" charset="0"/>
              </a:rPr>
              <a:t>Foundation Relations</a:t>
            </a:r>
          </a:p>
          <a:p>
            <a:pPr marL="457200"/>
            <a:r>
              <a:rPr lang="en-US" sz="2400" dirty="0" smtClean="0">
                <a:latin typeface="Verdana" panose="020B0604030504040204" pitchFamily="34" charset="0"/>
                <a:ea typeface="Verdana" panose="020B0604030504040204" pitchFamily="34" charset="0"/>
                <a:cs typeface="Verdana" panose="020B0604030504040204" pitchFamily="34" charset="0"/>
              </a:rPr>
              <a:t>Editing </a:t>
            </a:r>
          </a:p>
          <a:p>
            <a:pPr marL="457200"/>
            <a:r>
              <a:rPr lang="en-US" sz="2400" dirty="0" smtClean="0">
                <a:latin typeface="Verdana" panose="020B0604030504040204" pitchFamily="34" charset="0"/>
                <a:ea typeface="Verdana" panose="020B0604030504040204" pitchFamily="34" charset="0"/>
                <a:cs typeface="Verdana" panose="020B0604030504040204" pitchFamily="34" charset="0"/>
              </a:rPr>
              <a:t>Reporting</a:t>
            </a:r>
          </a:p>
        </p:txBody>
      </p:sp>
      <p:sp>
        <p:nvSpPr>
          <p:cNvPr id="10" name="Text Placeholder 9"/>
          <p:cNvSpPr>
            <a:spLocks noGrp="1"/>
          </p:cNvSpPr>
          <p:nvPr>
            <p:ph type="body" sz="half" idx="2"/>
          </p:nvPr>
        </p:nvSpPr>
        <p:spPr>
          <a:xfrm>
            <a:off x="822399" y="2437806"/>
            <a:ext cx="2520356" cy="3423243"/>
          </a:xfrm>
        </p:spPr>
        <p:txBody>
          <a:bodyPr>
            <a:normAutofit/>
          </a:bodyPr>
          <a:lstStyle/>
          <a:p>
            <a:pPr>
              <a:spcBef>
                <a:spcPts val="0"/>
              </a:spcBef>
            </a:pPr>
            <a:r>
              <a:rPr lang="en-US" dirty="0">
                <a:solidFill>
                  <a:schemeClr val="accent2"/>
                </a:solidFill>
              </a:rPr>
              <a:t>Purpose</a:t>
            </a:r>
          </a:p>
          <a:p>
            <a:pPr>
              <a:spcBef>
                <a:spcPts val="0"/>
              </a:spcBef>
            </a:pPr>
            <a:endParaRPr lang="en-US" dirty="0">
              <a:solidFill>
                <a:schemeClr val="accent2"/>
              </a:solidFill>
            </a:endParaRPr>
          </a:p>
          <a:p>
            <a:pPr>
              <a:spcBef>
                <a:spcPts val="0"/>
              </a:spcBef>
            </a:pPr>
            <a:r>
              <a:rPr lang="en-US" b="1" dirty="0">
                <a:solidFill>
                  <a:schemeClr val="accent2"/>
                </a:solidFill>
              </a:rPr>
              <a:t>Overview of </a:t>
            </a:r>
          </a:p>
          <a:p>
            <a:pPr>
              <a:spcBef>
                <a:spcPts val="0"/>
              </a:spcBef>
            </a:pPr>
            <a:r>
              <a:rPr lang="en-US" b="1" dirty="0">
                <a:solidFill>
                  <a:schemeClr val="accent2"/>
                </a:solidFill>
              </a:rPr>
              <a:t>   Services</a:t>
            </a:r>
          </a:p>
          <a:p>
            <a:pPr>
              <a:spcBef>
                <a:spcPts val="0"/>
              </a:spcBef>
            </a:pPr>
            <a:endParaRPr lang="en-US" dirty="0">
              <a:solidFill>
                <a:schemeClr val="accent2"/>
              </a:solidFill>
            </a:endParaRPr>
          </a:p>
          <a:p>
            <a:pPr>
              <a:spcBef>
                <a:spcPts val="0"/>
              </a:spcBef>
            </a:pPr>
            <a:r>
              <a:rPr lang="en-US" dirty="0">
                <a:solidFill>
                  <a:schemeClr val="accent2"/>
                </a:solidFill>
              </a:rPr>
              <a:t>Notes on Private  </a:t>
            </a:r>
          </a:p>
          <a:p>
            <a:pPr>
              <a:spcBef>
                <a:spcPts val="0"/>
              </a:spcBef>
            </a:pPr>
            <a:r>
              <a:rPr lang="en-US" dirty="0">
                <a:solidFill>
                  <a:schemeClr val="accent2"/>
                </a:solidFill>
              </a:rPr>
              <a:t>   Foundations</a:t>
            </a:r>
          </a:p>
          <a:p>
            <a:pPr>
              <a:spcBef>
                <a:spcPts val="0"/>
              </a:spcBef>
            </a:pPr>
            <a:endParaRPr lang="en-US" dirty="0">
              <a:solidFill>
                <a:schemeClr val="accent2"/>
              </a:solidFill>
            </a:endParaRPr>
          </a:p>
          <a:p>
            <a:pPr>
              <a:spcBef>
                <a:spcPts val="0"/>
              </a:spcBef>
            </a:pPr>
            <a:r>
              <a:rPr lang="en-US" dirty="0">
                <a:solidFill>
                  <a:schemeClr val="accent2"/>
                </a:solidFill>
              </a:rPr>
              <a:t>Keys to a Successful </a:t>
            </a:r>
          </a:p>
          <a:p>
            <a:pPr>
              <a:spcBef>
                <a:spcPts val="0"/>
              </a:spcBef>
            </a:pPr>
            <a:r>
              <a:rPr lang="en-US" dirty="0">
                <a:solidFill>
                  <a:schemeClr val="accent2"/>
                </a:solidFill>
              </a:rPr>
              <a:t>   Request</a:t>
            </a:r>
          </a:p>
          <a:p>
            <a:pPr>
              <a:spcBef>
                <a:spcPts val="0"/>
              </a:spcBef>
            </a:pPr>
            <a:endParaRPr lang="en-US" dirty="0">
              <a:solidFill>
                <a:schemeClr val="accent2"/>
              </a:solidFill>
            </a:endParaRPr>
          </a:p>
          <a:p>
            <a:pPr>
              <a:spcBef>
                <a:spcPts val="0"/>
              </a:spcBef>
            </a:pPr>
            <a:r>
              <a:rPr lang="en-US" dirty="0">
                <a:solidFill>
                  <a:schemeClr val="accent2"/>
                </a:solidFill>
              </a:rPr>
              <a:t>Q/A</a:t>
            </a: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4</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Overview of Services</a:t>
            </a:r>
          </a:p>
        </p:txBody>
      </p:sp>
    </p:spTree>
    <p:extLst>
      <p:ext uri="{BB962C8B-B14F-4D97-AF65-F5344CB8AC3E}">
        <p14:creationId xmlns:p14="http://schemas.microsoft.com/office/powerpoint/2010/main" val="152915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2398" y="1816406"/>
            <a:ext cx="2520357" cy="481988"/>
          </a:xfrm>
        </p:spPr>
        <p:txBody>
          <a:bodyP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4044644"/>
          </a:xfrm>
        </p:spPr>
        <p:txBody>
          <a:bodyPr>
            <a:normAutofit/>
          </a:bodyPr>
          <a:lstStyle/>
          <a:p>
            <a:pPr marL="0" indent="0">
              <a:buNone/>
            </a:pPr>
            <a:r>
              <a:rPr lang="en-US" sz="2400" dirty="0" smtClean="0">
                <a:latin typeface="Verdana" panose="020B0604030504040204" pitchFamily="34" charset="0"/>
                <a:ea typeface="Verdana" panose="020B0604030504040204" pitchFamily="34" charset="0"/>
                <a:cs typeface="Verdana" panose="020B0604030504040204" pitchFamily="34" charset="0"/>
              </a:rPr>
              <a:t>The OSU Foundation Office of Foundation Relations is here to </a:t>
            </a:r>
            <a:r>
              <a:rPr lang="en-US" sz="2400" b="1" dirty="0" smtClean="0">
                <a:solidFill>
                  <a:schemeClr val="accent5"/>
                </a:solidFill>
                <a:latin typeface="Verdana" panose="020B0604030504040204" pitchFamily="34" charset="0"/>
                <a:ea typeface="Verdana" panose="020B0604030504040204" pitchFamily="34" charset="0"/>
                <a:cs typeface="Verdana" panose="020B0604030504040204" pitchFamily="34" charset="0"/>
              </a:rPr>
              <a:t>help</a:t>
            </a:r>
            <a:r>
              <a:rPr lang="en-US" sz="2400" dirty="0" smtClean="0">
                <a:latin typeface="Verdana" panose="020B0604030504040204" pitchFamily="34" charset="0"/>
                <a:ea typeface="Verdana" panose="020B0604030504040204" pitchFamily="34" charset="0"/>
                <a:cs typeface="Verdana" panose="020B0604030504040204" pitchFamily="34" charset="0"/>
              </a:rPr>
              <a:t> </a:t>
            </a:r>
            <a:r>
              <a:rPr lang="en-US" sz="2400" b="1" dirty="0" smtClean="0">
                <a:solidFill>
                  <a:schemeClr val="accent5"/>
                </a:solidFill>
                <a:latin typeface="Verdana" panose="020B0604030504040204" pitchFamily="34" charset="0"/>
                <a:ea typeface="Verdana" panose="020B0604030504040204" pitchFamily="34" charset="0"/>
                <a:cs typeface="Verdana" panose="020B0604030504040204" pitchFamily="34" charset="0"/>
              </a:rPr>
              <a:t>get you funding</a:t>
            </a:r>
          </a:p>
          <a:p>
            <a:pPr marL="0" indent="0">
              <a:buNone/>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marL="457200"/>
            <a:r>
              <a:rPr lang="en-US" sz="2400" dirty="0" smtClean="0">
                <a:latin typeface="Verdana" panose="020B0604030504040204" pitchFamily="34" charset="0"/>
                <a:ea typeface="Verdana" panose="020B0604030504040204" pitchFamily="34" charset="0"/>
                <a:cs typeface="Verdana" panose="020B0604030504040204" pitchFamily="34" charset="0"/>
              </a:rPr>
              <a:t>Make OSUF your first stop when investigating a private foundation funding opportunity.</a:t>
            </a:r>
          </a:p>
          <a:p>
            <a:pPr marL="457200"/>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457200"/>
            <a:r>
              <a:rPr lang="en-US" sz="2400" dirty="0" smtClean="0">
                <a:latin typeface="Verdana" panose="020B0604030504040204" pitchFamily="34" charset="0"/>
                <a:ea typeface="Verdana" panose="020B0604030504040204" pitchFamily="34" charset="0"/>
                <a:cs typeface="Verdana" panose="020B0604030504040204" pitchFamily="34" charset="0"/>
              </a:rPr>
              <a:t>Hands on or hands off? We’ll work with you at whatever level of service you need to be successful.</a:t>
            </a:r>
          </a:p>
        </p:txBody>
      </p:sp>
      <p:sp>
        <p:nvSpPr>
          <p:cNvPr id="10" name="Text Placeholder 9"/>
          <p:cNvSpPr>
            <a:spLocks noGrp="1"/>
          </p:cNvSpPr>
          <p:nvPr>
            <p:ph type="body" sz="half" idx="2"/>
          </p:nvPr>
        </p:nvSpPr>
        <p:spPr>
          <a:xfrm>
            <a:off x="822399" y="2437806"/>
            <a:ext cx="2520356" cy="3423243"/>
          </a:xfrm>
        </p:spPr>
        <p:txBody>
          <a:bodyPr>
            <a:normAutofit/>
          </a:bodyPr>
          <a:lstStyle/>
          <a:p>
            <a:pPr>
              <a:spcBef>
                <a:spcPts val="0"/>
              </a:spcBef>
            </a:pPr>
            <a:r>
              <a:rPr lang="en-US" dirty="0">
                <a:solidFill>
                  <a:schemeClr val="accent2"/>
                </a:solidFill>
              </a:rPr>
              <a:t>Purpose</a:t>
            </a:r>
          </a:p>
          <a:p>
            <a:pPr>
              <a:spcBef>
                <a:spcPts val="0"/>
              </a:spcBef>
            </a:pPr>
            <a:endParaRPr lang="en-US" dirty="0">
              <a:solidFill>
                <a:schemeClr val="accent2"/>
              </a:solidFill>
            </a:endParaRPr>
          </a:p>
          <a:p>
            <a:pPr>
              <a:spcBef>
                <a:spcPts val="0"/>
              </a:spcBef>
            </a:pPr>
            <a:r>
              <a:rPr lang="en-US" b="1" dirty="0">
                <a:solidFill>
                  <a:schemeClr val="accent2"/>
                </a:solidFill>
              </a:rPr>
              <a:t>Overview of </a:t>
            </a:r>
            <a:endParaRPr lang="en-US" b="1" dirty="0" smtClean="0">
              <a:solidFill>
                <a:schemeClr val="accent2"/>
              </a:solidFill>
            </a:endParaRPr>
          </a:p>
          <a:p>
            <a:pPr>
              <a:spcBef>
                <a:spcPts val="0"/>
              </a:spcBef>
            </a:pPr>
            <a:r>
              <a:rPr lang="en-US" b="1" dirty="0">
                <a:solidFill>
                  <a:schemeClr val="accent2"/>
                </a:solidFill>
              </a:rPr>
              <a:t> </a:t>
            </a:r>
            <a:r>
              <a:rPr lang="en-US" b="1" dirty="0" smtClean="0">
                <a:solidFill>
                  <a:schemeClr val="accent2"/>
                </a:solidFill>
              </a:rPr>
              <a:t>  Services</a:t>
            </a:r>
            <a:endParaRPr lang="en-US" b="1" dirty="0">
              <a:solidFill>
                <a:schemeClr val="accent2"/>
              </a:solidFill>
            </a:endParaRPr>
          </a:p>
          <a:p>
            <a:pPr>
              <a:spcBef>
                <a:spcPts val="0"/>
              </a:spcBef>
            </a:pPr>
            <a:endParaRPr lang="en-US" dirty="0">
              <a:solidFill>
                <a:schemeClr val="accent2"/>
              </a:solidFill>
            </a:endParaRPr>
          </a:p>
          <a:p>
            <a:pPr>
              <a:spcBef>
                <a:spcPts val="0"/>
              </a:spcBef>
            </a:pPr>
            <a:r>
              <a:rPr lang="en-US" dirty="0">
                <a:solidFill>
                  <a:schemeClr val="accent2"/>
                </a:solidFill>
              </a:rPr>
              <a:t>Notes on Private  </a:t>
            </a:r>
          </a:p>
          <a:p>
            <a:pPr>
              <a:spcBef>
                <a:spcPts val="0"/>
              </a:spcBef>
            </a:pPr>
            <a:r>
              <a:rPr lang="en-US" dirty="0">
                <a:solidFill>
                  <a:schemeClr val="accent2"/>
                </a:solidFill>
              </a:rPr>
              <a:t>   Foundations</a:t>
            </a:r>
          </a:p>
          <a:p>
            <a:pPr>
              <a:spcBef>
                <a:spcPts val="0"/>
              </a:spcBef>
            </a:pPr>
            <a:endParaRPr lang="en-US" dirty="0">
              <a:solidFill>
                <a:schemeClr val="accent2"/>
              </a:solidFill>
            </a:endParaRPr>
          </a:p>
          <a:p>
            <a:pPr>
              <a:spcBef>
                <a:spcPts val="0"/>
              </a:spcBef>
            </a:pPr>
            <a:r>
              <a:rPr lang="en-US" dirty="0">
                <a:solidFill>
                  <a:schemeClr val="accent2"/>
                </a:solidFill>
              </a:rPr>
              <a:t>Keys to a Successful </a:t>
            </a:r>
          </a:p>
          <a:p>
            <a:pPr>
              <a:spcBef>
                <a:spcPts val="0"/>
              </a:spcBef>
            </a:pPr>
            <a:r>
              <a:rPr lang="en-US" dirty="0">
                <a:solidFill>
                  <a:schemeClr val="accent2"/>
                </a:solidFill>
              </a:rPr>
              <a:t>   Request</a:t>
            </a:r>
          </a:p>
          <a:p>
            <a:pPr>
              <a:spcBef>
                <a:spcPts val="0"/>
              </a:spcBef>
            </a:pPr>
            <a:endParaRPr lang="en-US" dirty="0">
              <a:solidFill>
                <a:schemeClr val="accent2"/>
              </a:solidFill>
            </a:endParaRPr>
          </a:p>
          <a:p>
            <a:pPr>
              <a:spcBef>
                <a:spcPts val="0"/>
              </a:spcBef>
            </a:pPr>
            <a:r>
              <a:rPr lang="en-US" dirty="0">
                <a:solidFill>
                  <a:schemeClr val="accent2"/>
                </a:solidFill>
              </a:rPr>
              <a:t>Q/A</a:t>
            </a: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5</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Overview of Services</a:t>
            </a:r>
          </a:p>
        </p:txBody>
      </p:sp>
    </p:spTree>
    <p:extLst>
      <p:ext uri="{BB962C8B-B14F-4D97-AF65-F5344CB8AC3E}">
        <p14:creationId xmlns:p14="http://schemas.microsoft.com/office/powerpoint/2010/main" val="423273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you know one private foundation… you know </a:t>
            </a:r>
            <a:r>
              <a:rPr lang="en-US" i="1" dirty="0" smtClean="0"/>
              <a:t>one</a:t>
            </a:r>
            <a:r>
              <a:rPr lang="en-US" dirty="0" smtClean="0"/>
              <a:t> private foundation.</a:t>
            </a:r>
            <a:endParaRPr lang="en-US" dirty="0"/>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pPr/>
              <a:t>6</a:t>
            </a:fld>
            <a:endParaRPr lang="en-US" dirty="0"/>
          </a:p>
        </p:txBody>
      </p:sp>
    </p:spTree>
    <p:extLst>
      <p:ext uri="{BB962C8B-B14F-4D97-AF65-F5344CB8AC3E}">
        <p14:creationId xmlns:p14="http://schemas.microsoft.com/office/powerpoint/2010/main" val="3049310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2398" y="1816406"/>
            <a:ext cx="2520357" cy="481988"/>
          </a:xfrm>
        </p:spPr>
        <p:txBody>
          <a:bodyP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4044644"/>
          </a:xfrm>
        </p:spPr>
        <p:txBody>
          <a:bodyPr>
            <a:normAutofit/>
          </a:bodyPr>
          <a:lstStyle/>
          <a:p>
            <a:pPr marL="0" indent="0">
              <a:buNone/>
            </a:pPr>
            <a:r>
              <a:rPr lang="en-US" sz="2400" dirty="0" smtClean="0">
                <a:latin typeface="Verdana" panose="020B0604030504040204" pitchFamily="34" charset="0"/>
                <a:ea typeface="Verdana" panose="020B0604030504040204" pitchFamily="34" charset="0"/>
                <a:cs typeface="Verdana" panose="020B0604030504040204" pitchFamily="34" charset="0"/>
              </a:rPr>
              <a:t>Private funders often resemble </a:t>
            </a:r>
            <a:r>
              <a:rPr lang="en-US" sz="24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individual donors</a:t>
            </a:r>
            <a:r>
              <a:rPr lang="en-US" sz="2400" dirty="0" smtClean="0">
                <a:latin typeface="Verdana" panose="020B0604030504040204" pitchFamily="34" charset="0"/>
                <a:ea typeface="Verdana" panose="020B0604030504040204" pitchFamily="34" charset="0"/>
                <a:cs typeface="Verdana" panose="020B0604030504040204" pitchFamily="34" charset="0"/>
              </a:rPr>
              <a:t> more than federal funding agencies:</a:t>
            </a:r>
          </a:p>
          <a:p>
            <a:pPr marL="0" indent="0">
              <a:buNone/>
            </a:pPr>
            <a:endParaRPr lang="en-US" sz="1200" dirty="0">
              <a:latin typeface="Verdana" panose="020B0604030504040204" pitchFamily="34" charset="0"/>
              <a:ea typeface="Verdana" panose="020B0604030504040204" pitchFamily="34" charset="0"/>
              <a:cs typeface="Verdana" panose="020B0604030504040204" pitchFamily="34" charset="0"/>
            </a:endParaRPr>
          </a:p>
          <a:p>
            <a:pPr marL="0" indent="0">
              <a:spcBef>
                <a:spcPts val="1800"/>
              </a:spcBef>
              <a:buNone/>
            </a:pPr>
            <a:r>
              <a:rPr lang="en-US" sz="2400" u="sng" dirty="0" smtClean="0">
                <a:latin typeface="Verdana" panose="020B0604030504040204" pitchFamily="34" charset="0"/>
                <a:ea typeface="Verdana" panose="020B0604030504040204" pitchFamily="34" charset="0"/>
                <a:cs typeface="Verdana" panose="020B0604030504040204" pitchFamily="34" charset="0"/>
              </a:rPr>
              <a:t>Legacy Foundations</a:t>
            </a:r>
            <a:r>
              <a:rPr lang="en-US" sz="2400" dirty="0" smtClean="0">
                <a:latin typeface="Verdana" panose="020B0604030504040204" pitchFamily="34" charset="0"/>
                <a:ea typeface="Verdana" panose="020B0604030504040204" pitchFamily="34" charset="0"/>
                <a:cs typeface="Verdana" panose="020B0604030504040204" pitchFamily="34" charset="0"/>
              </a:rPr>
              <a:t> – trying to enact the philanthropic vision of </a:t>
            </a:r>
            <a:r>
              <a:rPr lang="en-US" sz="24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people</a:t>
            </a:r>
            <a:r>
              <a:rPr lang="en-US" sz="2400" dirty="0" smtClean="0">
                <a:latin typeface="Verdana" panose="020B0604030504040204" pitchFamily="34" charset="0"/>
                <a:ea typeface="Verdana" panose="020B0604030504040204" pitchFamily="34" charset="0"/>
                <a:cs typeface="Verdana" panose="020B0604030504040204" pitchFamily="34" charset="0"/>
              </a:rPr>
              <a:t> from the past</a:t>
            </a:r>
          </a:p>
          <a:p>
            <a:pPr marL="0" indent="0">
              <a:spcBef>
                <a:spcPts val="1800"/>
              </a:spcBef>
              <a:buNone/>
            </a:pPr>
            <a:r>
              <a:rPr lang="en-US" sz="2400" u="sng" dirty="0" smtClean="0">
                <a:latin typeface="Verdana" panose="020B0604030504040204" pitchFamily="34" charset="0"/>
                <a:ea typeface="Verdana" panose="020B0604030504040204" pitchFamily="34" charset="0"/>
                <a:cs typeface="Verdana" panose="020B0604030504040204" pitchFamily="34" charset="0"/>
              </a:rPr>
              <a:t>Family Foundations</a:t>
            </a:r>
            <a:r>
              <a:rPr lang="en-US" sz="2400" dirty="0" smtClean="0">
                <a:latin typeface="Verdana" panose="020B0604030504040204" pitchFamily="34" charset="0"/>
                <a:ea typeface="Verdana" panose="020B0604030504040204" pitchFamily="34" charset="0"/>
                <a:cs typeface="Verdana" panose="020B0604030504040204" pitchFamily="34" charset="0"/>
              </a:rPr>
              <a:t> – trying to enact the philanthropic vision of a </a:t>
            </a:r>
            <a:r>
              <a:rPr lang="en-US" sz="24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family</a:t>
            </a:r>
            <a:r>
              <a:rPr lang="en-US" sz="2400" dirty="0" smtClean="0">
                <a:latin typeface="Verdana" panose="020B0604030504040204" pitchFamily="34" charset="0"/>
                <a:ea typeface="Verdana" panose="020B0604030504040204" pitchFamily="34" charset="0"/>
                <a:cs typeface="Verdana" panose="020B0604030504040204" pitchFamily="34" charset="0"/>
              </a:rPr>
              <a:t> group</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spcBef>
                <a:spcPts val="1800"/>
              </a:spcBef>
              <a:buNone/>
            </a:pPr>
            <a:r>
              <a:rPr lang="en-US" sz="2400" u="sng" dirty="0" smtClean="0">
                <a:latin typeface="Verdana" panose="020B0604030504040204" pitchFamily="34" charset="0"/>
                <a:ea typeface="Verdana" panose="020B0604030504040204" pitchFamily="34" charset="0"/>
                <a:cs typeface="Verdana" panose="020B0604030504040204" pitchFamily="34" charset="0"/>
              </a:rPr>
              <a:t>Corporate Foundations</a:t>
            </a:r>
            <a:r>
              <a:rPr lang="en-US" sz="2400" dirty="0" smtClean="0">
                <a:latin typeface="Verdana" panose="020B0604030504040204" pitchFamily="34" charset="0"/>
                <a:ea typeface="Verdana" panose="020B0604030504040204" pitchFamily="34" charset="0"/>
                <a:cs typeface="Verdana" panose="020B0604030504040204" pitchFamily="34" charset="0"/>
              </a:rPr>
              <a:t> – trying to enact a philanthropic vision to curry </a:t>
            </a:r>
            <a:r>
              <a:rPr lang="en-US" sz="24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social</a:t>
            </a:r>
            <a:r>
              <a:rPr lang="en-US" sz="2400" dirty="0" smtClean="0">
                <a:latin typeface="Verdana" panose="020B0604030504040204" pitchFamily="34" charset="0"/>
                <a:ea typeface="Verdana" panose="020B0604030504040204" pitchFamily="34" charset="0"/>
                <a:cs typeface="Verdana" panose="020B0604030504040204" pitchFamily="34" charset="0"/>
              </a:rPr>
              <a:t> capital for the corporation</a:t>
            </a:r>
          </a:p>
          <a:p>
            <a:endParaRPr lang="en-US" sz="2400" dirty="0" smtClean="0">
              <a:latin typeface="Verdana" panose="020B0604030504040204" pitchFamily="34" charset="0"/>
              <a:ea typeface="Verdana" panose="020B0604030504040204" pitchFamily="34" charset="0"/>
              <a:cs typeface="Verdana" panose="020B0604030504040204" pitchFamily="34" charset="0"/>
            </a:endParaRPr>
          </a:p>
          <a:p>
            <a:endParaRPr lang="en-US" sz="2400" dirty="0" smtClean="0">
              <a:latin typeface="Verdana" panose="020B0604030504040204" pitchFamily="34" charset="0"/>
              <a:ea typeface="Verdana" panose="020B0604030504040204" pitchFamily="34" charset="0"/>
              <a:cs typeface="Verdana" panose="020B0604030504040204" pitchFamily="34" charset="0"/>
            </a:endParaRPr>
          </a:p>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10" name="Text Placeholder 9"/>
          <p:cNvSpPr>
            <a:spLocks noGrp="1"/>
          </p:cNvSpPr>
          <p:nvPr>
            <p:ph type="body" sz="half" idx="2"/>
          </p:nvPr>
        </p:nvSpPr>
        <p:spPr>
          <a:xfrm>
            <a:off x="822399" y="2437806"/>
            <a:ext cx="2520356" cy="3423243"/>
          </a:xfrm>
        </p:spPr>
        <p:txBody>
          <a:bodyPr>
            <a:normAutofit/>
          </a:bodyPr>
          <a:lstStyle/>
          <a:p>
            <a:pPr>
              <a:spcBef>
                <a:spcPts val="0"/>
              </a:spcBef>
            </a:pPr>
            <a:r>
              <a:rPr lang="en-US" dirty="0">
                <a:solidFill>
                  <a:schemeClr val="accent2"/>
                </a:solidFill>
              </a:rPr>
              <a:t>Purpose</a:t>
            </a:r>
          </a:p>
          <a:p>
            <a:pPr>
              <a:spcBef>
                <a:spcPts val="0"/>
              </a:spcBef>
            </a:pPr>
            <a:endParaRPr lang="en-US" dirty="0">
              <a:solidFill>
                <a:schemeClr val="accent2"/>
              </a:solidFill>
            </a:endParaRPr>
          </a:p>
          <a:p>
            <a:pPr>
              <a:spcBef>
                <a:spcPts val="0"/>
              </a:spcBef>
            </a:pPr>
            <a:r>
              <a:rPr lang="en-US" dirty="0">
                <a:solidFill>
                  <a:schemeClr val="accent2"/>
                </a:solidFill>
              </a:rPr>
              <a:t>Overview of Services</a:t>
            </a:r>
          </a:p>
          <a:p>
            <a:pPr>
              <a:spcBef>
                <a:spcPts val="0"/>
              </a:spcBef>
            </a:pPr>
            <a:endParaRPr lang="en-US" dirty="0">
              <a:solidFill>
                <a:schemeClr val="accent2"/>
              </a:solidFill>
            </a:endParaRPr>
          </a:p>
          <a:p>
            <a:pPr>
              <a:spcBef>
                <a:spcPts val="0"/>
              </a:spcBef>
            </a:pPr>
            <a:r>
              <a:rPr lang="en-US" b="1" dirty="0">
                <a:solidFill>
                  <a:schemeClr val="accent2"/>
                </a:solidFill>
              </a:rPr>
              <a:t>Notes on Private  </a:t>
            </a:r>
          </a:p>
          <a:p>
            <a:pPr>
              <a:spcBef>
                <a:spcPts val="0"/>
              </a:spcBef>
            </a:pPr>
            <a:r>
              <a:rPr lang="en-US" b="1" dirty="0">
                <a:solidFill>
                  <a:schemeClr val="accent2"/>
                </a:solidFill>
              </a:rPr>
              <a:t>   Foundations</a:t>
            </a:r>
          </a:p>
          <a:p>
            <a:pPr>
              <a:spcBef>
                <a:spcPts val="0"/>
              </a:spcBef>
            </a:pPr>
            <a:endParaRPr lang="en-US" dirty="0">
              <a:solidFill>
                <a:schemeClr val="accent2"/>
              </a:solidFill>
            </a:endParaRPr>
          </a:p>
          <a:p>
            <a:pPr>
              <a:spcBef>
                <a:spcPts val="0"/>
              </a:spcBef>
            </a:pPr>
            <a:r>
              <a:rPr lang="en-US" dirty="0">
                <a:solidFill>
                  <a:schemeClr val="accent2"/>
                </a:solidFill>
              </a:rPr>
              <a:t>Keys to a Successful </a:t>
            </a:r>
          </a:p>
          <a:p>
            <a:pPr>
              <a:spcBef>
                <a:spcPts val="0"/>
              </a:spcBef>
            </a:pPr>
            <a:r>
              <a:rPr lang="en-US" dirty="0">
                <a:solidFill>
                  <a:schemeClr val="accent2"/>
                </a:solidFill>
              </a:rPr>
              <a:t>   Request</a:t>
            </a:r>
          </a:p>
          <a:p>
            <a:pPr>
              <a:spcBef>
                <a:spcPts val="0"/>
              </a:spcBef>
            </a:pPr>
            <a:endParaRPr lang="en-US" dirty="0">
              <a:solidFill>
                <a:schemeClr val="accent2"/>
              </a:solidFill>
            </a:endParaRPr>
          </a:p>
          <a:p>
            <a:pPr>
              <a:spcBef>
                <a:spcPts val="0"/>
              </a:spcBef>
            </a:pPr>
            <a:r>
              <a:rPr lang="en-US" dirty="0">
                <a:solidFill>
                  <a:schemeClr val="accent2"/>
                </a:solidFill>
              </a:rPr>
              <a:t>Q/A</a:t>
            </a: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7</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Private Foundations</a:t>
            </a:r>
          </a:p>
        </p:txBody>
      </p:sp>
    </p:spTree>
    <p:extLst>
      <p:ext uri="{BB962C8B-B14F-4D97-AF65-F5344CB8AC3E}">
        <p14:creationId xmlns:p14="http://schemas.microsoft.com/office/powerpoint/2010/main" val="178218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2398" y="1816406"/>
            <a:ext cx="2520357" cy="481988"/>
          </a:xfrm>
        </p:spPr>
        <p:txBody>
          <a:bodyP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4044644"/>
          </a:xfrm>
        </p:spPr>
        <p:txBody>
          <a:bodyPr>
            <a:normAutofit/>
          </a:bodyPr>
          <a:lstStyle/>
          <a:p>
            <a:pPr marL="0" indent="0">
              <a:buNone/>
            </a:pPr>
            <a:r>
              <a:rPr lang="en-US" sz="24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They make their own rules</a:t>
            </a:r>
          </a:p>
          <a:p>
            <a:pPr marL="0" indent="0">
              <a:buNone/>
            </a:pPr>
            <a:endParaRPr lang="en-US" sz="1200" dirty="0">
              <a:latin typeface="Verdana" panose="020B0604030504040204" pitchFamily="34" charset="0"/>
              <a:ea typeface="Verdana" panose="020B0604030504040204" pitchFamily="34" charset="0"/>
              <a:cs typeface="Verdana" panose="020B0604030504040204" pitchFamily="34" charset="0"/>
            </a:endParaRPr>
          </a:p>
          <a:p>
            <a:pPr>
              <a:spcBef>
                <a:spcPts val="1800"/>
              </a:spcBef>
            </a:pPr>
            <a:r>
              <a:rPr lang="en-US" sz="2400" dirty="0" smtClean="0">
                <a:latin typeface="Verdana" panose="020B0604030504040204" pitchFamily="34" charset="0"/>
                <a:ea typeface="Verdana" panose="020B0604030504040204" pitchFamily="34" charset="0"/>
                <a:cs typeface="Verdana" panose="020B0604030504040204" pitchFamily="34" charset="0"/>
              </a:rPr>
              <a:t>Priorities and focus areas may change</a:t>
            </a:r>
          </a:p>
          <a:p>
            <a:pPr>
              <a:spcBef>
                <a:spcPts val="1800"/>
              </a:spcBef>
            </a:pPr>
            <a:r>
              <a:rPr lang="en-US" sz="2400" dirty="0">
                <a:latin typeface="Verdana" panose="020B0604030504040204" pitchFamily="34" charset="0"/>
                <a:ea typeface="Verdana" panose="020B0604030504040204" pitchFamily="34" charset="0"/>
                <a:cs typeface="Verdana" panose="020B0604030504040204" pitchFamily="34" charset="0"/>
              </a:rPr>
              <a:t>Guidelines may change</a:t>
            </a:r>
          </a:p>
          <a:p>
            <a:pPr>
              <a:spcBef>
                <a:spcPts val="1800"/>
              </a:spcBef>
            </a:pPr>
            <a:r>
              <a:rPr lang="en-US" sz="2400" dirty="0" smtClean="0">
                <a:latin typeface="Verdana" panose="020B0604030504040204" pitchFamily="34" charset="0"/>
                <a:ea typeface="Verdana" panose="020B0604030504040204" pitchFamily="34" charset="0"/>
                <a:cs typeface="Verdana" panose="020B0604030504040204" pitchFamily="34" charset="0"/>
              </a:rPr>
              <a:t>Deadlines can be hard to predict</a:t>
            </a:r>
          </a:p>
          <a:p>
            <a:pPr>
              <a:spcBef>
                <a:spcPts val="1800"/>
              </a:spcBef>
            </a:pPr>
            <a:r>
              <a:rPr lang="en-US" sz="2400" dirty="0" smtClean="0">
                <a:latin typeface="Verdana" panose="020B0604030504040204" pitchFamily="34" charset="0"/>
                <a:ea typeface="Verdana" panose="020B0604030504040204" pitchFamily="34" charset="0"/>
                <a:cs typeface="Verdana" panose="020B0604030504040204" pitchFamily="34" charset="0"/>
              </a:rPr>
              <a:t>May be unavailable for feedback or support, or it may take many calls with a program officer to fully understand the requirements</a:t>
            </a:r>
          </a:p>
          <a:p>
            <a:pPr marL="0" indent="0">
              <a:buNone/>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endParaRPr lang="en-US" sz="2400" dirty="0" smtClean="0">
              <a:latin typeface="Verdana" panose="020B0604030504040204" pitchFamily="34" charset="0"/>
              <a:ea typeface="Verdana" panose="020B0604030504040204" pitchFamily="34" charset="0"/>
              <a:cs typeface="Verdana" panose="020B0604030504040204" pitchFamily="34" charset="0"/>
            </a:endParaRPr>
          </a:p>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10" name="Text Placeholder 9"/>
          <p:cNvSpPr>
            <a:spLocks noGrp="1"/>
          </p:cNvSpPr>
          <p:nvPr>
            <p:ph type="body" sz="half" idx="2"/>
          </p:nvPr>
        </p:nvSpPr>
        <p:spPr>
          <a:xfrm>
            <a:off x="822399" y="2437806"/>
            <a:ext cx="2520356" cy="3423243"/>
          </a:xfrm>
        </p:spPr>
        <p:txBody>
          <a:bodyPr>
            <a:normAutofit/>
          </a:bodyPr>
          <a:lstStyle/>
          <a:p>
            <a:pPr>
              <a:spcBef>
                <a:spcPts val="0"/>
              </a:spcBef>
            </a:pPr>
            <a:r>
              <a:rPr lang="en-US" dirty="0">
                <a:solidFill>
                  <a:schemeClr val="accent2"/>
                </a:solidFill>
              </a:rPr>
              <a:t>Purpose</a:t>
            </a:r>
          </a:p>
          <a:p>
            <a:pPr>
              <a:spcBef>
                <a:spcPts val="0"/>
              </a:spcBef>
            </a:pPr>
            <a:endParaRPr lang="en-US" dirty="0">
              <a:solidFill>
                <a:schemeClr val="accent2"/>
              </a:solidFill>
            </a:endParaRPr>
          </a:p>
          <a:p>
            <a:pPr>
              <a:spcBef>
                <a:spcPts val="0"/>
              </a:spcBef>
            </a:pPr>
            <a:r>
              <a:rPr lang="en-US" dirty="0">
                <a:solidFill>
                  <a:schemeClr val="accent2"/>
                </a:solidFill>
              </a:rPr>
              <a:t>Overview of Services</a:t>
            </a:r>
          </a:p>
          <a:p>
            <a:pPr>
              <a:spcBef>
                <a:spcPts val="0"/>
              </a:spcBef>
            </a:pPr>
            <a:endParaRPr lang="en-US" dirty="0">
              <a:solidFill>
                <a:schemeClr val="accent2"/>
              </a:solidFill>
            </a:endParaRPr>
          </a:p>
          <a:p>
            <a:pPr>
              <a:spcBef>
                <a:spcPts val="0"/>
              </a:spcBef>
            </a:pPr>
            <a:r>
              <a:rPr lang="en-US" b="1" dirty="0">
                <a:solidFill>
                  <a:schemeClr val="accent2"/>
                </a:solidFill>
              </a:rPr>
              <a:t>Notes on Private  </a:t>
            </a:r>
          </a:p>
          <a:p>
            <a:pPr>
              <a:spcBef>
                <a:spcPts val="0"/>
              </a:spcBef>
            </a:pPr>
            <a:r>
              <a:rPr lang="en-US" b="1" dirty="0">
                <a:solidFill>
                  <a:schemeClr val="accent2"/>
                </a:solidFill>
              </a:rPr>
              <a:t>   Foundations</a:t>
            </a:r>
          </a:p>
          <a:p>
            <a:pPr>
              <a:spcBef>
                <a:spcPts val="0"/>
              </a:spcBef>
            </a:pPr>
            <a:endParaRPr lang="en-US" dirty="0">
              <a:solidFill>
                <a:schemeClr val="accent2"/>
              </a:solidFill>
            </a:endParaRPr>
          </a:p>
          <a:p>
            <a:pPr>
              <a:spcBef>
                <a:spcPts val="0"/>
              </a:spcBef>
            </a:pPr>
            <a:r>
              <a:rPr lang="en-US" dirty="0">
                <a:solidFill>
                  <a:schemeClr val="accent2"/>
                </a:solidFill>
              </a:rPr>
              <a:t>Keys to a Successful </a:t>
            </a:r>
          </a:p>
          <a:p>
            <a:pPr>
              <a:spcBef>
                <a:spcPts val="0"/>
              </a:spcBef>
            </a:pPr>
            <a:r>
              <a:rPr lang="en-US" dirty="0">
                <a:solidFill>
                  <a:schemeClr val="accent2"/>
                </a:solidFill>
              </a:rPr>
              <a:t>   Request</a:t>
            </a:r>
          </a:p>
          <a:p>
            <a:pPr>
              <a:spcBef>
                <a:spcPts val="0"/>
              </a:spcBef>
            </a:pPr>
            <a:endParaRPr lang="en-US" dirty="0">
              <a:solidFill>
                <a:schemeClr val="accent2"/>
              </a:solidFill>
            </a:endParaRPr>
          </a:p>
          <a:p>
            <a:pPr>
              <a:spcBef>
                <a:spcPts val="0"/>
              </a:spcBef>
            </a:pPr>
            <a:r>
              <a:rPr lang="en-US" dirty="0">
                <a:solidFill>
                  <a:schemeClr val="accent2"/>
                </a:solidFill>
              </a:rPr>
              <a:t>Q/A</a:t>
            </a: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8</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Private Foundations</a:t>
            </a:r>
          </a:p>
        </p:txBody>
      </p:sp>
    </p:spTree>
    <p:extLst>
      <p:ext uri="{BB962C8B-B14F-4D97-AF65-F5344CB8AC3E}">
        <p14:creationId xmlns:p14="http://schemas.microsoft.com/office/powerpoint/2010/main" val="311891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DC4405"/>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t.potx" id="{4B6A7972-838E-4013-AA08-FC19515061D6}" vid="{0DCA0DDC-BD26-429C-9A41-B8F371B6B5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OSUF_PPT_1.0</Template>
  <TotalTime>1102</TotalTime>
  <Words>2105</Words>
  <Application>Microsoft Office PowerPoint</Application>
  <PresentationFormat>Widescreen</PresentationFormat>
  <Paragraphs>330</Paragraphs>
  <Slides>22</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Georgia</vt:lpstr>
      <vt:lpstr>Impact</vt:lpstr>
      <vt:lpstr>Times New Roman</vt:lpstr>
      <vt:lpstr>Veranda</vt:lpstr>
      <vt:lpstr>Verdana</vt:lpstr>
      <vt:lpstr>Office Theme</vt:lpstr>
      <vt:lpstr>Office of foundation relations</vt:lpstr>
      <vt:lpstr>Foundation Relations Team</vt:lpstr>
      <vt:lpstr>Working with Foundations</vt:lpstr>
      <vt:lpstr>Agenda</vt:lpstr>
      <vt:lpstr>Agenda</vt:lpstr>
      <vt:lpstr>Agenda</vt:lpstr>
      <vt:lpstr>When you know one private foundation… you know one private foundation.</vt:lpstr>
      <vt:lpstr>Agenda</vt:lpstr>
      <vt:lpstr>Agenda</vt:lpstr>
      <vt:lpstr>Best thought of as supporting innovations, startups, and special projects.</vt:lpstr>
      <vt:lpstr>Agenda</vt:lpstr>
      <vt:lpstr>PowerPoint Presentation</vt:lpstr>
      <vt:lpstr>Agenda</vt:lpstr>
      <vt:lpstr>Agenda</vt:lpstr>
      <vt:lpstr>PowerPoint Presentation</vt:lpstr>
      <vt:lpstr>PowerPoint Presentation</vt:lpstr>
      <vt:lpstr>Edna McConnell Clark Foundation</vt:lpstr>
      <vt:lpstr>Communicate to a funder that your project meets a need they care about, the potential impact aligns with their priorities,</vt:lpstr>
      <vt:lpstr>Let’s Try It!</vt:lpstr>
      <vt:lpstr>Healthy Planet Healthy people Healthy Economy</vt:lpstr>
      <vt:lpstr>Agenda</vt:lpstr>
      <vt:lpstr>Questions?</vt:lpstr>
    </vt:vector>
  </TitlesOfParts>
  <Company>OSU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foundation relations</dc:title>
  <dc:creator>Ocampo, Elizabeth</dc:creator>
  <cp:lastModifiedBy>Ocampo, Elizabeth</cp:lastModifiedBy>
  <cp:revision>80</cp:revision>
  <cp:lastPrinted>2018-11-30T19:45:07Z</cp:lastPrinted>
  <dcterms:created xsi:type="dcterms:W3CDTF">2018-06-06T16:29:00Z</dcterms:created>
  <dcterms:modified xsi:type="dcterms:W3CDTF">2019-04-04T19:39:10Z</dcterms:modified>
</cp:coreProperties>
</file>