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9"/>
  </p:notesMasterIdLst>
  <p:handoutMasterIdLst>
    <p:handoutMasterId r:id="rId20"/>
  </p:handoutMasterIdLst>
  <p:sldIdLst>
    <p:sldId id="264" r:id="rId2"/>
    <p:sldId id="256" r:id="rId3"/>
    <p:sldId id="308" r:id="rId4"/>
    <p:sldId id="263" r:id="rId5"/>
    <p:sldId id="322" r:id="rId6"/>
    <p:sldId id="323" r:id="rId7"/>
    <p:sldId id="324" r:id="rId8"/>
    <p:sldId id="325" r:id="rId9"/>
    <p:sldId id="326" r:id="rId10"/>
    <p:sldId id="327" r:id="rId11"/>
    <p:sldId id="328" r:id="rId12"/>
    <p:sldId id="329" r:id="rId13"/>
    <p:sldId id="330" r:id="rId14"/>
    <p:sldId id="333" r:id="rId15"/>
    <p:sldId id="331" r:id="rId16"/>
    <p:sldId id="274" r:id="rId17"/>
    <p:sldId id="321"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7558" autoAdjust="0"/>
  </p:normalViewPr>
  <p:slideViewPr>
    <p:cSldViewPr snapToGrid="0" snapToObjects="1">
      <p:cViewPr varScale="1">
        <p:scale>
          <a:sx n="89" d="100"/>
          <a:sy n="89" d="100"/>
        </p:scale>
        <p:origin x="1464" y="90"/>
      </p:cViewPr>
      <p:guideLst/>
    </p:cSldViewPr>
  </p:slid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96129EE7-F48F-4C46-B74D-4EBB6C1F3BD3}" type="datetimeFigureOut">
              <a:rPr lang="en-US" smtClean="0"/>
              <a:t>1/18/2019</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9F5CB543-180A-4B13-AD79-FCCEBF3F3241}" type="slidenum">
              <a:rPr lang="en-US" smtClean="0"/>
              <a:t>‹#›</a:t>
            </a:fld>
            <a:endParaRPr lang="en-US" dirty="0"/>
          </a:p>
        </p:txBody>
      </p:sp>
    </p:spTree>
    <p:extLst>
      <p:ext uri="{BB962C8B-B14F-4D97-AF65-F5344CB8AC3E}">
        <p14:creationId xmlns:p14="http://schemas.microsoft.com/office/powerpoint/2010/main" val="325940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4" y="2"/>
            <a:ext cx="3043343" cy="467072"/>
          </a:xfrm>
          <a:prstGeom prst="rect">
            <a:avLst/>
          </a:prstGeom>
        </p:spPr>
        <p:txBody>
          <a:bodyPr vert="horz" lIns="93324" tIns="46662" rIns="93324" bIns="46662" rtlCol="0"/>
          <a:lstStyle>
            <a:lvl1pPr algn="r">
              <a:defRPr sz="1200"/>
            </a:lvl1pPr>
          </a:lstStyle>
          <a:p>
            <a:fld id="{F38A0696-E8A4-5E47-B426-CB2DE1C28947}" type="datetimeFigureOut">
              <a:rPr lang="en-US" smtClean="0"/>
              <a:t>1/18/2019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7071"/>
          </a:xfrm>
          <a:prstGeom prst="rect">
            <a:avLst/>
          </a:prstGeom>
        </p:spPr>
        <p:txBody>
          <a:bodyPr vert="horz" lIns="93324" tIns="46662" rIns="93324" bIns="46662" rtlCol="0" anchor="b"/>
          <a:lstStyle>
            <a:lvl1pPr algn="r">
              <a:defRPr sz="1200"/>
            </a:lvl1pPr>
          </a:lstStyle>
          <a:p>
            <a:fld id="{D4A39D37-EB39-9B49-85DF-DD837FDB43E8}" type="slidenum">
              <a:rPr lang="en-US" smtClean="0"/>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in Slide</a:t>
            </a:r>
            <a:r>
              <a:rPr lang="en-US" baseline="0" dirty="0" smtClean="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dirty="0"/>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9</a:t>
            </a:fld>
            <a:endParaRPr lang="en-US" dirty="0"/>
          </a:p>
        </p:txBody>
      </p:sp>
    </p:spTree>
    <p:extLst>
      <p:ext uri="{BB962C8B-B14F-4D97-AF65-F5344CB8AC3E}">
        <p14:creationId xmlns:p14="http://schemas.microsoft.com/office/powerpoint/2010/main" val="182131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dirty="0"/>
          </a:p>
        </p:txBody>
      </p:sp>
    </p:spTree>
    <p:extLst>
      <p:ext uri="{BB962C8B-B14F-4D97-AF65-F5344CB8AC3E}">
        <p14:creationId xmlns:p14="http://schemas.microsoft.com/office/powerpoint/2010/main" val="232387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11</a:t>
            </a:fld>
            <a:endParaRPr lang="en-US" dirty="0"/>
          </a:p>
        </p:txBody>
      </p:sp>
    </p:spTree>
    <p:extLst>
      <p:ext uri="{BB962C8B-B14F-4D97-AF65-F5344CB8AC3E}">
        <p14:creationId xmlns:p14="http://schemas.microsoft.com/office/powerpoint/2010/main" val="250657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12</a:t>
            </a:fld>
            <a:endParaRPr lang="en-US" dirty="0"/>
          </a:p>
        </p:txBody>
      </p:sp>
    </p:spTree>
    <p:extLst>
      <p:ext uri="{BB962C8B-B14F-4D97-AF65-F5344CB8AC3E}">
        <p14:creationId xmlns:p14="http://schemas.microsoft.com/office/powerpoint/2010/main" val="88250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dirty="0"/>
          </a:p>
        </p:txBody>
      </p:sp>
    </p:spTree>
    <p:extLst>
      <p:ext uri="{BB962C8B-B14F-4D97-AF65-F5344CB8AC3E}">
        <p14:creationId xmlns:p14="http://schemas.microsoft.com/office/powerpoint/2010/main" val="106499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14</a:t>
            </a:fld>
            <a:endParaRPr lang="en-US" dirty="0"/>
          </a:p>
        </p:txBody>
      </p:sp>
    </p:spTree>
    <p:extLst>
      <p:ext uri="{BB962C8B-B14F-4D97-AF65-F5344CB8AC3E}">
        <p14:creationId xmlns:p14="http://schemas.microsoft.com/office/powerpoint/2010/main" val="229362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15</a:t>
            </a:fld>
            <a:endParaRPr lang="en-US" dirty="0"/>
          </a:p>
        </p:txBody>
      </p:sp>
    </p:spTree>
    <p:extLst>
      <p:ext uri="{BB962C8B-B14F-4D97-AF65-F5344CB8AC3E}">
        <p14:creationId xmlns:p14="http://schemas.microsoft.com/office/powerpoint/2010/main" val="22636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16</a:t>
            </a:fld>
            <a:endParaRPr lang="en-US" dirty="0"/>
          </a:p>
        </p:txBody>
      </p:sp>
    </p:spTree>
    <p:extLst>
      <p:ext uri="{BB962C8B-B14F-4D97-AF65-F5344CB8AC3E}">
        <p14:creationId xmlns:p14="http://schemas.microsoft.com/office/powerpoint/2010/main" val="11377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Welcome!</a:t>
            </a:r>
            <a:r>
              <a:rPr lang="en-US" sz="1000" baseline="0" dirty="0" smtClean="0">
                <a:latin typeface="Times New Roman" panose="02020603050405020304" pitchFamily="18" charset="0"/>
                <a:cs typeface="Times New Roman" panose="02020603050405020304" pitchFamily="18" charset="0"/>
              </a:rPr>
              <a:t> We are so glad to be able to make this presentation to you today, and to talk with you more about private foundation funding. </a:t>
            </a:r>
          </a:p>
          <a:p>
            <a:r>
              <a:rPr lang="en-US" sz="1000" baseline="0" dirty="0" smtClean="0">
                <a:latin typeface="Times New Roman" panose="02020603050405020304" pitchFamily="18" charset="0"/>
                <a:cs typeface="Times New Roman" panose="02020603050405020304" pitchFamily="18" charset="0"/>
              </a:rPr>
              <a:t>The Office of Foundation Relations went through some big personnel and organizational changes this year; you may remember us as previously called the Office of Foundation Services, for example. Whatever changes have occurred, however, we’d like you to know that we are still here to aid you in fundraising for programs, research, students, etc from private foundations.</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Our team is all here today, and we are: [Introduce Team]</a:t>
            </a: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dirty="0"/>
          </a:p>
        </p:txBody>
      </p:sp>
    </p:spTree>
    <p:extLst>
      <p:ext uri="{BB962C8B-B14F-4D97-AF65-F5344CB8AC3E}">
        <p14:creationId xmlns:p14="http://schemas.microsoft.com/office/powerpoint/2010/main" val="129743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dirty="0"/>
          </a:p>
        </p:txBody>
      </p:sp>
    </p:spTree>
    <p:extLst>
      <p:ext uri="{BB962C8B-B14F-4D97-AF65-F5344CB8AC3E}">
        <p14:creationId xmlns:p14="http://schemas.microsoft.com/office/powerpoint/2010/main" val="157261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a:t>
            </a:r>
            <a:r>
              <a:rPr lang="en-US" baseline="0" dirty="0" smtClean="0"/>
              <a:t> today’s training is to discuss the budget and budget narrative sections of proposal submissions.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3</a:t>
            </a:fld>
            <a:endParaRPr lang="en-US" dirty="0"/>
          </a:p>
        </p:txBody>
      </p:sp>
    </p:spTree>
    <p:extLst>
      <p:ext uri="{BB962C8B-B14F-4D97-AF65-F5344CB8AC3E}">
        <p14:creationId xmlns:p14="http://schemas.microsoft.com/office/powerpoint/2010/main" val="87092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4</a:t>
            </a:fld>
            <a:endParaRPr lang="en-US" dirty="0"/>
          </a:p>
        </p:txBody>
      </p:sp>
    </p:spTree>
    <p:extLst>
      <p:ext uri="{BB962C8B-B14F-4D97-AF65-F5344CB8AC3E}">
        <p14:creationId xmlns:p14="http://schemas.microsoft.com/office/powerpoint/2010/main" val="354812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dirty="0"/>
          </a:p>
        </p:txBody>
      </p:sp>
    </p:spTree>
    <p:extLst>
      <p:ext uri="{BB962C8B-B14F-4D97-AF65-F5344CB8AC3E}">
        <p14:creationId xmlns:p14="http://schemas.microsoft.com/office/powerpoint/2010/main" val="287246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dirty="0"/>
          </a:p>
        </p:txBody>
      </p:sp>
    </p:spTree>
    <p:extLst>
      <p:ext uri="{BB962C8B-B14F-4D97-AF65-F5344CB8AC3E}">
        <p14:creationId xmlns:p14="http://schemas.microsoft.com/office/powerpoint/2010/main" val="90072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dirty="0"/>
          </a:p>
        </p:txBody>
      </p:sp>
    </p:spTree>
    <p:extLst>
      <p:ext uri="{BB962C8B-B14F-4D97-AF65-F5344CB8AC3E}">
        <p14:creationId xmlns:p14="http://schemas.microsoft.com/office/powerpoint/2010/main" val="99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8</a:t>
            </a:fld>
            <a:endParaRPr lang="en-US" dirty="0"/>
          </a:p>
        </p:txBody>
      </p:sp>
    </p:spTree>
    <p:extLst>
      <p:ext uri="{BB962C8B-B14F-4D97-AF65-F5344CB8AC3E}">
        <p14:creationId xmlns:p14="http://schemas.microsoft.com/office/powerpoint/2010/main" val="244474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dirty="0" smtClean="0"/>
              <a:t>OREGON STATE UNIVERSITY</a:t>
            </a:r>
            <a:endParaRPr lang="en-US" dirty="0"/>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dirty="0" smtClean="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ufoundation.org/training"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mailto:Aaron.Shonk@osufoundation.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Paul.DuBois@osu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foundation relations</a:t>
            </a:r>
            <a:endParaRPr lang="en-US" dirty="0"/>
          </a:p>
        </p:txBody>
      </p:sp>
    </p:spTree>
    <p:extLst>
      <p:ext uri="{BB962C8B-B14F-4D97-AF65-F5344CB8AC3E}">
        <p14:creationId xmlns:p14="http://schemas.microsoft.com/office/powerpoint/2010/main" val="208732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UNDERCUTTING YOUR PROJECT</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Your budget does not describe how all the proposed activities will be funded or underestimates how much those activities will cost.</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Why that’s a problem</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A reviewer may think your project is poorly designed or poorly conceived or that your inattention to detail is a red flag for the overall success of your project.</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9</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Common Problems</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b="1"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1647233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NOT FOLLOWING INSTRUCTIONS</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Your budget includes unallowable expenses, the request amount is too much or too little, or the project timeline is too long.</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Why that’s a problem</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Your proposal may be declined as ineligible or suffer other </a:t>
            </a:r>
            <a:r>
              <a:rPr lang="en-US" sz="2000" smtClean="0">
                <a:latin typeface="Verdana" panose="020B0604030504040204" pitchFamily="34" charset="0"/>
                <a:ea typeface="Verdana" panose="020B0604030504040204" pitchFamily="34" charset="0"/>
                <a:cs typeface="Verdana" panose="020B0604030504040204" pitchFamily="34" charset="0"/>
              </a:rPr>
              <a:t>reviewer penalties.</a:t>
            </a: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10</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Common Problems</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b="1"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73865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Your proposed budget submission has ripple effects after the grant has been awarded.</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The proposal budget </a:t>
            </a:r>
            <a:r>
              <a:rPr lang="en-US" sz="2400" i="1" dirty="0" smtClean="0">
                <a:latin typeface="Verdana" panose="020B0604030504040204" pitchFamily="34" charset="0"/>
                <a:ea typeface="Verdana" panose="020B0604030504040204" pitchFamily="34" charset="0"/>
                <a:cs typeface="Verdana" panose="020B0604030504040204" pitchFamily="34" charset="0"/>
              </a:rPr>
              <a:t>determines the limitations and restrictions</a:t>
            </a:r>
            <a:r>
              <a:rPr lang="en-US" sz="2400" dirty="0" smtClean="0">
                <a:latin typeface="Verdana" panose="020B0604030504040204" pitchFamily="34" charset="0"/>
                <a:ea typeface="Verdana" panose="020B0604030504040204" pitchFamily="34" charset="0"/>
                <a:cs typeface="Verdana" panose="020B0604030504040204" pitchFamily="34" charset="0"/>
              </a:rPr>
              <a:t> on how grant funding can be expended when awarded.</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OSRAA is responsible for managing compliance. Great variability in sponsor limitations on </a:t>
            </a:r>
            <a:r>
              <a:rPr lang="en-US" sz="2400" dirty="0" err="1" smtClean="0">
                <a:latin typeface="Verdana" panose="020B0604030504040204" pitchFamily="34" charset="0"/>
                <a:ea typeface="Verdana" panose="020B0604030504040204" pitchFamily="34" charset="0"/>
                <a:cs typeface="Verdana" panose="020B0604030504040204" pitchFamily="34" charset="0"/>
              </a:rPr>
              <a:t>rebudget</a:t>
            </a:r>
            <a:r>
              <a:rPr lang="en-US" sz="2400" dirty="0" smtClean="0">
                <a:latin typeface="Verdana" panose="020B0604030504040204" pitchFamily="34" charset="0"/>
                <a:ea typeface="Verdana" panose="020B0604030504040204" pitchFamily="34" charset="0"/>
                <a:cs typeface="Verdana" panose="020B0604030504040204" pitchFamily="34" charset="0"/>
              </a:rPr>
              <a:t> authority without prior approval.</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11</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Post-Award Implications</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b="1"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61270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Follow the instructions! </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Is a budget narrative required? What are they asking you to include?</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Each line item needs to be justified</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Why have you included each item, why is each necessary? (Every item you skip is a reviewer’s red flag.)</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How did you arrive at the amount for each line?</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12</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Budget Narratives</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b="1"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3994482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The budget and budget narrative are extensions of the proposal narrative. </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Do the activities and outcomes described in the proposal narrative match the way you describe grant fund expenditures?</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Are the sponsor’s interests in how they like to fund projects represented? (Describes the sponsor’s portion of the total project, and where/how the rest is funded.)</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Is it </a:t>
            </a:r>
            <a:r>
              <a:rPr lang="en-US" sz="3200" dirty="0" smtClean="0">
                <a:solidFill>
                  <a:srgbClr val="DC4405"/>
                </a:solidFill>
                <a:latin typeface="Impact" panose="020B0806030902050204" pitchFamily="34" charset="0"/>
                <a:ea typeface="Verdana" panose="020B0604030504040204" pitchFamily="34" charset="0"/>
                <a:cs typeface="Verdana" panose="020B0604030504040204" pitchFamily="34" charset="0"/>
              </a:rPr>
              <a:t>PERSUASIVE</a:t>
            </a: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a:t>
            </a: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13</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Tell the Story</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b="1"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b="1"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298491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14</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smtClean="0">
                <a:latin typeface="Georgia" panose="02040502050405020303" pitchFamily="18" charset="0"/>
                <a:ea typeface="Verdana" panose="020B0604030504040204" pitchFamily="34" charset="0"/>
                <a:cs typeface="Verdana" panose="020B0604030504040204" pitchFamily="34" charset="0"/>
              </a:rPr>
              <a:t>Examples</a:t>
            </a:r>
            <a:endParaRPr lang="en-US" sz="4000" dirty="0" smtClean="0">
              <a:latin typeface="Georgia" panose="02040502050405020303" pitchFamily="18" charset="0"/>
              <a:ea typeface="Verdana" panose="020B0604030504040204" pitchFamily="34" charset="0"/>
              <a:cs typeface="Verdana" panose="020B0604030504040204" pitchFamily="34" charset="0"/>
            </a:endParaRP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b="1"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b="1" dirty="0" smtClean="0">
                <a:solidFill>
                  <a:schemeClr val="accent2"/>
                </a:solidFill>
              </a:rPr>
              <a:t>Exercise</a:t>
            </a:r>
            <a:endParaRPr lang="en-US" b="1" dirty="0">
              <a:solidFill>
                <a:schemeClr val="accent2"/>
              </a:solidFill>
            </a:endParaRPr>
          </a:p>
        </p:txBody>
      </p:sp>
    </p:spTree>
    <p:extLst>
      <p:ext uri="{BB962C8B-B14F-4D97-AF65-F5344CB8AC3E}">
        <p14:creationId xmlns:p14="http://schemas.microsoft.com/office/powerpoint/2010/main" val="2054923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dirty="0" smtClean="0"/>
              <a:t>OSU FOUNDATION</a:t>
            </a:r>
            <a:endParaRPr lang="en-US" dirty="0"/>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15</a:t>
            </a:fld>
            <a:endParaRPr lang="en-US" dirty="0"/>
          </a:p>
        </p:txBody>
      </p:sp>
      <p:sp>
        <p:nvSpPr>
          <p:cNvPr id="11" name="Title 10"/>
          <p:cNvSpPr>
            <a:spLocks noGrp="1"/>
          </p:cNvSpPr>
          <p:nvPr>
            <p:ph type="ctrTitle"/>
          </p:nvPr>
        </p:nvSpPr>
        <p:spPr>
          <a:xfrm>
            <a:off x="1098123" y="2569028"/>
            <a:ext cx="4997877" cy="2851373"/>
          </a:xfrm>
        </p:spPr>
        <p:txBody>
          <a:bodyPr/>
          <a:lstStyle/>
          <a:p>
            <a:r>
              <a:rPr lang="en-US" dirty="0" smtClean="0"/>
              <a:t>Questions?</a:t>
            </a:r>
            <a:endParaRPr lang="en-US" dirty="0"/>
          </a:p>
        </p:txBody>
      </p:sp>
    </p:spTree>
    <p:extLst>
      <p:ext uri="{BB962C8B-B14F-4D97-AF65-F5344CB8AC3E}">
        <p14:creationId xmlns:p14="http://schemas.microsoft.com/office/powerpoint/2010/main" val="312564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53036" y="1592132"/>
            <a:ext cx="10473260" cy="3356386"/>
          </a:xfrm>
        </p:spPr>
        <p:txBody>
          <a:bodyPr>
            <a:normAutofit/>
          </a:bodyPr>
          <a:lstStyle/>
          <a:p>
            <a:pPr marL="0" indent="0" algn="ctr">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smtClean="0">
                <a:latin typeface="Verdana" panose="020B0604030504040204" pitchFamily="34" charset="0"/>
                <a:ea typeface="Verdana" panose="020B0604030504040204" pitchFamily="34" charset="0"/>
                <a:cs typeface="Verdana" panose="020B0604030504040204" pitchFamily="34" charset="0"/>
              </a:rPr>
              <a:t>Join us for the next grant training on </a:t>
            </a:r>
          </a:p>
          <a:p>
            <a:pPr marL="0" indent="0" algn="ctr">
              <a:buNone/>
            </a:pPr>
            <a:r>
              <a:rPr lang="en-US" sz="2400" b="1" dirty="0" smtClean="0">
                <a:latin typeface="Verdana" panose="020B0604030504040204" pitchFamily="34" charset="0"/>
                <a:ea typeface="Verdana" panose="020B0604030504040204" pitchFamily="34" charset="0"/>
                <a:cs typeface="Verdana" panose="020B0604030504040204" pitchFamily="34" charset="0"/>
              </a:rPr>
              <a:t>February 8</a:t>
            </a:r>
          </a:p>
          <a:p>
            <a:pPr marL="0" indent="0" algn="ctr">
              <a:buNone/>
            </a:pPr>
            <a:r>
              <a:rPr lang="en-US" sz="2400" b="1" dirty="0" smtClean="0">
                <a:latin typeface="Verdana" panose="020B0604030504040204" pitchFamily="34" charset="0"/>
                <a:ea typeface="Verdana" panose="020B0604030504040204" pitchFamily="34" charset="0"/>
                <a:cs typeface="Verdana" panose="020B0604030504040204" pitchFamily="34" charset="0"/>
              </a:rPr>
              <a:t>Impacts and Broader Impacts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smtClean="0">
                <a:latin typeface="Verdana" panose="020B0604030504040204" pitchFamily="34" charset="0"/>
                <a:ea typeface="Verdana" panose="020B0604030504040204" pitchFamily="34" charset="0"/>
                <a:cs typeface="Verdana" panose="020B0604030504040204" pitchFamily="34" charset="0"/>
              </a:rPr>
              <a:t>Slides from this training session, previous sessions, and other proposal development tools at </a:t>
            </a: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osufoundation.org/training</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16</a:t>
            </a:fld>
            <a:endParaRPr lang="en-US" dirty="0"/>
          </a:p>
        </p:txBody>
      </p:sp>
    </p:spTree>
    <p:extLst>
      <p:ext uri="{BB962C8B-B14F-4D97-AF65-F5344CB8AC3E}">
        <p14:creationId xmlns:p14="http://schemas.microsoft.com/office/powerpoint/2010/main" val="85108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777789"/>
            <a:ext cx="10058400" cy="2174732"/>
          </a:xfrm>
        </p:spPr>
        <p:txBody>
          <a:bodyPr>
            <a:normAutofit fontScale="90000"/>
          </a:bodyPr>
          <a:lstStyle/>
          <a:p>
            <a:r>
              <a:rPr lang="en-US" dirty="0" smtClean="0"/>
              <a:t>Foundation Relations Team</a:t>
            </a:r>
            <a:endParaRPr lang="en-US" dirty="0"/>
          </a:p>
        </p:txBody>
      </p:sp>
      <p:sp>
        <p:nvSpPr>
          <p:cNvPr id="3" name="Subtitle 2"/>
          <p:cNvSpPr>
            <a:spLocks noGrp="1"/>
          </p:cNvSpPr>
          <p:nvPr>
            <p:ph type="subTitle" idx="1"/>
          </p:nvPr>
        </p:nvSpPr>
        <p:spPr>
          <a:xfrm>
            <a:off x="1066801" y="3150823"/>
            <a:ext cx="4970442" cy="3073707"/>
          </a:xfrm>
        </p:spPr>
        <p:txBody>
          <a:bodyPr>
            <a:noAutofit/>
          </a:bodyPr>
          <a:lstStyle/>
          <a:p>
            <a:r>
              <a:rPr lang="en-US" b="1" dirty="0" smtClean="0"/>
              <a:t>Aaron Shonk, Senior Director</a:t>
            </a:r>
          </a:p>
          <a:p>
            <a:r>
              <a:rPr lang="en-US" dirty="0" smtClean="0">
                <a:latin typeface="Veranda"/>
                <a:hlinkClick r:id="rId3"/>
              </a:rPr>
              <a:t>Aaron.Shonk@osufoundation.org</a:t>
            </a:r>
            <a:endParaRPr lang="en-US" dirty="0">
              <a:latin typeface="Veranda"/>
            </a:endParaRPr>
          </a:p>
          <a:p>
            <a:r>
              <a:rPr lang="en-US" dirty="0" smtClean="0">
                <a:latin typeface="Veranda"/>
              </a:rPr>
              <a:t>Ph:7-6961</a:t>
            </a:r>
          </a:p>
          <a:p>
            <a:endParaRPr lang="en-US" dirty="0" smtClean="0"/>
          </a:p>
          <a:p>
            <a:r>
              <a:rPr lang="en-US" b="1" dirty="0" smtClean="0"/>
              <a:t>Elizabeth Ocampo, Coordinator</a:t>
            </a:r>
          </a:p>
          <a:p>
            <a:r>
              <a:rPr lang="en-US" dirty="0" smtClean="0">
                <a:latin typeface="Veranda"/>
                <a:hlinkClick r:id="rId4"/>
              </a:rPr>
              <a:t>Elizabeth.Ocampo@osufoundation.org</a:t>
            </a:r>
            <a:r>
              <a:rPr lang="en-US" dirty="0" smtClean="0">
                <a:latin typeface="Veranda"/>
              </a:rPr>
              <a:t> </a:t>
            </a:r>
          </a:p>
          <a:p>
            <a:r>
              <a:rPr lang="en-US" dirty="0" smtClean="0">
                <a:latin typeface="Veranda"/>
              </a:rPr>
              <a:t>Ph:7-7362</a:t>
            </a:r>
          </a:p>
        </p:txBody>
      </p:sp>
      <p:sp>
        <p:nvSpPr>
          <p:cNvPr id="14" name="Subtitle 2"/>
          <p:cNvSpPr txBox="1">
            <a:spLocks/>
          </p:cNvSpPr>
          <p:nvPr/>
        </p:nvSpPr>
        <p:spPr>
          <a:xfrm>
            <a:off x="6154759" y="3150822"/>
            <a:ext cx="4970442" cy="3073707"/>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smtClean="0"/>
              <a:t>Paul DuBois, Associate Director</a:t>
            </a:r>
          </a:p>
          <a:p>
            <a:r>
              <a:rPr lang="en-US" dirty="0" smtClean="0">
                <a:latin typeface="Veranda"/>
                <a:hlinkClick r:id="rId4"/>
              </a:rPr>
              <a:t>Paul.DuBois@osufoundation.org</a:t>
            </a:r>
            <a:r>
              <a:rPr lang="en-US" dirty="0" smtClean="0">
                <a:latin typeface="Veranda"/>
              </a:rPr>
              <a:t> </a:t>
            </a:r>
          </a:p>
          <a:p>
            <a:r>
              <a:rPr lang="en-US" dirty="0" smtClean="0">
                <a:latin typeface="Veranda"/>
              </a:rPr>
              <a:t>Ph:7-3755</a:t>
            </a:r>
          </a:p>
        </p:txBody>
      </p:sp>
    </p:spTree>
    <p:extLst>
      <p:ext uri="{BB962C8B-B14F-4D97-AF65-F5344CB8AC3E}">
        <p14:creationId xmlns:p14="http://schemas.microsoft.com/office/powerpoint/2010/main" val="127905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356560"/>
          </a:xfrm>
        </p:spPr>
        <p:txBody>
          <a:bodyPr>
            <a:noAutofit/>
          </a:bodyPr>
          <a:lstStyle/>
          <a:p>
            <a:r>
              <a:rPr lang="en-US" sz="7200" dirty="0" smtClean="0">
                <a:solidFill>
                  <a:srgbClr val="DC4405"/>
                </a:solidFill>
                <a:latin typeface="Impact" panose="020B0806030902050204" pitchFamily="34" charset="0"/>
              </a:rPr>
              <a:t>OSRAA-PROPOSAL AND AWARD MANAGEMENT</a:t>
            </a:r>
            <a:endParaRPr lang="en-US" sz="7200" dirty="0">
              <a:solidFill>
                <a:srgbClr val="DC4405"/>
              </a:solidFill>
              <a:latin typeface="Impact" panose="020B0806030902050204" pitchFamily="34" charset="0"/>
            </a:endParaRPr>
          </a:p>
        </p:txBody>
      </p:sp>
      <p:sp>
        <p:nvSpPr>
          <p:cNvPr id="3" name="Subtitle 2"/>
          <p:cNvSpPr>
            <a:spLocks noGrp="1"/>
          </p:cNvSpPr>
          <p:nvPr>
            <p:ph idx="1"/>
          </p:nvPr>
        </p:nvSpPr>
        <p:spPr>
          <a:xfrm>
            <a:off x="838200" y="2614108"/>
            <a:ext cx="10515600" cy="3562854"/>
          </a:xfrm>
        </p:spPr>
        <p:txBody>
          <a:bodyPr>
            <a:noAutofit/>
          </a:bodyPr>
          <a:lstStyle/>
          <a:p>
            <a:pPr marL="0" indent="0">
              <a:lnSpc>
                <a:spcPct val="100000"/>
              </a:lnSpc>
              <a:spcBef>
                <a:spcPts val="0"/>
              </a:spcBef>
              <a:buNone/>
            </a:pPr>
            <a:r>
              <a:rPr lang="en-US" sz="2400" b="1" dirty="0" smtClean="0">
                <a:latin typeface="Georgia" panose="02040502050405020303" pitchFamily="18" charset="0"/>
              </a:rPr>
              <a:t>Zach Gill</a:t>
            </a:r>
          </a:p>
          <a:p>
            <a:pPr marL="0" indent="0">
              <a:lnSpc>
                <a:spcPct val="100000"/>
              </a:lnSpc>
              <a:spcBef>
                <a:spcPts val="0"/>
              </a:spcBef>
              <a:buNone/>
            </a:pPr>
            <a:r>
              <a:rPr lang="en-US" sz="2400" b="1" dirty="0" smtClean="0">
                <a:latin typeface="Georgia" panose="02040502050405020303" pitchFamily="18" charset="0"/>
              </a:rPr>
              <a:t>Director, Proposal and Award Management</a:t>
            </a:r>
          </a:p>
          <a:p>
            <a:pPr marL="0" indent="0">
              <a:lnSpc>
                <a:spcPct val="100000"/>
              </a:lnSpc>
              <a:spcBef>
                <a:spcPts val="0"/>
              </a:spcBef>
              <a:buNone/>
            </a:pPr>
            <a:endParaRPr lang="en-US" sz="2400" b="1" dirty="0" smtClean="0">
              <a:latin typeface="Georgia" panose="02040502050405020303" pitchFamily="18" charset="0"/>
            </a:endParaRPr>
          </a:p>
          <a:p>
            <a:pPr marL="0" indent="0">
              <a:lnSpc>
                <a:spcPct val="100000"/>
              </a:lnSpc>
              <a:spcBef>
                <a:spcPts val="0"/>
              </a:spcBef>
              <a:buNone/>
            </a:pPr>
            <a:r>
              <a:rPr lang="en-US" sz="2400" dirty="0" smtClean="0">
                <a:latin typeface="Georgia" panose="02040502050405020303" pitchFamily="18" charset="0"/>
              </a:rPr>
              <a:t>OSRAA supports </a:t>
            </a:r>
            <a:r>
              <a:rPr lang="en-US" sz="2400" dirty="0">
                <a:latin typeface="Georgia" panose="02040502050405020303" pitchFamily="18" charset="0"/>
              </a:rPr>
              <a:t>“full lifecycle” </a:t>
            </a:r>
            <a:r>
              <a:rPr lang="en-US" sz="2400" dirty="0" smtClean="0">
                <a:latin typeface="Georgia" panose="02040502050405020303" pitchFamily="18" charset="0"/>
              </a:rPr>
              <a:t>grant assistance </a:t>
            </a:r>
            <a:r>
              <a:rPr lang="en-US" sz="2400" dirty="0">
                <a:latin typeface="Georgia" panose="02040502050405020303" pitchFamily="18" charset="0"/>
              </a:rPr>
              <a:t>to Principal Investigators and </a:t>
            </a:r>
            <a:r>
              <a:rPr lang="en-US" sz="2400" dirty="0" smtClean="0">
                <a:latin typeface="Georgia" panose="02040502050405020303" pitchFamily="18" charset="0"/>
              </a:rPr>
              <a:t>staff.  The Proposal and Award Management Team within OSRAA consists of </a:t>
            </a:r>
            <a:r>
              <a:rPr lang="en-US" sz="2400" dirty="0">
                <a:latin typeface="Georgia" panose="02040502050405020303" pitchFamily="18" charset="0"/>
              </a:rPr>
              <a:t>teams </a:t>
            </a:r>
            <a:r>
              <a:rPr lang="en-US" sz="2400" dirty="0" smtClean="0">
                <a:latin typeface="Georgia" panose="02040502050405020303" pitchFamily="18" charset="0"/>
              </a:rPr>
              <a:t>providing dedicated </a:t>
            </a:r>
            <a:r>
              <a:rPr lang="en-US" sz="2400" dirty="0">
                <a:latin typeface="Georgia" panose="02040502050405020303" pitchFamily="18" charset="0"/>
              </a:rPr>
              <a:t>support </a:t>
            </a:r>
            <a:r>
              <a:rPr lang="en-US" sz="2400" dirty="0" smtClean="0">
                <a:latin typeface="Georgia" panose="02040502050405020303" pitchFamily="18" charset="0"/>
              </a:rPr>
              <a:t>to colleges.</a:t>
            </a:r>
            <a:r>
              <a:rPr lang="en-US" sz="2400" dirty="0">
                <a:latin typeface="Georgia" panose="02040502050405020303" pitchFamily="18" charset="0"/>
              </a:rPr>
              <a:t> </a:t>
            </a:r>
            <a:r>
              <a:rPr lang="en-US" sz="2400" dirty="0" smtClean="0">
                <a:latin typeface="Georgia" panose="02040502050405020303" pitchFamily="18" charset="0"/>
              </a:rPr>
              <a:t>Proposal review, award acceptance, award index set-up, </a:t>
            </a:r>
            <a:r>
              <a:rPr lang="en-US" sz="2400" dirty="0">
                <a:latin typeface="Georgia" panose="02040502050405020303" pitchFamily="18" charset="0"/>
              </a:rPr>
              <a:t>award management </a:t>
            </a:r>
            <a:r>
              <a:rPr lang="en-US" sz="2400" dirty="0" smtClean="0">
                <a:latin typeface="Georgia" panose="02040502050405020303" pitchFamily="18" charset="0"/>
              </a:rPr>
              <a:t>(no cost extensions, </a:t>
            </a:r>
            <a:r>
              <a:rPr lang="en-US" sz="2400" dirty="0" err="1" smtClean="0">
                <a:latin typeface="Georgia" panose="02040502050405020303" pitchFamily="18" charset="0"/>
              </a:rPr>
              <a:t>rebudgets</a:t>
            </a:r>
            <a:r>
              <a:rPr lang="en-US" sz="2400" dirty="0" smtClean="0">
                <a:latin typeface="Georgia" panose="02040502050405020303" pitchFamily="18" charset="0"/>
              </a:rPr>
              <a:t>), and </a:t>
            </a:r>
            <a:r>
              <a:rPr lang="en-US" sz="2400" dirty="0">
                <a:latin typeface="Georgia" panose="02040502050405020303" pitchFamily="18" charset="0"/>
              </a:rPr>
              <a:t>outgoing </a:t>
            </a:r>
            <a:r>
              <a:rPr lang="en-US" sz="2400" dirty="0" err="1">
                <a:latin typeface="Georgia" panose="02040502050405020303" pitchFamily="18" charset="0"/>
              </a:rPr>
              <a:t>subaward</a:t>
            </a:r>
            <a:r>
              <a:rPr lang="en-US" sz="2400" dirty="0">
                <a:latin typeface="Georgia" panose="02040502050405020303" pitchFamily="18" charset="0"/>
              </a:rPr>
              <a:t> questions should come to the Proposal and Award Management Team assigned to your unit.</a:t>
            </a:r>
          </a:p>
          <a:p>
            <a:endParaRPr lang="en-US" dirty="0" smtClean="0">
              <a:latin typeface="Veranda"/>
            </a:endParaRPr>
          </a:p>
        </p:txBody>
      </p:sp>
    </p:spTree>
    <p:extLst>
      <p:ext uri="{BB962C8B-B14F-4D97-AF65-F5344CB8AC3E}">
        <p14:creationId xmlns:p14="http://schemas.microsoft.com/office/powerpoint/2010/main" val="417920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 &amp; Budget Narratives</a:t>
            </a:r>
            <a:endParaRPr lang="en-US" dirty="0"/>
          </a:p>
        </p:txBody>
      </p:sp>
      <p:sp>
        <p:nvSpPr>
          <p:cNvPr id="3" name="Text Placeholder 2"/>
          <p:cNvSpPr>
            <a:spLocks noGrp="1"/>
          </p:cNvSpPr>
          <p:nvPr>
            <p:ph type="body" idx="1"/>
          </p:nvPr>
        </p:nvSpPr>
        <p:spPr/>
        <p:txBody>
          <a:bodyPr/>
          <a:lstStyle/>
          <a:p>
            <a:r>
              <a:rPr lang="en-US" b="1" dirty="0" smtClean="0">
                <a:solidFill>
                  <a:schemeClr val="tx1"/>
                </a:solidFill>
              </a:rPr>
              <a:t>Faculty Grant Training</a:t>
            </a:r>
          </a:p>
          <a:p>
            <a:r>
              <a:rPr lang="en-US" sz="2000" dirty="0" smtClean="0">
                <a:solidFill>
                  <a:schemeClr val="tx1"/>
                </a:solidFill>
              </a:rPr>
              <a:t>January 18, 2019</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3</a:t>
            </a:fld>
            <a:endParaRPr lang="en-US" dirty="0"/>
          </a:p>
        </p:txBody>
      </p:sp>
    </p:spTree>
    <p:extLst>
      <p:ext uri="{BB962C8B-B14F-4D97-AF65-F5344CB8AC3E}">
        <p14:creationId xmlns:p14="http://schemas.microsoft.com/office/powerpoint/2010/main" val="1767077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b="1" dirty="0" smtClean="0">
                <a:solidFill>
                  <a:schemeClr val="accent2"/>
                </a:solidFill>
              </a:rPr>
              <a:t>Developing Your Budget</a:t>
            </a:r>
            <a:endParaRPr lang="en-US" b="1" dirty="0">
              <a:solidFill>
                <a:schemeClr val="accent2"/>
              </a:solidFill>
            </a:endParaRP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a:solidFill>
                <a:schemeClr val="accent2"/>
              </a:solidFill>
            </a:endParaRPr>
          </a:p>
          <a:p>
            <a:pPr>
              <a:spcBef>
                <a:spcPts val="0"/>
              </a:spcBef>
            </a:pPr>
            <a:r>
              <a:rPr lang="en-US" dirty="0" smtClean="0">
                <a:solidFill>
                  <a:schemeClr val="accent2"/>
                </a:solidFill>
              </a:rPr>
              <a:t>Common Problems</a:t>
            </a:r>
          </a:p>
          <a:p>
            <a:pPr>
              <a:spcBef>
                <a:spcPts val="0"/>
              </a:spcBef>
            </a:pPr>
            <a:endParaRPr lang="en-US" dirty="0">
              <a:solidFill>
                <a:schemeClr val="accent2"/>
              </a:solidFill>
            </a:endParaRPr>
          </a:p>
          <a:p>
            <a:pPr>
              <a:spcBef>
                <a:spcPts val="0"/>
              </a:spcBef>
            </a:pPr>
            <a:r>
              <a:rPr lang="en-US" dirty="0" smtClean="0">
                <a:solidFill>
                  <a:schemeClr val="accent2"/>
                </a:solidFill>
              </a:rPr>
              <a:t>Post-Award Implications</a:t>
            </a:r>
            <a:endParaRPr lang="en-US" dirty="0">
              <a:solidFill>
                <a:schemeClr val="accent2"/>
              </a:solidFill>
            </a:endParaRP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STRATEGY</a:t>
            </a:r>
            <a:endParaRPr lang="en-US" sz="2400" dirty="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1.) List out everything you need to achieve the proposed activities</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2.) Price out that list</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3.) Make adjustments</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4</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Developing Your Budget</a:t>
            </a:r>
          </a:p>
        </p:txBody>
      </p:sp>
    </p:spTree>
    <p:extLst>
      <p:ext uri="{BB962C8B-B14F-4D97-AF65-F5344CB8AC3E}">
        <p14:creationId xmlns:p14="http://schemas.microsoft.com/office/powerpoint/2010/main" val="143958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CONSIDERATIONS</a:t>
            </a:r>
            <a:endParaRPr lang="en-US" dirty="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Leverage vs. Cost Match</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Leverage = what resources are you bringing with you to help on the project? OSRAA does not provide a financial report.</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Cost </a:t>
            </a:r>
            <a:r>
              <a:rPr lang="en-US" sz="2000" dirty="0">
                <a:latin typeface="Verdana" panose="020B0604030504040204" pitchFamily="34" charset="0"/>
                <a:ea typeface="Verdana" panose="020B0604030504040204" pitchFamily="34" charset="0"/>
                <a:cs typeface="Verdana" panose="020B0604030504040204" pitchFamily="34" charset="0"/>
              </a:rPr>
              <a:t>Match = </a:t>
            </a:r>
            <a:r>
              <a:rPr lang="en-US" sz="2000" dirty="0" smtClean="0">
                <a:latin typeface="Verdana" panose="020B0604030504040204" pitchFamily="34" charset="0"/>
                <a:ea typeface="Verdana" panose="020B0604030504040204" pitchFamily="34" charset="0"/>
                <a:cs typeface="Verdana" panose="020B0604030504040204" pitchFamily="34" charset="0"/>
              </a:rPr>
              <a:t>tell us the value of those resources in financial terms (e.g., put it in your budget). OSRAA provides a financial report.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1800"/>
              </a:spcBef>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Developing Your Budget</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b="1" smtClean="0">
                <a:solidFill>
                  <a:schemeClr val="accent2"/>
                </a:solidFill>
              </a:rPr>
              <a:t>Developing Your Budget</a:t>
            </a:r>
          </a:p>
          <a:p>
            <a:pPr>
              <a:spcBef>
                <a:spcPts val="0"/>
              </a:spcBef>
            </a:pPr>
            <a:endParaRPr lang="en-US" smtClean="0">
              <a:solidFill>
                <a:schemeClr val="accent2"/>
              </a:solidFill>
            </a:endParaRPr>
          </a:p>
          <a:p>
            <a:pPr>
              <a:spcBef>
                <a:spcPts val="0"/>
              </a:spcBef>
            </a:pPr>
            <a:r>
              <a:rPr lang="en-US" smtClean="0">
                <a:solidFill>
                  <a:schemeClr val="accent2"/>
                </a:solidFill>
              </a:rPr>
              <a:t>Departmental Resources</a:t>
            </a:r>
          </a:p>
          <a:p>
            <a:pPr>
              <a:spcBef>
                <a:spcPts val="0"/>
              </a:spcBef>
            </a:pPr>
            <a:endParaRPr lang="en-US" smtClean="0">
              <a:solidFill>
                <a:schemeClr val="accent2"/>
              </a:solidFill>
            </a:endParaRPr>
          </a:p>
          <a:p>
            <a:pPr>
              <a:spcBef>
                <a:spcPts val="0"/>
              </a:spcBef>
            </a:pPr>
            <a:r>
              <a:rPr lang="en-US" smtClean="0">
                <a:solidFill>
                  <a:schemeClr val="accent2"/>
                </a:solidFill>
              </a:rPr>
              <a:t>OSRAA Budget Review</a:t>
            </a:r>
          </a:p>
          <a:p>
            <a:pPr>
              <a:spcBef>
                <a:spcPts val="0"/>
              </a:spcBef>
            </a:pPr>
            <a:endParaRPr lang="en-US" smtClean="0">
              <a:solidFill>
                <a:schemeClr val="accent2"/>
              </a:solidFill>
            </a:endParaRPr>
          </a:p>
          <a:p>
            <a:pPr>
              <a:spcBef>
                <a:spcPts val="0"/>
              </a:spcBef>
            </a:pPr>
            <a:r>
              <a:rPr lang="en-US" smtClean="0">
                <a:solidFill>
                  <a:schemeClr val="accent2"/>
                </a:solidFill>
              </a:rPr>
              <a:t>Common Problems</a:t>
            </a:r>
          </a:p>
          <a:p>
            <a:pPr>
              <a:spcBef>
                <a:spcPts val="0"/>
              </a:spcBef>
            </a:pPr>
            <a:endParaRPr lang="en-US" smtClean="0">
              <a:solidFill>
                <a:schemeClr val="accent2"/>
              </a:solidFill>
            </a:endParaRPr>
          </a:p>
          <a:p>
            <a:pPr>
              <a:spcBef>
                <a:spcPts val="0"/>
              </a:spcBef>
            </a:pPr>
            <a:r>
              <a:rPr lang="en-US" smtClean="0">
                <a:solidFill>
                  <a:schemeClr val="accent2"/>
                </a:solidFill>
              </a:rPr>
              <a:t>Post-Award Implications</a:t>
            </a:r>
          </a:p>
          <a:p>
            <a:pPr>
              <a:spcBef>
                <a:spcPts val="0"/>
              </a:spcBef>
            </a:pPr>
            <a:endParaRPr lang="en-US" smtClean="0">
              <a:solidFill>
                <a:schemeClr val="accent2"/>
              </a:solidFill>
            </a:endParaRPr>
          </a:p>
          <a:p>
            <a:pPr>
              <a:spcBef>
                <a:spcPts val="0"/>
              </a:spcBef>
            </a:pPr>
            <a:r>
              <a:rPr lang="en-US" smtClean="0">
                <a:solidFill>
                  <a:schemeClr val="accent2"/>
                </a:solidFill>
              </a:rPr>
              <a:t>Budget Narratives</a:t>
            </a:r>
          </a:p>
          <a:p>
            <a:pPr>
              <a:spcBef>
                <a:spcPts val="0"/>
              </a:spcBef>
            </a:pPr>
            <a:endParaRPr lang="en-US" smtClean="0">
              <a:solidFill>
                <a:schemeClr val="accent2"/>
              </a:solidFill>
            </a:endParaRPr>
          </a:p>
          <a:p>
            <a:pPr>
              <a:spcBef>
                <a:spcPts val="0"/>
              </a:spcBef>
            </a:pPr>
            <a:r>
              <a:rPr lang="en-US" smtClean="0">
                <a:solidFill>
                  <a:schemeClr val="accent2"/>
                </a:solidFill>
              </a:rPr>
              <a:t>Tell the Story</a:t>
            </a:r>
          </a:p>
          <a:p>
            <a:pPr>
              <a:spcBef>
                <a:spcPts val="0"/>
              </a:spcBef>
            </a:pPr>
            <a:endParaRPr lang="en-US" smtClean="0">
              <a:solidFill>
                <a:schemeClr val="accent2"/>
              </a:solidFill>
            </a:endParaRPr>
          </a:p>
          <a:p>
            <a:pPr>
              <a:spcBef>
                <a:spcPts val="0"/>
              </a:spcBef>
            </a:pPr>
            <a:r>
              <a:rPr lang="en-US"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276509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CONSIDERATIONS</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F&amp;A and OPE rates</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Rate for your project is dependent on the type of project, the participants, the location, and the time of year. What is the sponsor’s indirect costs policy?</a:t>
            </a:r>
          </a:p>
          <a:p>
            <a:pPr marL="0" indent="0">
              <a:spcBef>
                <a:spcPts val="1800"/>
              </a:spcBef>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Time and Effort</a:t>
            </a:r>
          </a:p>
          <a:p>
            <a:pPr marL="457200" lvl="1" indent="0">
              <a:spcBef>
                <a:spcPts val="180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Does the sponsor have time and effort reporting requirements?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6</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Developing Your Budget</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b="1" smtClean="0">
                <a:solidFill>
                  <a:schemeClr val="accent2"/>
                </a:solidFill>
              </a:rPr>
              <a:t>Developing Your Budget</a:t>
            </a:r>
          </a:p>
          <a:p>
            <a:pPr>
              <a:spcBef>
                <a:spcPts val="0"/>
              </a:spcBef>
            </a:pPr>
            <a:endParaRPr lang="en-US" smtClean="0">
              <a:solidFill>
                <a:schemeClr val="accent2"/>
              </a:solidFill>
            </a:endParaRPr>
          </a:p>
          <a:p>
            <a:pPr>
              <a:spcBef>
                <a:spcPts val="0"/>
              </a:spcBef>
            </a:pPr>
            <a:r>
              <a:rPr lang="en-US" smtClean="0">
                <a:solidFill>
                  <a:schemeClr val="accent2"/>
                </a:solidFill>
              </a:rPr>
              <a:t>Departmental Resources</a:t>
            </a:r>
          </a:p>
          <a:p>
            <a:pPr>
              <a:spcBef>
                <a:spcPts val="0"/>
              </a:spcBef>
            </a:pPr>
            <a:endParaRPr lang="en-US" smtClean="0">
              <a:solidFill>
                <a:schemeClr val="accent2"/>
              </a:solidFill>
            </a:endParaRPr>
          </a:p>
          <a:p>
            <a:pPr>
              <a:spcBef>
                <a:spcPts val="0"/>
              </a:spcBef>
            </a:pPr>
            <a:r>
              <a:rPr lang="en-US" smtClean="0">
                <a:solidFill>
                  <a:schemeClr val="accent2"/>
                </a:solidFill>
              </a:rPr>
              <a:t>OSRAA Budget Review</a:t>
            </a:r>
          </a:p>
          <a:p>
            <a:pPr>
              <a:spcBef>
                <a:spcPts val="0"/>
              </a:spcBef>
            </a:pPr>
            <a:endParaRPr lang="en-US" smtClean="0">
              <a:solidFill>
                <a:schemeClr val="accent2"/>
              </a:solidFill>
            </a:endParaRPr>
          </a:p>
          <a:p>
            <a:pPr>
              <a:spcBef>
                <a:spcPts val="0"/>
              </a:spcBef>
            </a:pPr>
            <a:r>
              <a:rPr lang="en-US" smtClean="0">
                <a:solidFill>
                  <a:schemeClr val="accent2"/>
                </a:solidFill>
              </a:rPr>
              <a:t>Common Problems</a:t>
            </a:r>
          </a:p>
          <a:p>
            <a:pPr>
              <a:spcBef>
                <a:spcPts val="0"/>
              </a:spcBef>
            </a:pPr>
            <a:endParaRPr lang="en-US" smtClean="0">
              <a:solidFill>
                <a:schemeClr val="accent2"/>
              </a:solidFill>
            </a:endParaRPr>
          </a:p>
          <a:p>
            <a:pPr>
              <a:spcBef>
                <a:spcPts val="0"/>
              </a:spcBef>
            </a:pPr>
            <a:r>
              <a:rPr lang="en-US" smtClean="0">
                <a:solidFill>
                  <a:schemeClr val="accent2"/>
                </a:solidFill>
              </a:rPr>
              <a:t>Post-Award Implications</a:t>
            </a:r>
          </a:p>
          <a:p>
            <a:pPr>
              <a:spcBef>
                <a:spcPts val="0"/>
              </a:spcBef>
            </a:pPr>
            <a:endParaRPr lang="en-US" smtClean="0">
              <a:solidFill>
                <a:schemeClr val="accent2"/>
              </a:solidFill>
            </a:endParaRPr>
          </a:p>
          <a:p>
            <a:pPr>
              <a:spcBef>
                <a:spcPts val="0"/>
              </a:spcBef>
            </a:pPr>
            <a:r>
              <a:rPr lang="en-US" smtClean="0">
                <a:solidFill>
                  <a:schemeClr val="accent2"/>
                </a:solidFill>
              </a:rPr>
              <a:t>Budget Narratives</a:t>
            </a:r>
          </a:p>
          <a:p>
            <a:pPr>
              <a:spcBef>
                <a:spcPts val="0"/>
              </a:spcBef>
            </a:pPr>
            <a:endParaRPr lang="en-US" smtClean="0">
              <a:solidFill>
                <a:schemeClr val="accent2"/>
              </a:solidFill>
            </a:endParaRPr>
          </a:p>
          <a:p>
            <a:pPr>
              <a:spcBef>
                <a:spcPts val="0"/>
              </a:spcBef>
            </a:pPr>
            <a:r>
              <a:rPr lang="en-US" smtClean="0">
                <a:solidFill>
                  <a:schemeClr val="accent2"/>
                </a:solidFill>
              </a:rPr>
              <a:t>Tell the Story</a:t>
            </a:r>
          </a:p>
          <a:p>
            <a:pPr>
              <a:spcBef>
                <a:spcPts val="0"/>
              </a:spcBef>
            </a:pPr>
            <a:endParaRPr lang="en-US" smtClean="0">
              <a:solidFill>
                <a:schemeClr val="accent2"/>
              </a:solidFill>
            </a:endParaRPr>
          </a:p>
          <a:p>
            <a:pPr>
              <a:spcBef>
                <a:spcPts val="0"/>
              </a:spcBef>
            </a:pPr>
            <a:r>
              <a:rPr lang="en-US"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1149625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fontScale="85000" lnSpcReduction="20000"/>
          </a:bodyPr>
          <a:lstStyle/>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Most colleges and units have proposal resources for helping you develop your budget. </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Proposal Award Management proposal reviewers (all at proposals@oregonstate.edu):</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Michelle Warf</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float</a:t>
            </a:r>
            <a:endParaRPr lang="en-US" sz="2400" dirty="0" smtClean="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Lydia Perry</a:t>
            </a:r>
            <a:r>
              <a:rPr lang="en-US" sz="2400" dirty="0" smtClean="0">
                <a:latin typeface="Verdana" panose="020B0604030504040204" pitchFamily="34" charset="0"/>
                <a:ea typeface="Verdana" panose="020B0604030504040204" pitchFamily="34" charset="0"/>
                <a:cs typeface="Verdana" panose="020B0604030504040204" pitchFamily="34" charset="0"/>
              </a:rPr>
              <a:t>– CAS, CoF, Extension, HMSC, CIMRS</a:t>
            </a:r>
          </a:p>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Jenny James</a:t>
            </a:r>
            <a:r>
              <a:rPr lang="en-US" sz="2400" dirty="0" smtClean="0">
                <a:latin typeface="Verdana" panose="020B0604030504040204" pitchFamily="34" charset="0"/>
                <a:ea typeface="Verdana" panose="020B0604030504040204" pitchFamily="34" charset="0"/>
                <a:cs typeface="Verdana" panose="020B0604030504040204" pitchFamily="34" charset="0"/>
              </a:rPr>
              <a:t>– CoEd, CEOAS, CLA, CoPh, </a:t>
            </a:r>
            <a:r>
              <a:rPr lang="en-US" sz="2400" dirty="0" err="1" smtClean="0">
                <a:latin typeface="Verdana" panose="020B0604030504040204" pitchFamily="34" charset="0"/>
                <a:ea typeface="Verdana" panose="020B0604030504040204" pitchFamily="34" charset="0"/>
                <a:cs typeface="Verdana" panose="020B0604030504040204" pitchFamily="34" charset="0"/>
              </a:rPr>
              <a:t>CoPHHS</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err="1" smtClean="0">
                <a:latin typeface="Verdana" panose="020B0604030504040204" pitchFamily="34" charset="0"/>
                <a:ea typeface="Verdana" panose="020B0604030504040204" pitchFamily="34" charset="0"/>
                <a:cs typeface="Verdana" panose="020B0604030504040204" pitchFamily="34" charset="0"/>
              </a:rPr>
              <a:t>CoS</a:t>
            </a:r>
            <a:r>
              <a:rPr lang="en-US" sz="2400" dirty="0" smtClean="0">
                <a:latin typeface="Verdana" panose="020B0604030504040204" pitchFamily="34" charset="0"/>
                <a:ea typeface="Verdana" panose="020B0604030504040204" pitchFamily="34" charset="0"/>
                <a:cs typeface="Verdana" panose="020B0604030504040204" pitchFamily="34" charset="0"/>
              </a:rPr>
              <a:t>, CVM</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Robin Shumway</a:t>
            </a:r>
            <a:r>
              <a:rPr lang="en-US" sz="2400" dirty="0" smtClean="0">
                <a:latin typeface="Verdana" panose="020B0604030504040204" pitchFamily="34" charset="0"/>
                <a:ea typeface="Verdana" panose="020B0604030504040204" pitchFamily="34" charset="0"/>
                <a:cs typeface="Verdana" panose="020B0604030504040204" pitchFamily="34" charset="0"/>
              </a:rPr>
              <a:t>– CoB, CoE, Cascades, Grad School, all other units, RCRV project, Climate Science Center Program</a:t>
            </a: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7</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OSRAA Resources</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b="1"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2074480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Before submitting to the sponsor, OSRAA will review your proposal budget. They are checking to make sure your budget complies with OSU policies and the stated policies of the sponsor. We request 3-day review period prior to sponsor deadline.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8</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OSRAA Budget Review</a:t>
            </a:r>
          </a:p>
        </p:txBody>
      </p:sp>
      <p:sp>
        <p:nvSpPr>
          <p:cNvPr id="11" name="Text Placeholder 9"/>
          <p:cNvSpPr txBox="1">
            <a:spLocks/>
          </p:cNvSpPr>
          <p:nvPr/>
        </p:nvSpPr>
        <p:spPr>
          <a:xfrm>
            <a:off x="694843" y="1760107"/>
            <a:ext cx="2647914" cy="4100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baseline="0">
                <a:solidFill>
                  <a:schemeClr val="tx1"/>
                </a:solidFill>
                <a:latin typeface="Verdana" charset="0"/>
                <a:ea typeface="+mn-ea"/>
                <a:cs typeface="+mn-cs"/>
              </a:defRPr>
            </a:lvl1pPr>
            <a:lvl2pPr marL="457200" indent="0" algn="l" defTabSz="914400" rtl="0" eaLnBrk="1" latinLnBrk="0" hangingPunct="1">
              <a:lnSpc>
                <a:spcPct val="90000"/>
              </a:lnSpc>
              <a:spcBef>
                <a:spcPts val="500"/>
              </a:spcBef>
              <a:buFont typeface="Arial"/>
              <a:buNone/>
              <a:defRPr sz="1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 typeface="Arial"/>
              <a:buNone/>
              <a:defRPr sz="12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 typeface="Arial"/>
              <a:buNone/>
              <a:defRPr sz="1000" kern="1200" baseline="0">
                <a:solidFill>
                  <a:schemeClr val="bg1"/>
                </a:solidFill>
                <a:latin typeface="Verdana" charset="0"/>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spcBef>
                <a:spcPts val="0"/>
              </a:spcBef>
            </a:pPr>
            <a:r>
              <a:rPr lang="en-US" dirty="0" smtClean="0">
                <a:solidFill>
                  <a:schemeClr val="accent2"/>
                </a:solidFill>
              </a:rPr>
              <a:t>Developing Your Budget</a:t>
            </a:r>
          </a:p>
          <a:p>
            <a:pPr>
              <a:spcBef>
                <a:spcPts val="0"/>
              </a:spcBef>
            </a:pPr>
            <a:endParaRPr lang="en-US" dirty="0" smtClean="0">
              <a:solidFill>
                <a:schemeClr val="accent2"/>
              </a:solidFill>
            </a:endParaRPr>
          </a:p>
          <a:p>
            <a:pPr>
              <a:spcBef>
                <a:spcPts val="0"/>
              </a:spcBef>
            </a:pPr>
            <a:r>
              <a:rPr lang="en-US" dirty="0" smtClean="0">
                <a:solidFill>
                  <a:schemeClr val="accent2"/>
                </a:solidFill>
              </a:rPr>
              <a:t>Departmental Resources</a:t>
            </a:r>
          </a:p>
          <a:p>
            <a:pPr>
              <a:spcBef>
                <a:spcPts val="0"/>
              </a:spcBef>
            </a:pPr>
            <a:endParaRPr lang="en-US" dirty="0" smtClean="0">
              <a:solidFill>
                <a:schemeClr val="accent2"/>
              </a:solidFill>
            </a:endParaRPr>
          </a:p>
          <a:p>
            <a:pPr>
              <a:spcBef>
                <a:spcPts val="0"/>
              </a:spcBef>
            </a:pPr>
            <a:r>
              <a:rPr lang="en-US" b="1" dirty="0" smtClean="0">
                <a:solidFill>
                  <a:schemeClr val="accent2"/>
                </a:solidFill>
              </a:rPr>
              <a:t>OSRAA Budget Review</a:t>
            </a:r>
          </a:p>
          <a:p>
            <a:pPr>
              <a:spcBef>
                <a:spcPts val="0"/>
              </a:spcBef>
            </a:pPr>
            <a:endParaRPr lang="en-US" dirty="0" smtClean="0">
              <a:solidFill>
                <a:schemeClr val="accent2"/>
              </a:solidFill>
            </a:endParaRPr>
          </a:p>
          <a:p>
            <a:pPr>
              <a:spcBef>
                <a:spcPts val="0"/>
              </a:spcBef>
            </a:pPr>
            <a:r>
              <a:rPr lang="en-US" dirty="0" smtClean="0">
                <a:solidFill>
                  <a:schemeClr val="accent2"/>
                </a:solidFill>
              </a:rPr>
              <a:t>Common Problems</a:t>
            </a:r>
          </a:p>
          <a:p>
            <a:pPr>
              <a:spcBef>
                <a:spcPts val="0"/>
              </a:spcBef>
            </a:pPr>
            <a:endParaRPr lang="en-US" dirty="0" smtClean="0">
              <a:solidFill>
                <a:schemeClr val="accent2"/>
              </a:solidFill>
            </a:endParaRPr>
          </a:p>
          <a:p>
            <a:pPr>
              <a:spcBef>
                <a:spcPts val="0"/>
              </a:spcBef>
            </a:pPr>
            <a:r>
              <a:rPr lang="en-US" dirty="0" smtClean="0">
                <a:solidFill>
                  <a:schemeClr val="accent2"/>
                </a:solidFill>
              </a:rPr>
              <a:t>Post-Award Implications</a:t>
            </a:r>
          </a:p>
          <a:p>
            <a:pPr>
              <a:spcBef>
                <a:spcPts val="0"/>
              </a:spcBef>
            </a:pPr>
            <a:endParaRPr lang="en-US" dirty="0" smtClean="0">
              <a:solidFill>
                <a:schemeClr val="accent2"/>
              </a:solidFill>
            </a:endParaRPr>
          </a:p>
          <a:p>
            <a:pPr>
              <a:spcBef>
                <a:spcPts val="0"/>
              </a:spcBef>
            </a:pPr>
            <a:r>
              <a:rPr lang="en-US" dirty="0" smtClean="0">
                <a:solidFill>
                  <a:schemeClr val="accent2"/>
                </a:solidFill>
              </a:rPr>
              <a:t>Budget Narratives</a:t>
            </a:r>
          </a:p>
          <a:p>
            <a:pPr>
              <a:spcBef>
                <a:spcPts val="0"/>
              </a:spcBef>
            </a:pPr>
            <a:endParaRPr lang="en-US" dirty="0" smtClean="0">
              <a:solidFill>
                <a:schemeClr val="accent2"/>
              </a:solidFill>
            </a:endParaRPr>
          </a:p>
          <a:p>
            <a:pPr>
              <a:spcBef>
                <a:spcPts val="0"/>
              </a:spcBef>
            </a:pPr>
            <a:r>
              <a:rPr lang="en-US" dirty="0" smtClean="0">
                <a:solidFill>
                  <a:schemeClr val="accent2"/>
                </a:solidFill>
              </a:rPr>
              <a:t>Tell the Story</a:t>
            </a:r>
          </a:p>
          <a:p>
            <a:pPr>
              <a:spcBef>
                <a:spcPts val="0"/>
              </a:spcBef>
            </a:pPr>
            <a:endParaRPr lang="en-US" dirty="0" smtClean="0">
              <a:solidFill>
                <a:schemeClr val="accent2"/>
              </a:solidFill>
            </a:endParaRPr>
          </a:p>
          <a:p>
            <a:pPr>
              <a:spcBef>
                <a:spcPts val="0"/>
              </a:spcBef>
            </a:pPr>
            <a:r>
              <a:rPr lang="en-US" dirty="0" smtClean="0">
                <a:solidFill>
                  <a:schemeClr val="accent2"/>
                </a:solidFill>
              </a:rPr>
              <a:t>Exercise</a:t>
            </a:r>
            <a:endParaRPr lang="en-US" dirty="0">
              <a:solidFill>
                <a:schemeClr val="accent2"/>
              </a:solidFill>
            </a:endParaRPr>
          </a:p>
        </p:txBody>
      </p:sp>
    </p:spTree>
    <p:extLst>
      <p:ext uri="{BB962C8B-B14F-4D97-AF65-F5344CB8AC3E}">
        <p14:creationId xmlns:p14="http://schemas.microsoft.com/office/powerpoint/2010/main" val="3078128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OSUF_PPT_1.0</Template>
  <TotalTime>2348</TotalTime>
  <Words>1075</Words>
  <Application>Microsoft Office PowerPoint</Application>
  <PresentationFormat>Widescreen</PresentationFormat>
  <Paragraphs>307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Georgia</vt:lpstr>
      <vt:lpstr>Impact</vt:lpstr>
      <vt:lpstr>Times New Roman</vt:lpstr>
      <vt:lpstr>Veranda</vt:lpstr>
      <vt:lpstr>Verdana</vt:lpstr>
      <vt:lpstr>Office Theme</vt:lpstr>
      <vt:lpstr>Office of foundation relations</vt:lpstr>
      <vt:lpstr>Foundation Relations Team</vt:lpstr>
      <vt:lpstr>OSRAA-PROPOSAL AND AWARD MANAGEMENT</vt:lpstr>
      <vt:lpstr>Budgets &amp; Budget Narratives</vt:lpstr>
      <vt:lpstr>Agenda</vt:lpstr>
      <vt:lpstr>Agenda</vt:lpstr>
      <vt:lpstr>Agenda</vt:lpstr>
      <vt:lpstr>Agenda</vt:lpstr>
      <vt:lpstr>Agenda</vt:lpstr>
      <vt:lpstr>Agenda</vt:lpstr>
      <vt:lpstr>Agenda</vt:lpstr>
      <vt:lpstr>Agenda</vt:lpstr>
      <vt:lpstr>Agenda</vt:lpstr>
      <vt:lpstr>Agenda</vt:lpstr>
      <vt:lpstr>Agenda</vt:lpstr>
      <vt:lpstr>Questions?</vt:lpstr>
      <vt:lpstr>PowerPoint Presentation</vt:lpstr>
    </vt:vector>
  </TitlesOfParts>
  <Company>OSU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foundation relations</dc:title>
  <dc:creator>Ocampo, Elizabeth</dc:creator>
  <cp:lastModifiedBy>Ocampo, Elizabeth</cp:lastModifiedBy>
  <cp:revision>176</cp:revision>
  <cp:lastPrinted>2018-06-11T19:05:41Z</cp:lastPrinted>
  <dcterms:created xsi:type="dcterms:W3CDTF">2018-06-06T16:29:00Z</dcterms:created>
  <dcterms:modified xsi:type="dcterms:W3CDTF">2019-01-18T21:44:26Z</dcterms:modified>
</cp:coreProperties>
</file>