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4"/>
  </p:sldMasterIdLst>
  <p:notesMasterIdLst>
    <p:notesMasterId r:id="rId30"/>
  </p:notesMasterIdLst>
  <p:sldIdLst>
    <p:sldId id="264" r:id="rId5"/>
    <p:sldId id="271" r:id="rId6"/>
    <p:sldId id="272" r:id="rId7"/>
    <p:sldId id="273" r:id="rId8"/>
    <p:sldId id="274" r:id="rId9"/>
    <p:sldId id="293" r:id="rId10"/>
    <p:sldId id="283" r:id="rId11"/>
    <p:sldId id="287" r:id="rId12"/>
    <p:sldId id="285" r:id="rId13"/>
    <p:sldId id="289" r:id="rId14"/>
    <p:sldId id="286" r:id="rId15"/>
    <p:sldId id="294" r:id="rId16"/>
    <p:sldId id="291" r:id="rId17"/>
    <p:sldId id="292" r:id="rId18"/>
    <p:sldId id="299" r:id="rId19"/>
    <p:sldId id="296" r:id="rId20"/>
    <p:sldId id="295" r:id="rId21"/>
    <p:sldId id="300" r:id="rId22"/>
    <p:sldId id="301" r:id="rId23"/>
    <p:sldId id="302" r:id="rId24"/>
    <p:sldId id="303" r:id="rId25"/>
    <p:sldId id="297" r:id="rId26"/>
    <p:sldId id="304" r:id="rId27"/>
    <p:sldId id="298" r:id="rId28"/>
    <p:sldId id="25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4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345" autoAdjust="0"/>
    <p:restoredTop sz="69906" autoAdjust="0"/>
  </p:normalViewPr>
  <p:slideViewPr>
    <p:cSldViewPr snapToGrid="0" snapToObjects="1">
      <p:cViewPr varScale="1">
        <p:scale>
          <a:sx n="57" d="100"/>
          <a:sy n="57" d="100"/>
        </p:scale>
        <p:origin x="72" y="156"/>
      </p:cViewPr>
      <p:guideLst/>
    </p:cSldViewPr>
  </p:slideViewPr>
  <p:notesTextViewPr>
    <p:cViewPr>
      <p:scale>
        <a:sx n="1" d="1"/>
        <a:sy n="1" d="1"/>
      </p:scale>
      <p:origin x="0" y="0"/>
    </p:cViewPr>
  </p:notesTextViewPr>
  <p:notesViewPr>
    <p:cSldViewPr snapToGrid="0" snapToObjects="1">
      <p:cViewPr varScale="1">
        <p:scale>
          <a:sx n="90" d="100"/>
          <a:sy n="90" d="100"/>
        </p:scale>
        <p:origin x="384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ECC359-F553-4EED-912C-1F08F151FBB6}" type="doc">
      <dgm:prSet loTypeId="urn:microsoft.com/office/officeart/2005/8/layout/hProcess9" loCatId="process" qsTypeId="urn:microsoft.com/office/officeart/2005/8/quickstyle/simple1" qsCatId="simple" csTypeId="urn:microsoft.com/office/officeart/2005/8/colors/accent0_3" csCatId="mainScheme" phldr="1"/>
      <dgm:spPr/>
      <dgm:t>
        <a:bodyPr/>
        <a:lstStyle/>
        <a:p>
          <a:endParaRPr lang="en-US"/>
        </a:p>
      </dgm:t>
    </dgm:pt>
    <dgm:pt modelId="{2FDC2058-44A4-4F71-923A-295FC0BAB9D4}">
      <dgm:prSet phldrT="[Text]"/>
      <dgm:spPr/>
      <dgm:t>
        <a:bodyPr/>
        <a:lstStyle/>
        <a:p>
          <a:r>
            <a:rPr lang="en-US" b="1" dirty="0"/>
            <a:t>Step 1: Generate Your Idea</a:t>
          </a:r>
        </a:p>
      </dgm:t>
    </dgm:pt>
    <dgm:pt modelId="{9A923A6E-FE83-492F-A103-D163BF2F1485}" type="parTrans" cxnId="{CD8B5E59-819B-4291-88A5-74DCBB9ECFC2}">
      <dgm:prSet/>
      <dgm:spPr/>
      <dgm:t>
        <a:bodyPr/>
        <a:lstStyle/>
        <a:p>
          <a:endParaRPr lang="en-US">
            <a:solidFill>
              <a:schemeClr val="tx1"/>
            </a:solidFill>
          </a:endParaRPr>
        </a:p>
      </dgm:t>
    </dgm:pt>
    <dgm:pt modelId="{96E465AC-DA2F-433D-BC25-BDEEEA42B933}" type="sibTrans" cxnId="{CD8B5E59-819B-4291-88A5-74DCBB9ECFC2}">
      <dgm:prSet/>
      <dgm:spPr/>
      <dgm:t>
        <a:bodyPr/>
        <a:lstStyle/>
        <a:p>
          <a:endParaRPr lang="en-US">
            <a:solidFill>
              <a:schemeClr val="tx1"/>
            </a:solidFill>
          </a:endParaRPr>
        </a:p>
      </dgm:t>
    </dgm:pt>
    <dgm:pt modelId="{D8505C64-DD2E-4BFF-B5AB-D4162A8A86A7}">
      <dgm:prSet phldrT="[Text]"/>
      <dgm:spPr/>
      <dgm:t>
        <a:bodyPr/>
        <a:lstStyle/>
        <a:p>
          <a:r>
            <a:rPr lang="en-US" b="1" dirty="0"/>
            <a:t>Step 5: Manage Your Award</a:t>
          </a:r>
        </a:p>
      </dgm:t>
    </dgm:pt>
    <dgm:pt modelId="{3772785F-0A7D-47CC-B926-52E0BA2CBFBE}" type="parTrans" cxnId="{5272EB75-19A1-427A-9A40-B5BE62011711}">
      <dgm:prSet/>
      <dgm:spPr/>
      <dgm:t>
        <a:bodyPr/>
        <a:lstStyle/>
        <a:p>
          <a:endParaRPr lang="en-US">
            <a:solidFill>
              <a:schemeClr val="tx1"/>
            </a:solidFill>
          </a:endParaRPr>
        </a:p>
      </dgm:t>
    </dgm:pt>
    <dgm:pt modelId="{27CEB868-9D9B-4C85-BF02-6C3EBF09568E}" type="sibTrans" cxnId="{5272EB75-19A1-427A-9A40-B5BE62011711}">
      <dgm:prSet/>
      <dgm:spPr/>
      <dgm:t>
        <a:bodyPr/>
        <a:lstStyle/>
        <a:p>
          <a:endParaRPr lang="en-US">
            <a:solidFill>
              <a:schemeClr val="tx1"/>
            </a:solidFill>
          </a:endParaRPr>
        </a:p>
      </dgm:t>
    </dgm:pt>
    <dgm:pt modelId="{B0FB7FFA-BCA8-4518-AA2B-43699AFFA8B3}">
      <dgm:prSet phldrT="[Text]"/>
      <dgm:spPr/>
      <dgm:t>
        <a:bodyPr/>
        <a:lstStyle/>
        <a:p>
          <a:r>
            <a:rPr lang="en-US" b="1" dirty="0"/>
            <a:t>Step 6: Close Out Project</a:t>
          </a:r>
        </a:p>
      </dgm:t>
    </dgm:pt>
    <dgm:pt modelId="{32D79DF8-980C-4880-9AB7-69DD678788E1}" type="parTrans" cxnId="{FB921592-04CB-4024-B7AA-88EFE1673DC0}">
      <dgm:prSet/>
      <dgm:spPr/>
      <dgm:t>
        <a:bodyPr/>
        <a:lstStyle/>
        <a:p>
          <a:endParaRPr lang="en-US">
            <a:solidFill>
              <a:schemeClr val="tx1"/>
            </a:solidFill>
          </a:endParaRPr>
        </a:p>
      </dgm:t>
    </dgm:pt>
    <dgm:pt modelId="{7284649D-AE3D-482D-BA7B-34B057B6A5FD}" type="sibTrans" cxnId="{FB921592-04CB-4024-B7AA-88EFE1673DC0}">
      <dgm:prSet/>
      <dgm:spPr/>
      <dgm:t>
        <a:bodyPr/>
        <a:lstStyle/>
        <a:p>
          <a:endParaRPr lang="en-US">
            <a:solidFill>
              <a:schemeClr val="tx1"/>
            </a:solidFill>
          </a:endParaRPr>
        </a:p>
      </dgm:t>
    </dgm:pt>
    <dgm:pt modelId="{44A8FA54-A5B9-4708-8199-6F0C349A0F9B}">
      <dgm:prSet phldrT="[Text]"/>
      <dgm:spPr/>
      <dgm:t>
        <a:bodyPr/>
        <a:lstStyle/>
        <a:p>
          <a:r>
            <a:rPr lang="en-US" b="1" dirty="0"/>
            <a:t>Step 7: Share Research</a:t>
          </a:r>
        </a:p>
      </dgm:t>
    </dgm:pt>
    <dgm:pt modelId="{01F248ED-AD16-49DB-BC1A-6DFFBF687003}" type="parTrans" cxnId="{46367B79-16EE-4011-9785-9B7F94FA7CA0}">
      <dgm:prSet/>
      <dgm:spPr/>
      <dgm:t>
        <a:bodyPr/>
        <a:lstStyle/>
        <a:p>
          <a:endParaRPr lang="en-US">
            <a:solidFill>
              <a:schemeClr val="tx1"/>
            </a:solidFill>
          </a:endParaRPr>
        </a:p>
      </dgm:t>
    </dgm:pt>
    <dgm:pt modelId="{5F640B4B-F04F-47FC-AF33-6394346EAADE}" type="sibTrans" cxnId="{46367B79-16EE-4011-9785-9B7F94FA7CA0}">
      <dgm:prSet/>
      <dgm:spPr/>
      <dgm:t>
        <a:bodyPr/>
        <a:lstStyle/>
        <a:p>
          <a:endParaRPr lang="en-US">
            <a:solidFill>
              <a:schemeClr val="tx1"/>
            </a:solidFill>
          </a:endParaRPr>
        </a:p>
      </dgm:t>
    </dgm:pt>
    <dgm:pt modelId="{B954E628-C74B-4AE1-9F0C-EC944F4A35BD}">
      <dgm:prSet phldrT="[Text]"/>
      <dgm:spPr/>
      <dgm:t>
        <a:bodyPr/>
        <a:lstStyle/>
        <a:p>
          <a:r>
            <a:rPr lang="en-US" b="1" dirty="0"/>
            <a:t>Step 2: Find Funding</a:t>
          </a:r>
        </a:p>
      </dgm:t>
    </dgm:pt>
    <dgm:pt modelId="{8B3297D8-F040-4785-8F60-C41BD60CE070}" type="parTrans" cxnId="{907AB459-DB72-406D-B0FC-BD3531A69CAC}">
      <dgm:prSet/>
      <dgm:spPr/>
      <dgm:t>
        <a:bodyPr/>
        <a:lstStyle/>
        <a:p>
          <a:endParaRPr lang="en-US">
            <a:solidFill>
              <a:schemeClr val="tx1"/>
            </a:solidFill>
          </a:endParaRPr>
        </a:p>
      </dgm:t>
    </dgm:pt>
    <dgm:pt modelId="{6E2BCA52-9A20-4000-8ED4-2560AF08DE23}" type="sibTrans" cxnId="{907AB459-DB72-406D-B0FC-BD3531A69CAC}">
      <dgm:prSet/>
      <dgm:spPr/>
      <dgm:t>
        <a:bodyPr/>
        <a:lstStyle/>
        <a:p>
          <a:endParaRPr lang="en-US">
            <a:solidFill>
              <a:schemeClr val="tx1"/>
            </a:solidFill>
          </a:endParaRPr>
        </a:p>
      </dgm:t>
    </dgm:pt>
    <dgm:pt modelId="{771206BD-B5A5-4CCC-9B3D-207745E5A626}">
      <dgm:prSet phldrT="[Text]"/>
      <dgm:spPr/>
      <dgm:t>
        <a:bodyPr/>
        <a:lstStyle/>
        <a:p>
          <a:r>
            <a:rPr lang="en-US" b="1" dirty="0"/>
            <a:t>Step 3: Develop Your Proposal</a:t>
          </a:r>
        </a:p>
      </dgm:t>
    </dgm:pt>
    <dgm:pt modelId="{44863797-AD94-4700-B08C-4C356A35CF8B}" type="parTrans" cxnId="{96B09A51-A03B-41E5-99E3-114842CF3680}">
      <dgm:prSet/>
      <dgm:spPr/>
      <dgm:t>
        <a:bodyPr/>
        <a:lstStyle/>
        <a:p>
          <a:endParaRPr lang="en-US">
            <a:solidFill>
              <a:schemeClr val="tx1"/>
            </a:solidFill>
          </a:endParaRPr>
        </a:p>
      </dgm:t>
    </dgm:pt>
    <dgm:pt modelId="{457E26DF-4F9B-43D7-B365-3BB1FB67A211}" type="sibTrans" cxnId="{96B09A51-A03B-41E5-99E3-114842CF3680}">
      <dgm:prSet/>
      <dgm:spPr/>
      <dgm:t>
        <a:bodyPr/>
        <a:lstStyle/>
        <a:p>
          <a:endParaRPr lang="en-US">
            <a:solidFill>
              <a:schemeClr val="tx1"/>
            </a:solidFill>
          </a:endParaRPr>
        </a:p>
      </dgm:t>
    </dgm:pt>
    <dgm:pt modelId="{67DD66C9-B602-41C8-9E9C-012547AA9BBD}">
      <dgm:prSet phldrT="[Text]"/>
      <dgm:spPr/>
      <dgm:t>
        <a:bodyPr/>
        <a:lstStyle/>
        <a:p>
          <a:r>
            <a:rPr lang="en-US" b="1" dirty="0"/>
            <a:t>Step 4: Submit Your Proposal</a:t>
          </a:r>
        </a:p>
      </dgm:t>
    </dgm:pt>
    <dgm:pt modelId="{9B94D4A1-A86E-4D51-84C5-722284059E02}" type="parTrans" cxnId="{262CD48C-5B47-4E6F-B002-F4B28D55E6E2}">
      <dgm:prSet/>
      <dgm:spPr/>
      <dgm:t>
        <a:bodyPr/>
        <a:lstStyle/>
        <a:p>
          <a:endParaRPr lang="en-US">
            <a:solidFill>
              <a:schemeClr val="tx1"/>
            </a:solidFill>
          </a:endParaRPr>
        </a:p>
      </dgm:t>
    </dgm:pt>
    <dgm:pt modelId="{1EE20F50-D634-4912-B015-FB837D3BD28B}" type="sibTrans" cxnId="{262CD48C-5B47-4E6F-B002-F4B28D55E6E2}">
      <dgm:prSet/>
      <dgm:spPr/>
      <dgm:t>
        <a:bodyPr/>
        <a:lstStyle/>
        <a:p>
          <a:endParaRPr lang="en-US">
            <a:solidFill>
              <a:schemeClr val="tx1"/>
            </a:solidFill>
          </a:endParaRPr>
        </a:p>
      </dgm:t>
    </dgm:pt>
    <dgm:pt modelId="{C27CEC7E-8208-4896-9C8B-1EDB85D23862}">
      <dgm:prSet phldrT="[Text]"/>
      <dgm:spPr/>
      <dgm:t>
        <a:bodyPr/>
        <a:lstStyle/>
        <a:p>
          <a:r>
            <a:rPr lang="en-US" b="1" dirty="0"/>
            <a:t>Step 5: Grant Award &amp; Acceptance</a:t>
          </a:r>
        </a:p>
      </dgm:t>
    </dgm:pt>
    <dgm:pt modelId="{C4963F72-B2AA-46FC-B218-1408671BF940}" type="parTrans" cxnId="{7CDCA6CE-68A5-44FB-8E62-45C5EF61E3EE}">
      <dgm:prSet/>
      <dgm:spPr/>
      <dgm:t>
        <a:bodyPr/>
        <a:lstStyle/>
        <a:p>
          <a:endParaRPr lang="en-US">
            <a:solidFill>
              <a:schemeClr val="tx1"/>
            </a:solidFill>
          </a:endParaRPr>
        </a:p>
      </dgm:t>
    </dgm:pt>
    <dgm:pt modelId="{D85C31E0-4A2E-4FC2-B862-1B63EE9A2A7C}" type="sibTrans" cxnId="{7CDCA6CE-68A5-44FB-8E62-45C5EF61E3EE}">
      <dgm:prSet/>
      <dgm:spPr/>
      <dgm:t>
        <a:bodyPr/>
        <a:lstStyle/>
        <a:p>
          <a:endParaRPr lang="en-US">
            <a:solidFill>
              <a:schemeClr val="tx1"/>
            </a:solidFill>
          </a:endParaRPr>
        </a:p>
      </dgm:t>
    </dgm:pt>
    <dgm:pt modelId="{1FADE321-29E5-4AF3-B001-152433CFF655}" type="pres">
      <dgm:prSet presAssocID="{DAECC359-F553-4EED-912C-1F08F151FBB6}" presName="CompostProcess" presStyleCnt="0">
        <dgm:presLayoutVars>
          <dgm:dir/>
          <dgm:resizeHandles val="exact"/>
        </dgm:presLayoutVars>
      </dgm:prSet>
      <dgm:spPr/>
    </dgm:pt>
    <dgm:pt modelId="{6A78969F-5DC8-45C5-A778-990E879E34A0}" type="pres">
      <dgm:prSet presAssocID="{DAECC359-F553-4EED-912C-1F08F151FBB6}" presName="arrow" presStyleLbl="bgShp" presStyleIdx="0" presStyleCnt="1"/>
      <dgm:spPr/>
    </dgm:pt>
    <dgm:pt modelId="{CD651446-AEA4-467B-8B8A-2FA573DDBE03}" type="pres">
      <dgm:prSet presAssocID="{DAECC359-F553-4EED-912C-1F08F151FBB6}" presName="linearProcess" presStyleCnt="0"/>
      <dgm:spPr/>
    </dgm:pt>
    <dgm:pt modelId="{C2A3AFE4-D083-4C80-831A-C992A02D4921}" type="pres">
      <dgm:prSet presAssocID="{2FDC2058-44A4-4F71-923A-295FC0BAB9D4}" presName="textNode" presStyleLbl="node1" presStyleIdx="0" presStyleCnt="8">
        <dgm:presLayoutVars>
          <dgm:bulletEnabled val="1"/>
        </dgm:presLayoutVars>
      </dgm:prSet>
      <dgm:spPr/>
    </dgm:pt>
    <dgm:pt modelId="{2E1B667E-5216-4BDF-9FD4-E7BB6E925AEB}" type="pres">
      <dgm:prSet presAssocID="{96E465AC-DA2F-433D-BC25-BDEEEA42B933}" presName="sibTrans" presStyleCnt="0"/>
      <dgm:spPr/>
    </dgm:pt>
    <dgm:pt modelId="{48E757D6-9060-4A6B-97A2-A1B7DE5391DF}" type="pres">
      <dgm:prSet presAssocID="{B954E628-C74B-4AE1-9F0C-EC944F4A35BD}" presName="textNode" presStyleLbl="node1" presStyleIdx="1" presStyleCnt="8">
        <dgm:presLayoutVars>
          <dgm:bulletEnabled val="1"/>
        </dgm:presLayoutVars>
      </dgm:prSet>
      <dgm:spPr/>
    </dgm:pt>
    <dgm:pt modelId="{2131281B-A299-4E02-AE4E-3FABD5BC3A00}" type="pres">
      <dgm:prSet presAssocID="{6E2BCA52-9A20-4000-8ED4-2560AF08DE23}" presName="sibTrans" presStyleCnt="0"/>
      <dgm:spPr/>
    </dgm:pt>
    <dgm:pt modelId="{1443664A-902B-44CD-9BC7-6F1166F3145D}" type="pres">
      <dgm:prSet presAssocID="{771206BD-B5A5-4CCC-9B3D-207745E5A626}" presName="textNode" presStyleLbl="node1" presStyleIdx="2" presStyleCnt="8">
        <dgm:presLayoutVars>
          <dgm:bulletEnabled val="1"/>
        </dgm:presLayoutVars>
      </dgm:prSet>
      <dgm:spPr/>
    </dgm:pt>
    <dgm:pt modelId="{AF3A23F1-1B5E-4E04-8B3D-1F210FDBA82F}" type="pres">
      <dgm:prSet presAssocID="{457E26DF-4F9B-43D7-B365-3BB1FB67A211}" presName="sibTrans" presStyleCnt="0"/>
      <dgm:spPr/>
    </dgm:pt>
    <dgm:pt modelId="{2B04689E-42F0-4579-8511-438CF4EC2941}" type="pres">
      <dgm:prSet presAssocID="{67DD66C9-B602-41C8-9E9C-012547AA9BBD}" presName="textNode" presStyleLbl="node1" presStyleIdx="3" presStyleCnt="8">
        <dgm:presLayoutVars>
          <dgm:bulletEnabled val="1"/>
        </dgm:presLayoutVars>
      </dgm:prSet>
      <dgm:spPr/>
    </dgm:pt>
    <dgm:pt modelId="{49B19FD2-A285-4759-ABBA-2F3611A38737}" type="pres">
      <dgm:prSet presAssocID="{1EE20F50-D634-4912-B015-FB837D3BD28B}" presName="sibTrans" presStyleCnt="0"/>
      <dgm:spPr/>
    </dgm:pt>
    <dgm:pt modelId="{70058260-BC5B-4FD9-B3C5-114C29E7EC04}" type="pres">
      <dgm:prSet presAssocID="{C27CEC7E-8208-4896-9C8B-1EDB85D23862}" presName="textNode" presStyleLbl="node1" presStyleIdx="4" presStyleCnt="8">
        <dgm:presLayoutVars>
          <dgm:bulletEnabled val="1"/>
        </dgm:presLayoutVars>
      </dgm:prSet>
      <dgm:spPr/>
    </dgm:pt>
    <dgm:pt modelId="{C5BE356E-D418-4265-99A8-7A5EA28E1B0F}" type="pres">
      <dgm:prSet presAssocID="{D85C31E0-4A2E-4FC2-B862-1B63EE9A2A7C}" presName="sibTrans" presStyleCnt="0"/>
      <dgm:spPr/>
    </dgm:pt>
    <dgm:pt modelId="{6747FB79-61E6-4B01-BF78-275DF940A71C}" type="pres">
      <dgm:prSet presAssocID="{D8505C64-DD2E-4BFF-B5AB-D4162A8A86A7}" presName="textNode" presStyleLbl="node1" presStyleIdx="5" presStyleCnt="8">
        <dgm:presLayoutVars>
          <dgm:bulletEnabled val="1"/>
        </dgm:presLayoutVars>
      </dgm:prSet>
      <dgm:spPr/>
    </dgm:pt>
    <dgm:pt modelId="{0E89DED2-B2AB-436B-8528-5248D13D7018}" type="pres">
      <dgm:prSet presAssocID="{27CEB868-9D9B-4C85-BF02-6C3EBF09568E}" presName="sibTrans" presStyleCnt="0"/>
      <dgm:spPr/>
    </dgm:pt>
    <dgm:pt modelId="{99DAEE7E-D0D1-4125-AFBC-D9F6E8D9D8C8}" type="pres">
      <dgm:prSet presAssocID="{B0FB7FFA-BCA8-4518-AA2B-43699AFFA8B3}" presName="textNode" presStyleLbl="node1" presStyleIdx="6" presStyleCnt="8">
        <dgm:presLayoutVars>
          <dgm:bulletEnabled val="1"/>
        </dgm:presLayoutVars>
      </dgm:prSet>
      <dgm:spPr/>
    </dgm:pt>
    <dgm:pt modelId="{23075AE5-614B-4692-AA83-4B622CC88D50}" type="pres">
      <dgm:prSet presAssocID="{7284649D-AE3D-482D-BA7B-34B057B6A5FD}" presName="sibTrans" presStyleCnt="0"/>
      <dgm:spPr/>
    </dgm:pt>
    <dgm:pt modelId="{E3447F60-0DFC-4748-AD60-13CF98675981}" type="pres">
      <dgm:prSet presAssocID="{44A8FA54-A5B9-4708-8199-6F0C349A0F9B}" presName="textNode" presStyleLbl="node1" presStyleIdx="7" presStyleCnt="8">
        <dgm:presLayoutVars>
          <dgm:bulletEnabled val="1"/>
        </dgm:presLayoutVars>
      </dgm:prSet>
      <dgm:spPr/>
    </dgm:pt>
  </dgm:ptLst>
  <dgm:cxnLst>
    <dgm:cxn modelId="{7D4CA30B-16D6-4AC5-959B-FDC76F14D00A}" type="presOf" srcId="{B0FB7FFA-BCA8-4518-AA2B-43699AFFA8B3}" destId="{99DAEE7E-D0D1-4125-AFBC-D9F6E8D9D8C8}" srcOrd="0" destOrd="0" presId="urn:microsoft.com/office/officeart/2005/8/layout/hProcess9"/>
    <dgm:cxn modelId="{ABFA880C-09E5-4FD8-8546-1DAB1D661D1C}" type="presOf" srcId="{67DD66C9-B602-41C8-9E9C-012547AA9BBD}" destId="{2B04689E-42F0-4579-8511-438CF4EC2941}" srcOrd="0" destOrd="0" presId="urn:microsoft.com/office/officeart/2005/8/layout/hProcess9"/>
    <dgm:cxn modelId="{27DE2A2D-9455-4F8F-9DDE-7AD4981C0B48}" type="presOf" srcId="{2FDC2058-44A4-4F71-923A-295FC0BAB9D4}" destId="{C2A3AFE4-D083-4C80-831A-C992A02D4921}" srcOrd="0" destOrd="0" presId="urn:microsoft.com/office/officeart/2005/8/layout/hProcess9"/>
    <dgm:cxn modelId="{E5ABEC3D-F31D-478E-8CDE-943DEBEB760C}" type="presOf" srcId="{44A8FA54-A5B9-4708-8199-6F0C349A0F9B}" destId="{E3447F60-0DFC-4748-AD60-13CF98675981}" srcOrd="0" destOrd="0" presId="urn:microsoft.com/office/officeart/2005/8/layout/hProcess9"/>
    <dgm:cxn modelId="{96B09A51-A03B-41E5-99E3-114842CF3680}" srcId="{DAECC359-F553-4EED-912C-1F08F151FBB6}" destId="{771206BD-B5A5-4CCC-9B3D-207745E5A626}" srcOrd="2" destOrd="0" parTransId="{44863797-AD94-4700-B08C-4C356A35CF8B}" sibTransId="{457E26DF-4F9B-43D7-B365-3BB1FB67A211}"/>
    <dgm:cxn modelId="{5272EB75-19A1-427A-9A40-B5BE62011711}" srcId="{DAECC359-F553-4EED-912C-1F08F151FBB6}" destId="{D8505C64-DD2E-4BFF-B5AB-D4162A8A86A7}" srcOrd="5" destOrd="0" parTransId="{3772785F-0A7D-47CC-B926-52E0BA2CBFBE}" sibTransId="{27CEB868-9D9B-4C85-BF02-6C3EBF09568E}"/>
    <dgm:cxn modelId="{CD8B5E59-819B-4291-88A5-74DCBB9ECFC2}" srcId="{DAECC359-F553-4EED-912C-1F08F151FBB6}" destId="{2FDC2058-44A4-4F71-923A-295FC0BAB9D4}" srcOrd="0" destOrd="0" parTransId="{9A923A6E-FE83-492F-A103-D163BF2F1485}" sibTransId="{96E465AC-DA2F-433D-BC25-BDEEEA42B933}"/>
    <dgm:cxn modelId="{46367B79-16EE-4011-9785-9B7F94FA7CA0}" srcId="{DAECC359-F553-4EED-912C-1F08F151FBB6}" destId="{44A8FA54-A5B9-4708-8199-6F0C349A0F9B}" srcOrd="7" destOrd="0" parTransId="{01F248ED-AD16-49DB-BC1A-6DFFBF687003}" sibTransId="{5F640B4B-F04F-47FC-AF33-6394346EAADE}"/>
    <dgm:cxn modelId="{907AB459-DB72-406D-B0FC-BD3531A69CAC}" srcId="{DAECC359-F553-4EED-912C-1F08F151FBB6}" destId="{B954E628-C74B-4AE1-9F0C-EC944F4A35BD}" srcOrd="1" destOrd="0" parTransId="{8B3297D8-F040-4785-8F60-C41BD60CE070}" sibTransId="{6E2BCA52-9A20-4000-8ED4-2560AF08DE23}"/>
    <dgm:cxn modelId="{DCDC977B-56CC-4D8D-865D-40EC70FA70E8}" type="presOf" srcId="{C27CEC7E-8208-4896-9C8B-1EDB85D23862}" destId="{70058260-BC5B-4FD9-B3C5-114C29E7EC04}" srcOrd="0" destOrd="0" presId="urn:microsoft.com/office/officeart/2005/8/layout/hProcess9"/>
    <dgm:cxn modelId="{262CD48C-5B47-4E6F-B002-F4B28D55E6E2}" srcId="{DAECC359-F553-4EED-912C-1F08F151FBB6}" destId="{67DD66C9-B602-41C8-9E9C-012547AA9BBD}" srcOrd="3" destOrd="0" parTransId="{9B94D4A1-A86E-4D51-84C5-722284059E02}" sibTransId="{1EE20F50-D634-4912-B015-FB837D3BD28B}"/>
    <dgm:cxn modelId="{B2C7098E-5938-495B-A5C3-B9C9E08C9F43}" type="presOf" srcId="{D8505C64-DD2E-4BFF-B5AB-D4162A8A86A7}" destId="{6747FB79-61E6-4B01-BF78-275DF940A71C}" srcOrd="0" destOrd="0" presId="urn:microsoft.com/office/officeart/2005/8/layout/hProcess9"/>
    <dgm:cxn modelId="{FB921592-04CB-4024-B7AA-88EFE1673DC0}" srcId="{DAECC359-F553-4EED-912C-1F08F151FBB6}" destId="{B0FB7FFA-BCA8-4518-AA2B-43699AFFA8B3}" srcOrd="6" destOrd="0" parTransId="{32D79DF8-980C-4880-9AB7-69DD678788E1}" sibTransId="{7284649D-AE3D-482D-BA7B-34B057B6A5FD}"/>
    <dgm:cxn modelId="{88EE3F9B-2192-4A7F-8EC5-0E23DB7FB50B}" type="presOf" srcId="{B954E628-C74B-4AE1-9F0C-EC944F4A35BD}" destId="{48E757D6-9060-4A6B-97A2-A1B7DE5391DF}" srcOrd="0" destOrd="0" presId="urn:microsoft.com/office/officeart/2005/8/layout/hProcess9"/>
    <dgm:cxn modelId="{252081BF-67F1-4EC0-BB94-74CF47F4C082}" type="presOf" srcId="{771206BD-B5A5-4CCC-9B3D-207745E5A626}" destId="{1443664A-902B-44CD-9BC7-6F1166F3145D}" srcOrd="0" destOrd="0" presId="urn:microsoft.com/office/officeart/2005/8/layout/hProcess9"/>
    <dgm:cxn modelId="{EDEC11CB-B122-4C57-8F68-0AA394A42B3E}" type="presOf" srcId="{DAECC359-F553-4EED-912C-1F08F151FBB6}" destId="{1FADE321-29E5-4AF3-B001-152433CFF655}" srcOrd="0" destOrd="0" presId="urn:microsoft.com/office/officeart/2005/8/layout/hProcess9"/>
    <dgm:cxn modelId="{7CDCA6CE-68A5-44FB-8E62-45C5EF61E3EE}" srcId="{DAECC359-F553-4EED-912C-1F08F151FBB6}" destId="{C27CEC7E-8208-4896-9C8B-1EDB85D23862}" srcOrd="4" destOrd="0" parTransId="{C4963F72-B2AA-46FC-B218-1408671BF940}" sibTransId="{D85C31E0-4A2E-4FC2-B862-1B63EE9A2A7C}"/>
    <dgm:cxn modelId="{8575687E-1858-4F33-B151-110930CD030C}" type="presParOf" srcId="{1FADE321-29E5-4AF3-B001-152433CFF655}" destId="{6A78969F-5DC8-45C5-A778-990E879E34A0}" srcOrd="0" destOrd="0" presId="urn:microsoft.com/office/officeart/2005/8/layout/hProcess9"/>
    <dgm:cxn modelId="{47018901-EE7C-4AEA-BBF7-1257522A15F0}" type="presParOf" srcId="{1FADE321-29E5-4AF3-B001-152433CFF655}" destId="{CD651446-AEA4-467B-8B8A-2FA573DDBE03}" srcOrd="1" destOrd="0" presId="urn:microsoft.com/office/officeart/2005/8/layout/hProcess9"/>
    <dgm:cxn modelId="{51BB4ED2-3CBD-41C6-9148-071594FEA274}" type="presParOf" srcId="{CD651446-AEA4-467B-8B8A-2FA573DDBE03}" destId="{C2A3AFE4-D083-4C80-831A-C992A02D4921}" srcOrd="0" destOrd="0" presId="urn:microsoft.com/office/officeart/2005/8/layout/hProcess9"/>
    <dgm:cxn modelId="{7CDCB534-156B-4391-8CB7-DC2A2CDD28C9}" type="presParOf" srcId="{CD651446-AEA4-467B-8B8A-2FA573DDBE03}" destId="{2E1B667E-5216-4BDF-9FD4-E7BB6E925AEB}" srcOrd="1" destOrd="0" presId="urn:microsoft.com/office/officeart/2005/8/layout/hProcess9"/>
    <dgm:cxn modelId="{84814319-2C32-473C-AB57-FF648C8B165E}" type="presParOf" srcId="{CD651446-AEA4-467B-8B8A-2FA573DDBE03}" destId="{48E757D6-9060-4A6B-97A2-A1B7DE5391DF}" srcOrd="2" destOrd="0" presId="urn:microsoft.com/office/officeart/2005/8/layout/hProcess9"/>
    <dgm:cxn modelId="{A81D7AA0-BA3D-4FB7-A989-10D2A442E256}" type="presParOf" srcId="{CD651446-AEA4-467B-8B8A-2FA573DDBE03}" destId="{2131281B-A299-4E02-AE4E-3FABD5BC3A00}" srcOrd="3" destOrd="0" presId="urn:microsoft.com/office/officeart/2005/8/layout/hProcess9"/>
    <dgm:cxn modelId="{0289F35D-B263-479A-B073-ECF088567CAC}" type="presParOf" srcId="{CD651446-AEA4-467B-8B8A-2FA573DDBE03}" destId="{1443664A-902B-44CD-9BC7-6F1166F3145D}" srcOrd="4" destOrd="0" presId="urn:microsoft.com/office/officeart/2005/8/layout/hProcess9"/>
    <dgm:cxn modelId="{AA975FD4-46D6-4F1E-A41F-C5300A60DF40}" type="presParOf" srcId="{CD651446-AEA4-467B-8B8A-2FA573DDBE03}" destId="{AF3A23F1-1B5E-4E04-8B3D-1F210FDBA82F}" srcOrd="5" destOrd="0" presId="urn:microsoft.com/office/officeart/2005/8/layout/hProcess9"/>
    <dgm:cxn modelId="{EED2C093-774C-4BA6-A071-5168FF714206}" type="presParOf" srcId="{CD651446-AEA4-467B-8B8A-2FA573DDBE03}" destId="{2B04689E-42F0-4579-8511-438CF4EC2941}" srcOrd="6" destOrd="0" presId="urn:microsoft.com/office/officeart/2005/8/layout/hProcess9"/>
    <dgm:cxn modelId="{FEC1A1C5-0E90-4461-8542-4B268F348024}" type="presParOf" srcId="{CD651446-AEA4-467B-8B8A-2FA573DDBE03}" destId="{49B19FD2-A285-4759-ABBA-2F3611A38737}" srcOrd="7" destOrd="0" presId="urn:microsoft.com/office/officeart/2005/8/layout/hProcess9"/>
    <dgm:cxn modelId="{873E16DF-A0C1-4B7B-A561-68AB1C38BEA2}" type="presParOf" srcId="{CD651446-AEA4-467B-8B8A-2FA573DDBE03}" destId="{70058260-BC5B-4FD9-B3C5-114C29E7EC04}" srcOrd="8" destOrd="0" presId="urn:microsoft.com/office/officeart/2005/8/layout/hProcess9"/>
    <dgm:cxn modelId="{D6D5E5F6-0674-46E9-9415-BA75ACB20E74}" type="presParOf" srcId="{CD651446-AEA4-467B-8B8A-2FA573DDBE03}" destId="{C5BE356E-D418-4265-99A8-7A5EA28E1B0F}" srcOrd="9" destOrd="0" presId="urn:microsoft.com/office/officeart/2005/8/layout/hProcess9"/>
    <dgm:cxn modelId="{197ED673-A2F5-4554-B653-D05C1B51B053}" type="presParOf" srcId="{CD651446-AEA4-467B-8B8A-2FA573DDBE03}" destId="{6747FB79-61E6-4B01-BF78-275DF940A71C}" srcOrd="10" destOrd="0" presId="urn:microsoft.com/office/officeart/2005/8/layout/hProcess9"/>
    <dgm:cxn modelId="{753B0F3B-9318-4B3C-8B82-99DA8EF99397}" type="presParOf" srcId="{CD651446-AEA4-467B-8B8A-2FA573DDBE03}" destId="{0E89DED2-B2AB-436B-8528-5248D13D7018}" srcOrd="11" destOrd="0" presId="urn:microsoft.com/office/officeart/2005/8/layout/hProcess9"/>
    <dgm:cxn modelId="{BCC668B2-AEAF-4978-835F-BFC76D7727CE}" type="presParOf" srcId="{CD651446-AEA4-467B-8B8A-2FA573DDBE03}" destId="{99DAEE7E-D0D1-4125-AFBC-D9F6E8D9D8C8}" srcOrd="12" destOrd="0" presId="urn:microsoft.com/office/officeart/2005/8/layout/hProcess9"/>
    <dgm:cxn modelId="{09771BF2-D11D-4920-8195-CA49E641C258}" type="presParOf" srcId="{CD651446-AEA4-467B-8B8A-2FA573DDBE03}" destId="{23075AE5-614B-4692-AA83-4B622CC88D50}" srcOrd="13" destOrd="0" presId="urn:microsoft.com/office/officeart/2005/8/layout/hProcess9"/>
    <dgm:cxn modelId="{6BDB06E3-E547-4CBC-8303-75AD4165B6F3}" type="presParOf" srcId="{CD651446-AEA4-467B-8B8A-2FA573DDBE03}" destId="{E3447F60-0DFC-4748-AD60-13CF98675981}" srcOrd="1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ECC359-F553-4EED-912C-1F08F151FBB6}" type="doc">
      <dgm:prSet loTypeId="urn:microsoft.com/office/officeart/2005/8/layout/hProcess9" loCatId="process" qsTypeId="urn:microsoft.com/office/officeart/2005/8/quickstyle/simple1" qsCatId="simple" csTypeId="urn:microsoft.com/office/officeart/2005/8/colors/accent0_3" csCatId="mainScheme" phldr="1"/>
      <dgm:spPr/>
      <dgm:t>
        <a:bodyPr/>
        <a:lstStyle/>
        <a:p>
          <a:endParaRPr lang="en-US"/>
        </a:p>
      </dgm:t>
    </dgm:pt>
    <dgm:pt modelId="{2FDC2058-44A4-4F71-923A-295FC0BAB9D4}">
      <dgm:prSet phldrT="[Text]"/>
      <dgm:spPr/>
      <dgm:t>
        <a:bodyPr/>
        <a:lstStyle/>
        <a:p>
          <a:r>
            <a:rPr lang="en-US" b="1" dirty="0"/>
            <a:t>Step 1: Generate Your Idea</a:t>
          </a:r>
        </a:p>
      </dgm:t>
    </dgm:pt>
    <dgm:pt modelId="{9A923A6E-FE83-492F-A103-D163BF2F1485}" type="parTrans" cxnId="{CD8B5E59-819B-4291-88A5-74DCBB9ECFC2}">
      <dgm:prSet/>
      <dgm:spPr/>
      <dgm:t>
        <a:bodyPr/>
        <a:lstStyle/>
        <a:p>
          <a:endParaRPr lang="en-US">
            <a:solidFill>
              <a:schemeClr val="tx1"/>
            </a:solidFill>
          </a:endParaRPr>
        </a:p>
      </dgm:t>
    </dgm:pt>
    <dgm:pt modelId="{96E465AC-DA2F-433D-BC25-BDEEEA42B933}" type="sibTrans" cxnId="{CD8B5E59-819B-4291-88A5-74DCBB9ECFC2}">
      <dgm:prSet/>
      <dgm:spPr/>
      <dgm:t>
        <a:bodyPr/>
        <a:lstStyle/>
        <a:p>
          <a:endParaRPr lang="en-US">
            <a:solidFill>
              <a:schemeClr val="tx1"/>
            </a:solidFill>
          </a:endParaRPr>
        </a:p>
      </dgm:t>
    </dgm:pt>
    <dgm:pt modelId="{D8505C64-DD2E-4BFF-B5AB-D4162A8A86A7}">
      <dgm:prSet phldrT="[Text]"/>
      <dgm:spPr/>
      <dgm:t>
        <a:bodyPr/>
        <a:lstStyle/>
        <a:p>
          <a:r>
            <a:rPr lang="en-US" b="1" dirty="0"/>
            <a:t>Step 5: Manage Your Award</a:t>
          </a:r>
        </a:p>
      </dgm:t>
    </dgm:pt>
    <dgm:pt modelId="{3772785F-0A7D-47CC-B926-52E0BA2CBFBE}" type="parTrans" cxnId="{5272EB75-19A1-427A-9A40-B5BE62011711}">
      <dgm:prSet/>
      <dgm:spPr/>
      <dgm:t>
        <a:bodyPr/>
        <a:lstStyle/>
        <a:p>
          <a:endParaRPr lang="en-US">
            <a:solidFill>
              <a:schemeClr val="tx1"/>
            </a:solidFill>
          </a:endParaRPr>
        </a:p>
      </dgm:t>
    </dgm:pt>
    <dgm:pt modelId="{27CEB868-9D9B-4C85-BF02-6C3EBF09568E}" type="sibTrans" cxnId="{5272EB75-19A1-427A-9A40-B5BE62011711}">
      <dgm:prSet/>
      <dgm:spPr/>
      <dgm:t>
        <a:bodyPr/>
        <a:lstStyle/>
        <a:p>
          <a:endParaRPr lang="en-US">
            <a:solidFill>
              <a:schemeClr val="tx1"/>
            </a:solidFill>
          </a:endParaRPr>
        </a:p>
      </dgm:t>
    </dgm:pt>
    <dgm:pt modelId="{B0FB7FFA-BCA8-4518-AA2B-43699AFFA8B3}">
      <dgm:prSet phldrT="[Text]"/>
      <dgm:spPr/>
      <dgm:t>
        <a:bodyPr/>
        <a:lstStyle/>
        <a:p>
          <a:r>
            <a:rPr lang="en-US" b="1" dirty="0"/>
            <a:t>Step 6: Close Out Project</a:t>
          </a:r>
        </a:p>
      </dgm:t>
    </dgm:pt>
    <dgm:pt modelId="{32D79DF8-980C-4880-9AB7-69DD678788E1}" type="parTrans" cxnId="{FB921592-04CB-4024-B7AA-88EFE1673DC0}">
      <dgm:prSet/>
      <dgm:spPr/>
      <dgm:t>
        <a:bodyPr/>
        <a:lstStyle/>
        <a:p>
          <a:endParaRPr lang="en-US">
            <a:solidFill>
              <a:schemeClr val="tx1"/>
            </a:solidFill>
          </a:endParaRPr>
        </a:p>
      </dgm:t>
    </dgm:pt>
    <dgm:pt modelId="{7284649D-AE3D-482D-BA7B-34B057B6A5FD}" type="sibTrans" cxnId="{FB921592-04CB-4024-B7AA-88EFE1673DC0}">
      <dgm:prSet/>
      <dgm:spPr/>
      <dgm:t>
        <a:bodyPr/>
        <a:lstStyle/>
        <a:p>
          <a:endParaRPr lang="en-US">
            <a:solidFill>
              <a:schemeClr val="tx1"/>
            </a:solidFill>
          </a:endParaRPr>
        </a:p>
      </dgm:t>
    </dgm:pt>
    <dgm:pt modelId="{44A8FA54-A5B9-4708-8199-6F0C349A0F9B}">
      <dgm:prSet phldrT="[Text]"/>
      <dgm:spPr/>
      <dgm:t>
        <a:bodyPr/>
        <a:lstStyle/>
        <a:p>
          <a:r>
            <a:rPr lang="en-US" b="1" dirty="0"/>
            <a:t>Step 7: Share Research</a:t>
          </a:r>
        </a:p>
      </dgm:t>
    </dgm:pt>
    <dgm:pt modelId="{01F248ED-AD16-49DB-BC1A-6DFFBF687003}" type="parTrans" cxnId="{46367B79-16EE-4011-9785-9B7F94FA7CA0}">
      <dgm:prSet/>
      <dgm:spPr/>
      <dgm:t>
        <a:bodyPr/>
        <a:lstStyle/>
        <a:p>
          <a:endParaRPr lang="en-US">
            <a:solidFill>
              <a:schemeClr val="tx1"/>
            </a:solidFill>
          </a:endParaRPr>
        </a:p>
      </dgm:t>
    </dgm:pt>
    <dgm:pt modelId="{5F640B4B-F04F-47FC-AF33-6394346EAADE}" type="sibTrans" cxnId="{46367B79-16EE-4011-9785-9B7F94FA7CA0}">
      <dgm:prSet/>
      <dgm:spPr/>
      <dgm:t>
        <a:bodyPr/>
        <a:lstStyle/>
        <a:p>
          <a:endParaRPr lang="en-US">
            <a:solidFill>
              <a:schemeClr val="tx1"/>
            </a:solidFill>
          </a:endParaRPr>
        </a:p>
      </dgm:t>
    </dgm:pt>
    <dgm:pt modelId="{B954E628-C74B-4AE1-9F0C-EC944F4A35BD}">
      <dgm:prSet phldrT="[Text]"/>
      <dgm:spPr/>
      <dgm:t>
        <a:bodyPr/>
        <a:lstStyle/>
        <a:p>
          <a:r>
            <a:rPr lang="en-US" b="1" dirty="0"/>
            <a:t>Step 2: Find Funding</a:t>
          </a:r>
        </a:p>
      </dgm:t>
    </dgm:pt>
    <dgm:pt modelId="{8B3297D8-F040-4785-8F60-C41BD60CE070}" type="parTrans" cxnId="{907AB459-DB72-406D-B0FC-BD3531A69CAC}">
      <dgm:prSet/>
      <dgm:spPr/>
      <dgm:t>
        <a:bodyPr/>
        <a:lstStyle/>
        <a:p>
          <a:endParaRPr lang="en-US">
            <a:solidFill>
              <a:schemeClr val="tx1"/>
            </a:solidFill>
          </a:endParaRPr>
        </a:p>
      </dgm:t>
    </dgm:pt>
    <dgm:pt modelId="{6E2BCA52-9A20-4000-8ED4-2560AF08DE23}" type="sibTrans" cxnId="{907AB459-DB72-406D-B0FC-BD3531A69CAC}">
      <dgm:prSet/>
      <dgm:spPr/>
      <dgm:t>
        <a:bodyPr/>
        <a:lstStyle/>
        <a:p>
          <a:endParaRPr lang="en-US">
            <a:solidFill>
              <a:schemeClr val="tx1"/>
            </a:solidFill>
          </a:endParaRPr>
        </a:p>
      </dgm:t>
    </dgm:pt>
    <dgm:pt modelId="{771206BD-B5A5-4CCC-9B3D-207745E5A626}">
      <dgm:prSet phldrT="[Text]"/>
      <dgm:spPr/>
      <dgm:t>
        <a:bodyPr/>
        <a:lstStyle/>
        <a:p>
          <a:r>
            <a:rPr lang="en-US" b="1" dirty="0"/>
            <a:t>Step 3: Develop Your Proposal</a:t>
          </a:r>
        </a:p>
      </dgm:t>
    </dgm:pt>
    <dgm:pt modelId="{44863797-AD94-4700-B08C-4C356A35CF8B}" type="parTrans" cxnId="{96B09A51-A03B-41E5-99E3-114842CF3680}">
      <dgm:prSet/>
      <dgm:spPr/>
      <dgm:t>
        <a:bodyPr/>
        <a:lstStyle/>
        <a:p>
          <a:endParaRPr lang="en-US">
            <a:solidFill>
              <a:schemeClr val="tx1"/>
            </a:solidFill>
          </a:endParaRPr>
        </a:p>
      </dgm:t>
    </dgm:pt>
    <dgm:pt modelId="{457E26DF-4F9B-43D7-B365-3BB1FB67A211}" type="sibTrans" cxnId="{96B09A51-A03B-41E5-99E3-114842CF3680}">
      <dgm:prSet/>
      <dgm:spPr/>
      <dgm:t>
        <a:bodyPr/>
        <a:lstStyle/>
        <a:p>
          <a:endParaRPr lang="en-US">
            <a:solidFill>
              <a:schemeClr val="tx1"/>
            </a:solidFill>
          </a:endParaRPr>
        </a:p>
      </dgm:t>
    </dgm:pt>
    <dgm:pt modelId="{67DD66C9-B602-41C8-9E9C-012547AA9BBD}">
      <dgm:prSet phldrT="[Text]"/>
      <dgm:spPr/>
      <dgm:t>
        <a:bodyPr/>
        <a:lstStyle/>
        <a:p>
          <a:r>
            <a:rPr lang="en-US" b="1" dirty="0"/>
            <a:t>Step 4: Submit Your Proposal</a:t>
          </a:r>
        </a:p>
      </dgm:t>
    </dgm:pt>
    <dgm:pt modelId="{9B94D4A1-A86E-4D51-84C5-722284059E02}" type="parTrans" cxnId="{262CD48C-5B47-4E6F-B002-F4B28D55E6E2}">
      <dgm:prSet/>
      <dgm:spPr/>
      <dgm:t>
        <a:bodyPr/>
        <a:lstStyle/>
        <a:p>
          <a:endParaRPr lang="en-US">
            <a:solidFill>
              <a:schemeClr val="tx1"/>
            </a:solidFill>
          </a:endParaRPr>
        </a:p>
      </dgm:t>
    </dgm:pt>
    <dgm:pt modelId="{1EE20F50-D634-4912-B015-FB837D3BD28B}" type="sibTrans" cxnId="{262CD48C-5B47-4E6F-B002-F4B28D55E6E2}">
      <dgm:prSet/>
      <dgm:spPr/>
      <dgm:t>
        <a:bodyPr/>
        <a:lstStyle/>
        <a:p>
          <a:endParaRPr lang="en-US">
            <a:solidFill>
              <a:schemeClr val="tx1"/>
            </a:solidFill>
          </a:endParaRPr>
        </a:p>
      </dgm:t>
    </dgm:pt>
    <dgm:pt modelId="{C27CEC7E-8208-4896-9C8B-1EDB85D23862}">
      <dgm:prSet phldrT="[Text]"/>
      <dgm:spPr/>
      <dgm:t>
        <a:bodyPr/>
        <a:lstStyle/>
        <a:p>
          <a:r>
            <a:rPr lang="en-US" b="1" dirty="0"/>
            <a:t>Step 5: Grant Award &amp; Acceptance</a:t>
          </a:r>
        </a:p>
      </dgm:t>
    </dgm:pt>
    <dgm:pt modelId="{C4963F72-B2AA-46FC-B218-1408671BF940}" type="parTrans" cxnId="{7CDCA6CE-68A5-44FB-8E62-45C5EF61E3EE}">
      <dgm:prSet/>
      <dgm:spPr/>
      <dgm:t>
        <a:bodyPr/>
        <a:lstStyle/>
        <a:p>
          <a:endParaRPr lang="en-US">
            <a:solidFill>
              <a:schemeClr val="tx1"/>
            </a:solidFill>
          </a:endParaRPr>
        </a:p>
      </dgm:t>
    </dgm:pt>
    <dgm:pt modelId="{D85C31E0-4A2E-4FC2-B862-1B63EE9A2A7C}" type="sibTrans" cxnId="{7CDCA6CE-68A5-44FB-8E62-45C5EF61E3EE}">
      <dgm:prSet/>
      <dgm:spPr/>
      <dgm:t>
        <a:bodyPr/>
        <a:lstStyle/>
        <a:p>
          <a:endParaRPr lang="en-US">
            <a:solidFill>
              <a:schemeClr val="tx1"/>
            </a:solidFill>
          </a:endParaRPr>
        </a:p>
      </dgm:t>
    </dgm:pt>
    <dgm:pt modelId="{1FADE321-29E5-4AF3-B001-152433CFF655}" type="pres">
      <dgm:prSet presAssocID="{DAECC359-F553-4EED-912C-1F08F151FBB6}" presName="CompostProcess" presStyleCnt="0">
        <dgm:presLayoutVars>
          <dgm:dir/>
          <dgm:resizeHandles val="exact"/>
        </dgm:presLayoutVars>
      </dgm:prSet>
      <dgm:spPr/>
    </dgm:pt>
    <dgm:pt modelId="{6A78969F-5DC8-45C5-A778-990E879E34A0}" type="pres">
      <dgm:prSet presAssocID="{DAECC359-F553-4EED-912C-1F08F151FBB6}" presName="arrow" presStyleLbl="bgShp" presStyleIdx="0" presStyleCnt="1"/>
      <dgm:spPr/>
    </dgm:pt>
    <dgm:pt modelId="{CD651446-AEA4-467B-8B8A-2FA573DDBE03}" type="pres">
      <dgm:prSet presAssocID="{DAECC359-F553-4EED-912C-1F08F151FBB6}" presName="linearProcess" presStyleCnt="0"/>
      <dgm:spPr/>
    </dgm:pt>
    <dgm:pt modelId="{C2A3AFE4-D083-4C80-831A-C992A02D4921}" type="pres">
      <dgm:prSet presAssocID="{2FDC2058-44A4-4F71-923A-295FC0BAB9D4}" presName="textNode" presStyleLbl="node1" presStyleIdx="0" presStyleCnt="8">
        <dgm:presLayoutVars>
          <dgm:bulletEnabled val="1"/>
        </dgm:presLayoutVars>
      </dgm:prSet>
      <dgm:spPr/>
    </dgm:pt>
    <dgm:pt modelId="{2E1B667E-5216-4BDF-9FD4-E7BB6E925AEB}" type="pres">
      <dgm:prSet presAssocID="{96E465AC-DA2F-433D-BC25-BDEEEA42B933}" presName="sibTrans" presStyleCnt="0"/>
      <dgm:spPr/>
    </dgm:pt>
    <dgm:pt modelId="{48E757D6-9060-4A6B-97A2-A1B7DE5391DF}" type="pres">
      <dgm:prSet presAssocID="{B954E628-C74B-4AE1-9F0C-EC944F4A35BD}" presName="textNode" presStyleLbl="node1" presStyleIdx="1" presStyleCnt="8">
        <dgm:presLayoutVars>
          <dgm:bulletEnabled val="1"/>
        </dgm:presLayoutVars>
      </dgm:prSet>
      <dgm:spPr/>
    </dgm:pt>
    <dgm:pt modelId="{2131281B-A299-4E02-AE4E-3FABD5BC3A00}" type="pres">
      <dgm:prSet presAssocID="{6E2BCA52-9A20-4000-8ED4-2560AF08DE23}" presName="sibTrans" presStyleCnt="0"/>
      <dgm:spPr/>
    </dgm:pt>
    <dgm:pt modelId="{1443664A-902B-44CD-9BC7-6F1166F3145D}" type="pres">
      <dgm:prSet presAssocID="{771206BD-B5A5-4CCC-9B3D-207745E5A626}" presName="textNode" presStyleLbl="node1" presStyleIdx="2" presStyleCnt="8">
        <dgm:presLayoutVars>
          <dgm:bulletEnabled val="1"/>
        </dgm:presLayoutVars>
      </dgm:prSet>
      <dgm:spPr/>
    </dgm:pt>
    <dgm:pt modelId="{AF3A23F1-1B5E-4E04-8B3D-1F210FDBA82F}" type="pres">
      <dgm:prSet presAssocID="{457E26DF-4F9B-43D7-B365-3BB1FB67A211}" presName="sibTrans" presStyleCnt="0"/>
      <dgm:spPr/>
    </dgm:pt>
    <dgm:pt modelId="{2B04689E-42F0-4579-8511-438CF4EC2941}" type="pres">
      <dgm:prSet presAssocID="{67DD66C9-B602-41C8-9E9C-012547AA9BBD}" presName="textNode" presStyleLbl="node1" presStyleIdx="3" presStyleCnt="8">
        <dgm:presLayoutVars>
          <dgm:bulletEnabled val="1"/>
        </dgm:presLayoutVars>
      </dgm:prSet>
      <dgm:spPr/>
    </dgm:pt>
    <dgm:pt modelId="{49B19FD2-A285-4759-ABBA-2F3611A38737}" type="pres">
      <dgm:prSet presAssocID="{1EE20F50-D634-4912-B015-FB837D3BD28B}" presName="sibTrans" presStyleCnt="0"/>
      <dgm:spPr/>
    </dgm:pt>
    <dgm:pt modelId="{70058260-BC5B-4FD9-B3C5-114C29E7EC04}" type="pres">
      <dgm:prSet presAssocID="{C27CEC7E-8208-4896-9C8B-1EDB85D23862}" presName="textNode" presStyleLbl="node1" presStyleIdx="4" presStyleCnt="8">
        <dgm:presLayoutVars>
          <dgm:bulletEnabled val="1"/>
        </dgm:presLayoutVars>
      </dgm:prSet>
      <dgm:spPr/>
    </dgm:pt>
    <dgm:pt modelId="{C5BE356E-D418-4265-99A8-7A5EA28E1B0F}" type="pres">
      <dgm:prSet presAssocID="{D85C31E0-4A2E-4FC2-B862-1B63EE9A2A7C}" presName="sibTrans" presStyleCnt="0"/>
      <dgm:spPr/>
    </dgm:pt>
    <dgm:pt modelId="{6747FB79-61E6-4B01-BF78-275DF940A71C}" type="pres">
      <dgm:prSet presAssocID="{D8505C64-DD2E-4BFF-B5AB-D4162A8A86A7}" presName="textNode" presStyleLbl="node1" presStyleIdx="5" presStyleCnt="8">
        <dgm:presLayoutVars>
          <dgm:bulletEnabled val="1"/>
        </dgm:presLayoutVars>
      </dgm:prSet>
      <dgm:spPr/>
    </dgm:pt>
    <dgm:pt modelId="{0E89DED2-B2AB-436B-8528-5248D13D7018}" type="pres">
      <dgm:prSet presAssocID="{27CEB868-9D9B-4C85-BF02-6C3EBF09568E}" presName="sibTrans" presStyleCnt="0"/>
      <dgm:spPr/>
    </dgm:pt>
    <dgm:pt modelId="{99DAEE7E-D0D1-4125-AFBC-D9F6E8D9D8C8}" type="pres">
      <dgm:prSet presAssocID="{B0FB7FFA-BCA8-4518-AA2B-43699AFFA8B3}" presName="textNode" presStyleLbl="node1" presStyleIdx="6" presStyleCnt="8">
        <dgm:presLayoutVars>
          <dgm:bulletEnabled val="1"/>
        </dgm:presLayoutVars>
      </dgm:prSet>
      <dgm:spPr/>
    </dgm:pt>
    <dgm:pt modelId="{23075AE5-614B-4692-AA83-4B622CC88D50}" type="pres">
      <dgm:prSet presAssocID="{7284649D-AE3D-482D-BA7B-34B057B6A5FD}" presName="sibTrans" presStyleCnt="0"/>
      <dgm:spPr/>
    </dgm:pt>
    <dgm:pt modelId="{E3447F60-0DFC-4748-AD60-13CF98675981}" type="pres">
      <dgm:prSet presAssocID="{44A8FA54-A5B9-4708-8199-6F0C349A0F9B}" presName="textNode" presStyleLbl="node1" presStyleIdx="7" presStyleCnt="8">
        <dgm:presLayoutVars>
          <dgm:bulletEnabled val="1"/>
        </dgm:presLayoutVars>
      </dgm:prSet>
      <dgm:spPr/>
    </dgm:pt>
  </dgm:ptLst>
  <dgm:cxnLst>
    <dgm:cxn modelId="{7D4CA30B-16D6-4AC5-959B-FDC76F14D00A}" type="presOf" srcId="{B0FB7FFA-BCA8-4518-AA2B-43699AFFA8B3}" destId="{99DAEE7E-D0D1-4125-AFBC-D9F6E8D9D8C8}" srcOrd="0" destOrd="0" presId="urn:microsoft.com/office/officeart/2005/8/layout/hProcess9"/>
    <dgm:cxn modelId="{ABFA880C-09E5-4FD8-8546-1DAB1D661D1C}" type="presOf" srcId="{67DD66C9-B602-41C8-9E9C-012547AA9BBD}" destId="{2B04689E-42F0-4579-8511-438CF4EC2941}" srcOrd="0" destOrd="0" presId="urn:microsoft.com/office/officeart/2005/8/layout/hProcess9"/>
    <dgm:cxn modelId="{27DE2A2D-9455-4F8F-9DDE-7AD4981C0B48}" type="presOf" srcId="{2FDC2058-44A4-4F71-923A-295FC0BAB9D4}" destId="{C2A3AFE4-D083-4C80-831A-C992A02D4921}" srcOrd="0" destOrd="0" presId="urn:microsoft.com/office/officeart/2005/8/layout/hProcess9"/>
    <dgm:cxn modelId="{E5ABEC3D-F31D-478E-8CDE-943DEBEB760C}" type="presOf" srcId="{44A8FA54-A5B9-4708-8199-6F0C349A0F9B}" destId="{E3447F60-0DFC-4748-AD60-13CF98675981}" srcOrd="0" destOrd="0" presId="urn:microsoft.com/office/officeart/2005/8/layout/hProcess9"/>
    <dgm:cxn modelId="{96B09A51-A03B-41E5-99E3-114842CF3680}" srcId="{DAECC359-F553-4EED-912C-1F08F151FBB6}" destId="{771206BD-B5A5-4CCC-9B3D-207745E5A626}" srcOrd="2" destOrd="0" parTransId="{44863797-AD94-4700-B08C-4C356A35CF8B}" sibTransId="{457E26DF-4F9B-43D7-B365-3BB1FB67A211}"/>
    <dgm:cxn modelId="{5272EB75-19A1-427A-9A40-B5BE62011711}" srcId="{DAECC359-F553-4EED-912C-1F08F151FBB6}" destId="{D8505C64-DD2E-4BFF-B5AB-D4162A8A86A7}" srcOrd="5" destOrd="0" parTransId="{3772785F-0A7D-47CC-B926-52E0BA2CBFBE}" sibTransId="{27CEB868-9D9B-4C85-BF02-6C3EBF09568E}"/>
    <dgm:cxn modelId="{CD8B5E59-819B-4291-88A5-74DCBB9ECFC2}" srcId="{DAECC359-F553-4EED-912C-1F08F151FBB6}" destId="{2FDC2058-44A4-4F71-923A-295FC0BAB9D4}" srcOrd="0" destOrd="0" parTransId="{9A923A6E-FE83-492F-A103-D163BF2F1485}" sibTransId="{96E465AC-DA2F-433D-BC25-BDEEEA42B933}"/>
    <dgm:cxn modelId="{46367B79-16EE-4011-9785-9B7F94FA7CA0}" srcId="{DAECC359-F553-4EED-912C-1F08F151FBB6}" destId="{44A8FA54-A5B9-4708-8199-6F0C349A0F9B}" srcOrd="7" destOrd="0" parTransId="{01F248ED-AD16-49DB-BC1A-6DFFBF687003}" sibTransId="{5F640B4B-F04F-47FC-AF33-6394346EAADE}"/>
    <dgm:cxn modelId="{907AB459-DB72-406D-B0FC-BD3531A69CAC}" srcId="{DAECC359-F553-4EED-912C-1F08F151FBB6}" destId="{B954E628-C74B-4AE1-9F0C-EC944F4A35BD}" srcOrd="1" destOrd="0" parTransId="{8B3297D8-F040-4785-8F60-C41BD60CE070}" sibTransId="{6E2BCA52-9A20-4000-8ED4-2560AF08DE23}"/>
    <dgm:cxn modelId="{DCDC977B-56CC-4D8D-865D-40EC70FA70E8}" type="presOf" srcId="{C27CEC7E-8208-4896-9C8B-1EDB85D23862}" destId="{70058260-BC5B-4FD9-B3C5-114C29E7EC04}" srcOrd="0" destOrd="0" presId="urn:microsoft.com/office/officeart/2005/8/layout/hProcess9"/>
    <dgm:cxn modelId="{262CD48C-5B47-4E6F-B002-F4B28D55E6E2}" srcId="{DAECC359-F553-4EED-912C-1F08F151FBB6}" destId="{67DD66C9-B602-41C8-9E9C-012547AA9BBD}" srcOrd="3" destOrd="0" parTransId="{9B94D4A1-A86E-4D51-84C5-722284059E02}" sibTransId="{1EE20F50-D634-4912-B015-FB837D3BD28B}"/>
    <dgm:cxn modelId="{B2C7098E-5938-495B-A5C3-B9C9E08C9F43}" type="presOf" srcId="{D8505C64-DD2E-4BFF-B5AB-D4162A8A86A7}" destId="{6747FB79-61E6-4B01-BF78-275DF940A71C}" srcOrd="0" destOrd="0" presId="urn:microsoft.com/office/officeart/2005/8/layout/hProcess9"/>
    <dgm:cxn modelId="{FB921592-04CB-4024-B7AA-88EFE1673DC0}" srcId="{DAECC359-F553-4EED-912C-1F08F151FBB6}" destId="{B0FB7FFA-BCA8-4518-AA2B-43699AFFA8B3}" srcOrd="6" destOrd="0" parTransId="{32D79DF8-980C-4880-9AB7-69DD678788E1}" sibTransId="{7284649D-AE3D-482D-BA7B-34B057B6A5FD}"/>
    <dgm:cxn modelId="{88EE3F9B-2192-4A7F-8EC5-0E23DB7FB50B}" type="presOf" srcId="{B954E628-C74B-4AE1-9F0C-EC944F4A35BD}" destId="{48E757D6-9060-4A6B-97A2-A1B7DE5391DF}" srcOrd="0" destOrd="0" presId="urn:microsoft.com/office/officeart/2005/8/layout/hProcess9"/>
    <dgm:cxn modelId="{252081BF-67F1-4EC0-BB94-74CF47F4C082}" type="presOf" srcId="{771206BD-B5A5-4CCC-9B3D-207745E5A626}" destId="{1443664A-902B-44CD-9BC7-6F1166F3145D}" srcOrd="0" destOrd="0" presId="urn:microsoft.com/office/officeart/2005/8/layout/hProcess9"/>
    <dgm:cxn modelId="{EDEC11CB-B122-4C57-8F68-0AA394A42B3E}" type="presOf" srcId="{DAECC359-F553-4EED-912C-1F08F151FBB6}" destId="{1FADE321-29E5-4AF3-B001-152433CFF655}" srcOrd="0" destOrd="0" presId="urn:microsoft.com/office/officeart/2005/8/layout/hProcess9"/>
    <dgm:cxn modelId="{7CDCA6CE-68A5-44FB-8E62-45C5EF61E3EE}" srcId="{DAECC359-F553-4EED-912C-1F08F151FBB6}" destId="{C27CEC7E-8208-4896-9C8B-1EDB85D23862}" srcOrd="4" destOrd="0" parTransId="{C4963F72-B2AA-46FC-B218-1408671BF940}" sibTransId="{D85C31E0-4A2E-4FC2-B862-1B63EE9A2A7C}"/>
    <dgm:cxn modelId="{8575687E-1858-4F33-B151-110930CD030C}" type="presParOf" srcId="{1FADE321-29E5-4AF3-B001-152433CFF655}" destId="{6A78969F-5DC8-45C5-A778-990E879E34A0}" srcOrd="0" destOrd="0" presId="urn:microsoft.com/office/officeart/2005/8/layout/hProcess9"/>
    <dgm:cxn modelId="{47018901-EE7C-4AEA-BBF7-1257522A15F0}" type="presParOf" srcId="{1FADE321-29E5-4AF3-B001-152433CFF655}" destId="{CD651446-AEA4-467B-8B8A-2FA573DDBE03}" srcOrd="1" destOrd="0" presId="urn:microsoft.com/office/officeart/2005/8/layout/hProcess9"/>
    <dgm:cxn modelId="{51BB4ED2-3CBD-41C6-9148-071594FEA274}" type="presParOf" srcId="{CD651446-AEA4-467B-8B8A-2FA573DDBE03}" destId="{C2A3AFE4-D083-4C80-831A-C992A02D4921}" srcOrd="0" destOrd="0" presId="urn:microsoft.com/office/officeart/2005/8/layout/hProcess9"/>
    <dgm:cxn modelId="{7CDCB534-156B-4391-8CB7-DC2A2CDD28C9}" type="presParOf" srcId="{CD651446-AEA4-467B-8B8A-2FA573DDBE03}" destId="{2E1B667E-5216-4BDF-9FD4-E7BB6E925AEB}" srcOrd="1" destOrd="0" presId="urn:microsoft.com/office/officeart/2005/8/layout/hProcess9"/>
    <dgm:cxn modelId="{84814319-2C32-473C-AB57-FF648C8B165E}" type="presParOf" srcId="{CD651446-AEA4-467B-8B8A-2FA573DDBE03}" destId="{48E757D6-9060-4A6B-97A2-A1B7DE5391DF}" srcOrd="2" destOrd="0" presId="urn:microsoft.com/office/officeart/2005/8/layout/hProcess9"/>
    <dgm:cxn modelId="{A81D7AA0-BA3D-4FB7-A989-10D2A442E256}" type="presParOf" srcId="{CD651446-AEA4-467B-8B8A-2FA573DDBE03}" destId="{2131281B-A299-4E02-AE4E-3FABD5BC3A00}" srcOrd="3" destOrd="0" presId="urn:microsoft.com/office/officeart/2005/8/layout/hProcess9"/>
    <dgm:cxn modelId="{0289F35D-B263-479A-B073-ECF088567CAC}" type="presParOf" srcId="{CD651446-AEA4-467B-8B8A-2FA573DDBE03}" destId="{1443664A-902B-44CD-9BC7-6F1166F3145D}" srcOrd="4" destOrd="0" presId="urn:microsoft.com/office/officeart/2005/8/layout/hProcess9"/>
    <dgm:cxn modelId="{AA975FD4-46D6-4F1E-A41F-C5300A60DF40}" type="presParOf" srcId="{CD651446-AEA4-467B-8B8A-2FA573DDBE03}" destId="{AF3A23F1-1B5E-4E04-8B3D-1F210FDBA82F}" srcOrd="5" destOrd="0" presId="urn:microsoft.com/office/officeart/2005/8/layout/hProcess9"/>
    <dgm:cxn modelId="{EED2C093-774C-4BA6-A071-5168FF714206}" type="presParOf" srcId="{CD651446-AEA4-467B-8B8A-2FA573DDBE03}" destId="{2B04689E-42F0-4579-8511-438CF4EC2941}" srcOrd="6" destOrd="0" presId="urn:microsoft.com/office/officeart/2005/8/layout/hProcess9"/>
    <dgm:cxn modelId="{FEC1A1C5-0E90-4461-8542-4B268F348024}" type="presParOf" srcId="{CD651446-AEA4-467B-8B8A-2FA573DDBE03}" destId="{49B19FD2-A285-4759-ABBA-2F3611A38737}" srcOrd="7" destOrd="0" presId="urn:microsoft.com/office/officeart/2005/8/layout/hProcess9"/>
    <dgm:cxn modelId="{873E16DF-A0C1-4B7B-A561-68AB1C38BEA2}" type="presParOf" srcId="{CD651446-AEA4-467B-8B8A-2FA573DDBE03}" destId="{70058260-BC5B-4FD9-B3C5-114C29E7EC04}" srcOrd="8" destOrd="0" presId="urn:microsoft.com/office/officeart/2005/8/layout/hProcess9"/>
    <dgm:cxn modelId="{D6D5E5F6-0674-46E9-9415-BA75ACB20E74}" type="presParOf" srcId="{CD651446-AEA4-467B-8B8A-2FA573DDBE03}" destId="{C5BE356E-D418-4265-99A8-7A5EA28E1B0F}" srcOrd="9" destOrd="0" presId="urn:microsoft.com/office/officeart/2005/8/layout/hProcess9"/>
    <dgm:cxn modelId="{197ED673-A2F5-4554-B653-D05C1B51B053}" type="presParOf" srcId="{CD651446-AEA4-467B-8B8A-2FA573DDBE03}" destId="{6747FB79-61E6-4B01-BF78-275DF940A71C}" srcOrd="10" destOrd="0" presId="urn:microsoft.com/office/officeart/2005/8/layout/hProcess9"/>
    <dgm:cxn modelId="{753B0F3B-9318-4B3C-8B82-99DA8EF99397}" type="presParOf" srcId="{CD651446-AEA4-467B-8B8A-2FA573DDBE03}" destId="{0E89DED2-B2AB-436B-8528-5248D13D7018}" srcOrd="11" destOrd="0" presId="urn:microsoft.com/office/officeart/2005/8/layout/hProcess9"/>
    <dgm:cxn modelId="{BCC668B2-AEAF-4978-835F-BFC76D7727CE}" type="presParOf" srcId="{CD651446-AEA4-467B-8B8A-2FA573DDBE03}" destId="{99DAEE7E-D0D1-4125-AFBC-D9F6E8D9D8C8}" srcOrd="12" destOrd="0" presId="urn:microsoft.com/office/officeart/2005/8/layout/hProcess9"/>
    <dgm:cxn modelId="{09771BF2-D11D-4920-8195-CA49E641C258}" type="presParOf" srcId="{CD651446-AEA4-467B-8B8A-2FA573DDBE03}" destId="{23075AE5-614B-4692-AA83-4B622CC88D50}" srcOrd="13" destOrd="0" presId="urn:microsoft.com/office/officeart/2005/8/layout/hProcess9"/>
    <dgm:cxn modelId="{6BDB06E3-E547-4CBC-8303-75AD4165B6F3}" type="presParOf" srcId="{CD651446-AEA4-467B-8B8A-2FA573DDBE03}" destId="{E3447F60-0DFC-4748-AD60-13CF98675981}" srcOrd="1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8969F-5DC8-45C5-A778-990E879E34A0}">
      <dsp:nvSpPr>
        <dsp:cNvPr id="0" name=""/>
        <dsp:cNvSpPr/>
      </dsp:nvSpPr>
      <dsp:spPr>
        <a:xfrm>
          <a:off x="884963" y="0"/>
          <a:ext cx="10029590" cy="6482800"/>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A3AFE4-D083-4C80-831A-C992A02D4921}">
      <dsp:nvSpPr>
        <dsp:cNvPr id="0" name=""/>
        <dsp:cNvSpPr/>
      </dsp:nvSpPr>
      <dsp:spPr>
        <a:xfrm>
          <a:off x="3182" y="1944840"/>
          <a:ext cx="1382266" cy="25931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Step 1: Generate Your Idea</a:t>
          </a:r>
        </a:p>
      </dsp:txBody>
      <dsp:txXfrm>
        <a:off x="70659" y="2012317"/>
        <a:ext cx="1247312" cy="2458166"/>
      </dsp:txXfrm>
    </dsp:sp>
    <dsp:sp modelId="{48E757D6-9060-4A6B-97A2-A1B7DE5391DF}">
      <dsp:nvSpPr>
        <dsp:cNvPr id="0" name=""/>
        <dsp:cNvSpPr/>
      </dsp:nvSpPr>
      <dsp:spPr>
        <a:xfrm>
          <a:off x="1490451" y="1944840"/>
          <a:ext cx="1382266" cy="25931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Step 2: Find Funding</a:t>
          </a:r>
        </a:p>
      </dsp:txBody>
      <dsp:txXfrm>
        <a:off x="1557928" y="2012317"/>
        <a:ext cx="1247312" cy="2458166"/>
      </dsp:txXfrm>
    </dsp:sp>
    <dsp:sp modelId="{1443664A-902B-44CD-9BC7-6F1166F3145D}">
      <dsp:nvSpPr>
        <dsp:cNvPr id="0" name=""/>
        <dsp:cNvSpPr/>
      </dsp:nvSpPr>
      <dsp:spPr>
        <a:xfrm>
          <a:off x="2977721" y="1944840"/>
          <a:ext cx="1382266" cy="25931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Step 3: Develop Your Proposal</a:t>
          </a:r>
        </a:p>
      </dsp:txBody>
      <dsp:txXfrm>
        <a:off x="3045198" y="2012317"/>
        <a:ext cx="1247312" cy="2458166"/>
      </dsp:txXfrm>
    </dsp:sp>
    <dsp:sp modelId="{2B04689E-42F0-4579-8511-438CF4EC2941}">
      <dsp:nvSpPr>
        <dsp:cNvPr id="0" name=""/>
        <dsp:cNvSpPr/>
      </dsp:nvSpPr>
      <dsp:spPr>
        <a:xfrm>
          <a:off x="4464990" y="1944840"/>
          <a:ext cx="1382266" cy="25931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Step 4: Submit Your Proposal</a:t>
          </a:r>
        </a:p>
      </dsp:txBody>
      <dsp:txXfrm>
        <a:off x="4532467" y="2012317"/>
        <a:ext cx="1247312" cy="2458166"/>
      </dsp:txXfrm>
    </dsp:sp>
    <dsp:sp modelId="{70058260-BC5B-4FD9-B3C5-114C29E7EC04}">
      <dsp:nvSpPr>
        <dsp:cNvPr id="0" name=""/>
        <dsp:cNvSpPr/>
      </dsp:nvSpPr>
      <dsp:spPr>
        <a:xfrm>
          <a:off x="5952260" y="1944840"/>
          <a:ext cx="1382266" cy="25931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Step 5: Grant Award &amp; Acceptance</a:t>
          </a:r>
        </a:p>
      </dsp:txBody>
      <dsp:txXfrm>
        <a:off x="6019737" y="2012317"/>
        <a:ext cx="1247312" cy="2458166"/>
      </dsp:txXfrm>
    </dsp:sp>
    <dsp:sp modelId="{6747FB79-61E6-4B01-BF78-275DF940A71C}">
      <dsp:nvSpPr>
        <dsp:cNvPr id="0" name=""/>
        <dsp:cNvSpPr/>
      </dsp:nvSpPr>
      <dsp:spPr>
        <a:xfrm>
          <a:off x="7439530" y="1944840"/>
          <a:ext cx="1382266" cy="25931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Step 5: Manage Your Award</a:t>
          </a:r>
        </a:p>
      </dsp:txBody>
      <dsp:txXfrm>
        <a:off x="7507007" y="2012317"/>
        <a:ext cx="1247312" cy="2458166"/>
      </dsp:txXfrm>
    </dsp:sp>
    <dsp:sp modelId="{99DAEE7E-D0D1-4125-AFBC-D9F6E8D9D8C8}">
      <dsp:nvSpPr>
        <dsp:cNvPr id="0" name=""/>
        <dsp:cNvSpPr/>
      </dsp:nvSpPr>
      <dsp:spPr>
        <a:xfrm>
          <a:off x="8926799" y="1944840"/>
          <a:ext cx="1382266" cy="25931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Step 6: Close Out Project</a:t>
          </a:r>
        </a:p>
      </dsp:txBody>
      <dsp:txXfrm>
        <a:off x="8994276" y="2012317"/>
        <a:ext cx="1247312" cy="2458166"/>
      </dsp:txXfrm>
    </dsp:sp>
    <dsp:sp modelId="{E3447F60-0DFC-4748-AD60-13CF98675981}">
      <dsp:nvSpPr>
        <dsp:cNvPr id="0" name=""/>
        <dsp:cNvSpPr/>
      </dsp:nvSpPr>
      <dsp:spPr>
        <a:xfrm>
          <a:off x="10414069" y="1944840"/>
          <a:ext cx="1382266" cy="25931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Step 7: Share Research</a:t>
          </a:r>
        </a:p>
      </dsp:txBody>
      <dsp:txXfrm>
        <a:off x="10481546" y="2012317"/>
        <a:ext cx="1247312" cy="2458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8969F-5DC8-45C5-A778-990E879E34A0}">
      <dsp:nvSpPr>
        <dsp:cNvPr id="0" name=""/>
        <dsp:cNvSpPr/>
      </dsp:nvSpPr>
      <dsp:spPr>
        <a:xfrm>
          <a:off x="884963" y="0"/>
          <a:ext cx="10029590" cy="6482800"/>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A3AFE4-D083-4C80-831A-C992A02D4921}">
      <dsp:nvSpPr>
        <dsp:cNvPr id="0" name=""/>
        <dsp:cNvSpPr/>
      </dsp:nvSpPr>
      <dsp:spPr>
        <a:xfrm>
          <a:off x="3182" y="1944840"/>
          <a:ext cx="1382266" cy="25931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Step 1: Generate Your Idea</a:t>
          </a:r>
        </a:p>
      </dsp:txBody>
      <dsp:txXfrm>
        <a:off x="70659" y="2012317"/>
        <a:ext cx="1247312" cy="2458166"/>
      </dsp:txXfrm>
    </dsp:sp>
    <dsp:sp modelId="{48E757D6-9060-4A6B-97A2-A1B7DE5391DF}">
      <dsp:nvSpPr>
        <dsp:cNvPr id="0" name=""/>
        <dsp:cNvSpPr/>
      </dsp:nvSpPr>
      <dsp:spPr>
        <a:xfrm>
          <a:off x="1490451" y="1944840"/>
          <a:ext cx="1382266" cy="25931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Step 2: Find Funding</a:t>
          </a:r>
        </a:p>
      </dsp:txBody>
      <dsp:txXfrm>
        <a:off x="1557928" y="2012317"/>
        <a:ext cx="1247312" cy="2458166"/>
      </dsp:txXfrm>
    </dsp:sp>
    <dsp:sp modelId="{1443664A-902B-44CD-9BC7-6F1166F3145D}">
      <dsp:nvSpPr>
        <dsp:cNvPr id="0" name=""/>
        <dsp:cNvSpPr/>
      </dsp:nvSpPr>
      <dsp:spPr>
        <a:xfrm>
          <a:off x="2977721" y="1944840"/>
          <a:ext cx="1382266" cy="25931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Step 3: Develop Your Proposal</a:t>
          </a:r>
        </a:p>
      </dsp:txBody>
      <dsp:txXfrm>
        <a:off x="3045198" y="2012317"/>
        <a:ext cx="1247312" cy="2458166"/>
      </dsp:txXfrm>
    </dsp:sp>
    <dsp:sp modelId="{2B04689E-42F0-4579-8511-438CF4EC2941}">
      <dsp:nvSpPr>
        <dsp:cNvPr id="0" name=""/>
        <dsp:cNvSpPr/>
      </dsp:nvSpPr>
      <dsp:spPr>
        <a:xfrm>
          <a:off x="4464990" y="1944840"/>
          <a:ext cx="1382266" cy="25931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Step 4: Submit Your Proposal</a:t>
          </a:r>
        </a:p>
      </dsp:txBody>
      <dsp:txXfrm>
        <a:off x="4532467" y="2012317"/>
        <a:ext cx="1247312" cy="2458166"/>
      </dsp:txXfrm>
    </dsp:sp>
    <dsp:sp modelId="{70058260-BC5B-4FD9-B3C5-114C29E7EC04}">
      <dsp:nvSpPr>
        <dsp:cNvPr id="0" name=""/>
        <dsp:cNvSpPr/>
      </dsp:nvSpPr>
      <dsp:spPr>
        <a:xfrm>
          <a:off x="5952260" y="1944840"/>
          <a:ext cx="1382266" cy="25931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Step 5: Grant Award &amp; Acceptance</a:t>
          </a:r>
        </a:p>
      </dsp:txBody>
      <dsp:txXfrm>
        <a:off x="6019737" y="2012317"/>
        <a:ext cx="1247312" cy="2458166"/>
      </dsp:txXfrm>
    </dsp:sp>
    <dsp:sp modelId="{6747FB79-61E6-4B01-BF78-275DF940A71C}">
      <dsp:nvSpPr>
        <dsp:cNvPr id="0" name=""/>
        <dsp:cNvSpPr/>
      </dsp:nvSpPr>
      <dsp:spPr>
        <a:xfrm>
          <a:off x="7439530" y="1944840"/>
          <a:ext cx="1382266" cy="25931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Step 5: Manage Your Award</a:t>
          </a:r>
        </a:p>
      </dsp:txBody>
      <dsp:txXfrm>
        <a:off x="7507007" y="2012317"/>
        <a:ext cx="1247312" cy="2458166"/>
      </dsp:txXfrm>
    </dsp:sp>
    <dsp:sp modelId="{99DAEE7E-D0D1-4125-AFBC-D9F6E8D9D8C8}">
      <dsp:nvSpPr>
        <dsp:cNvPr id="0" name=""/>
        <dsp:cNvSpPr/>
      </dsp:nvSpPr>
      <dsp:spPr>
        <a:xfrm>
          <a:off x="8926799" y="1944840"/>
          <a:ext cx="1382266" cy="25931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Step 6: Close Out Project</a:t>
          </a:r>
        </a:p>
      </dsp:txBody>
      <dsp:txXfrm>
        <a:off x="8994276" y="2012317"/>
        <a:ext cx="1247312" cy="2458166"/>
      </dsp:txXfrm>
    </dsp:sp>
    <dsp:sp modelId="{E3447F60-0DFC-4748-AD60-13CF98675981}">
      <dsp:nvSpPr>
        <dsp:cNvPr id="0" name=""/>
        <dsp:cNvSpPr/>
      </dsp:nvSpPr>
      <dsp:spPr>
        <a:xfrm>
          <a:off x="10414069" y="1944840"/>
          <a:ext cx="1382266" cy="25931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Step 7: Share Research</a:t>
          </a:r>
        </a:p>
      </dsp:txBody>
      <dsp:txXfrm>
        <a:off x="10481546" y="2012317"/>
        <a:ext cx="1247312" cy="245816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8A0696-E8A4-5E47-B426-CB2DE1C28947}" type="datetimeFigureOut">
              <a:rPr lang="en-US" smtClean="0"/>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39D37-EB39-9B49-85DF-DD837FDB43E8}" type="slidenum">
              <a:rPr lang="en-US" smtClean="0"/>
              <a:t>‹#›</a:t>
            </a:fld>
            <a:endParaRPr lang="en-US"/>
          </a:p>
        </p:txBody>
      </p:sp>
    </p:spTree>
    <p:extLst>
      <p:ext uri="{BB962C8B-B14F-4D97-AF65-F5344CB8AC3E}">
        <p14:creationId xmlns:p14="http://schemas.microsoft.com/office/powerpoint/2010/main" val="63214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 recording this presentation. Please make adjustments to your video presence if you do not wish to be recorded.</a:t>
            </a:r>
          </a:p>
        </p:txBody>
      </p:sp>
      <p:sp>
        <p:nvSpPr>
          <p:cNvPr id="4" name="Slide Number Placeholder 3"/>
          <p:cNvSpPr>
            <a:spLocks noGrp="1"/>
          </p:cNvSpPr>
          <p:nvPr>
            <p:ph type="sldNum" sz="quarter" idx="10"/>
          </p:nvPr>
        </p:nvSpPr>
        <p:spPr/>
        <p:txBody>
          <a:bodyPr/>
          <a:lstStyle/>
          <a:p>
            <a:fld id="{D4A39D37-EB39-9B49-85DF-DD837FDB43E8}" type="slidenum">
              <a:rPr lang="en-US" smtClean="0"/>
              <a:t>0</a:t>
            </a:fld>
            <a:endParaRPr lang="en-US"/>
          </a:p>
        </p:txBody>
      </p:sp>
    </p:spTree>
    <p:extLst>
      <p:ext uri="{BB962C8B-B14F-4D97-AF65-F5344CB8AC3E}">
        <p14:creationId xmlns:p14="http://schemas.microsoft.com/office/powerpoint/2010/main" val="338416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t>
            </a:r>
            <a:br>
              <a:rPr lang="en-US" dirty="0"/>
            </a:br>
            <a:r>
              <a:rPr lang="en-US" dirty="0"/>
              <a:t>Our office produces as list of private foundation funding opportunities twice a month. It can be found on our website at osufoundation.org/</a:t>
            </a:r>
            <a:r>
              <a:rPr lang="en-US" dirty="0" err="1"/>
              <a:t>fundingopportunities</a:t>
            </a:r>
            <a:r>
              <a:rPr lang="en-US" dirty="0"/>
              <a:t> and is emailed to college research offices. The university’s Office of Research Development, headed by Susan Emerson, manages a list of limited submission opportunities and distributes a research development newsletter. Both are available on the website.</a:t>
            </a:r>
          </a:p>
        </p:txBody>
      </p:sp>
      <p:sp>
        <p:nvSpPr>
          <p:cNvPr id="4" name="Slide Number Placeholder 3"/>
          <p:cNvSpPr>
            <a:spLocks noGrp="1"/>
          </p:cNvSpPr>
          <p:nvPr>
            <p:ph type="sldNum" sz="quarter" idx="10"/>
          </p:nvPr>
        </p:nvSpPr>
        <p:spPr/>
        <p:txBody>
          <a:bodyPr/>
          <a:lstStyle/>
          <a:p>
            <a:fld id="{D4A39D37-EB39-9B49-85DF-DD837FDB43E8}" type="slidenum">
              <a:rPr lang="en-US" smtClean="0"/>
              <a:t>11</a:t>
            </a:fld>
            <a:endParaRPr lang="en-US"/>
          </a:p>
        </p:txBody>
      </p:sp>
    </p:spTree>
    <p:extLst>
      <p:ext uri="{BB962C8B-B14F-4D97-AF65-F5344CB8AC3E}">
        <p14:creationId xmlns:p14="http://schemas.microsoft.com/office/powerpoint/2010/main" val="870928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OSU subscribes to two grant services, available through the Valley Library website. Log in with an ONID to access.  </a:t>
            </a:r>
          </a:p>
          <a:p>
            <a:endParaRPr lang="en-US" dirty="0"/>
          </a:p>
          <a:p>
            <a:r>
              <a:rPr lang="en-US" dirty="0"/>
              <a:t>I usually recommend faculty begin their grant search with </a:t>
            </a:r>
            <a:r>
              <a:rPr lang="en-US" dirty="0" err="1"/>
              <a:t>GrantForward</a:t>
            </a:r>
            <a:r>
              <a:rPr lang="en-US" dirty="0"/>
              <a:t> (not google). Once you have identified a possible sponsor organization, </a:t>
            </a:r>
            <a:r>
              <a:rPr lang="en-US" dirty="0" err="1"/>
              <a:t>Fdn</a:t>
            </a:r>
            <a:r>
              <a:rPr lang="en-US" dirty="0"/>
              <a:t> Directory can be a good tool for learning more about them.</a:t>
            </a:r>
          </a:p>
        </p:txBody>
      </p:sp>
      <p:sp>
        <p:nvSpPr>
          <p:cNvPr id="4" name="Slide Number Placeholder 3"/>
          <p:cNvSpPr>
            <a:spLocks noGrp="1"/>
          </p:cNvSpPr>
          <p:nvPr>
            <p:ph type="sldNum" sz="quarter" idx="10"/>
          </p:nvPr>
        </p:nvSpPr>
        <p:spPr/>
        <p:txBody>
          <a:bodyPr/>
          <a:lstStyle/>
          <a:p>
            <a:fld id="{D4A39D37-EB39-9B49-85DF-DD837FDB43E8}" type="slidenum">
              <a:rPr lang="en-US" smtClean="0"/>
              <a:t>12</a:t>
            </a:fld>
            <a:endParaRPr lang="en-US"/>
          </a:p>
        </p:txBody>
      </p:sp>
    </p:spTree>
    <p:extLst>
      <p:ext uri="{BB962C8B-B14F-4D97-AF65-F5344CB8AC3E}">
        <p14:creationId xmlns:p14="http://schemas.microsoft.com/office/powerpoint/2010/main" val="2319653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ELIZABETH: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get into what to do when you’ve identified a funding opportunity. </a:t>
            </a:r>
            <a:r>
              <a:rPr lang="en-US" sz="1200" dirty="0">
                <a:latin typeface="Verdana" panose="020B0604030504040204" pitchFamily="34" charset="0"/>
                <a:ea typeface="Verdana" panose="020B0604030504040204" pitchFamily="34" charset="0"/>
                <a:cs typeface="Verdana" panose="020B0604030504040204" pitchFamily="34" charset="0"/>
              </a:rPr>
              <a:t>Every private foundation sponsor will ask for different things. Follow the instructions! This seems basic, but it’s the piece of feedback we most often give -- even to faculty with lots of grant writing experience. It’s easier to veer off track than you might think. </a:t>
            </a: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14</a:t>
            </a:fld>
            <a:endParaRPr lang="en-US"/>
          </a:p>
        </p:txBody>
      </p:sp>
    </p:spTree>
    <p:extLst>
      <p:ext uri="{BB962C8B-B14F-4D97-AF65-F5344CB8AC3E}">
        <p14:creationId xmlns:p14="http://schemas.microsoft.com/office/powerpoint/2010/main" val="1850435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DC4405"/>
              </a:solidFill>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DC4405"/>
                </a:solidFill>
                <a:latin typeface="Verdana" panose="020B0604030504040204" pitchFamily="34" charset="0"/>
              </a:rPr>
              <a:t>The first big question a private foundation asks about your project is “why is your project important to our foundation?” Does your project further our philanthropic priorities?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DC4405"/>
              </a:solidFill>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DC4405"/>
                </a:solidFill>
                <a:latin typeface="Verdana" panose="020B0604030504040204" pitchFamily="34" charset="0"/>
              </a:rPr>
              <a:t>And the keyword they are using right now is IMPACT.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DC4405"/>
              </a:solidFill>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DC4405"/>
                </a:solidFill>
                <a:latin typeface="Verdana" panose="020B0604030504040204" pitchFamily="34" charset="0"/>
              </a:rPr>
              <a:t>Impact</a:t>
            </a:r>
            <a:r>
              <a:rPr lang="en-US" sz="1200" dirty="0">
                <a:latin typeface="Verdana" panose="020B0604030504040204" pitchFamily="34" charset="0"/>
              </a:rPr>
              <a:t> = the substantive way your findings or innovation will produce positive change. Includes quantification and context. </a:t>
            </a:r>
            <a:r>
              <a:rPr lang="en-US" sz="1200" kern="1200" dirty="0">
                <a:solidFill>
                  <a:schemeClr val="tx1"/>
                </a:solidFill>
                <a:effectLst/>
                <a:latin typeface="+mn-lt"/>
                <a:ea typeface="+mn-ea"/>
                <a:cs typeface="+mn-cs"/>
              </a:rPr>
              <a:t>(e.g.: measurable outcomes and demonstrated understanding of how results may fit into or inform current literature on your topic)</a:t>
            </a:r>
            <a:endParaRPr lang="en-US" sz="1200" dirty="0">
              <a:latin typeface="Verdana" panose="020B0604030504040204" pitchFamily="34" charset="0"/>
            </a:endParaRPr>
          </a:p>
          <a:p>
            <a:r>
              <a:rPr lang="en-US" dirty="0"/>
              <a:t>I cannot state strongly enough the importance of</a:t>
            </a:r>
            <a:r>
              <a:rPr lang="en-US" baseline="0" dirty="0"/>
              <a:t> describing the</a:t>
            </a:r>
            <a:r>
              <a:rPr lang="en-US" dirty="0"/>
              <a:t> impact of your</a:t>
            </a:r>
            <a:r>
              <a:rPr lang="en-US" baseline="0" dirty="0"/>
              <a:t> work</a:t>
            </a:r>
            <a:r>
              <a:rPr lang="en-US" dirty="0"/>
              <a:t>. Philanthropic</a:t>
            </a:r>
            <a:r>
              <a:rPr lang="en-US" baseline="0" dirty="0"/>
              <a:t> moods may shift to other priorities in time, but for now, this is a critical component. </a:t>
            </a:r>
          </a:p>
        </p:txBody>
      </p:sp>
      <p:sp>
        <p:nvSpPr>
          <p:cNvPr id="4" name="Slide Number Placeholder 3"/>
          <p:cNvSpPr>
            <a:spLocks noGrp="1"/>
          </p:cNvSpPr>
          <p:nvPr>
            <p:ph type="sldNum" sz="quarter" idx="5"/>
          </p:nvPr>
        </p:nvSpPr>
        <p:spPr/>
        <p:txBody>
          <a:bodyPr/>
          <a:lstStyle/>
          <a:p>
            <a:fld id="{D4A39D37-EB39-9B49-85DF-DD837FDB43E8}" type="slidenum">
              <a:rPr lang="en-US" smtClean="0"/>
              <a:t>15</a:t>
            </a:fld>
            <a:endParaRPr lang="en-US"/>
          </a:p>
        </p:txBody>
      </p:sp>
    </p:spTree>
    <p:extLst>
      <p:ext uri="{BB962C8B-B14F-4D97-AF65-F5344CB8AC3E}">
        <p14:creationId xmlns:p14="http://schemas.microsoft.com/office/powerpoint/2010/main" val="2544236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800"/>
              </a:spcBef>
              <a:buNone/>
            </a:pPr>
            <a:r>
              <a:rPr lang="en-US" sz="1200" dirty="0">
                <a:latin typeface="Verdana" panose="020B0604030504040204" pitchFamily="34" charset="0"/>
                <a:ea typeface="Verdana" panose="020B0604030504040204" pitchFamily="34" charset="0"/>
                <a:cs typeface="Verdana" panose="020B0604030504040204" pitchFamily="34" charset="0"/>
              </a:rPr>
              <a:t>The proposal narrative is the section of your grant application where you make an argument for your project.</a:t>
            </a:r>
          </a:p>
          <a:p>
            <a:pPr marL="0" indent="0">
              <a:spcBef>
                <a:spcPts val="1800"/>
              </a:spcBef>
              <a:buNone/>
            </a:pPr>
            <a:r>
              <a:rPr lang="en-US" sz="1200" dirty="0">
                <a:latin typeface="Verdana" panose="020B0604030504040204" pitchFamily="34" charset="0"/>
                <a:ea typeface="Verdana" panose="020B0604030504040204" pitchFamily="34" charset="0"/>
                <a:cs typeface="Verdana" panose="020B0604030504040204" pitchFamily="34" charset="0"/>
              </a:rPr>
              <a:t>Answer these questions: Why is your project needed and why should the sponsor fund you?</a:t>
            </a:r>
          </a:p>
          <a:p>
            <a:pPr marL="0" indent="0">
              <a:spcBef>
                <a:spcPts val="1800"/>
              </a:spcBef>
              <a:buNone/>
            </a:pPr>
            <a:endParaRPr lang="en-US" sz="1200" dirty="0">
              <a:latin typeface="Verdana" panose="020B0604030504040204" pitchFamily="34" charset="0"/>
              <a:ea typeface="Verdana" panose="020B0604030504040204" pitchFamily="34" charset="0"/>
              <a:cs typeface="Verdana" panose="020B0604030504040204" pitchFamily="34" charset="0"/>
            </a:endParaRPr>
          </a:p>
          <a:p>
            <a:pPr marL="0" indent="0">
              <a:spcBef>
                <a:spcPts val="1800"/>
              </a:spcBef>
              <a:buNone/>
            </a:pPr>
            <a:r>
              <a:rPr lang="en-US" sz="1200" dirty="0">
                <a:latin typeface="Verdana" panose="020B0604030504040204" pitchFamily="34" charset="0"/>
                <a:ea typeface="Verdana" panose="020B0604030504040204" pitchFamily="34" charset="0"/>
                <a:cs typeface="Verdana" panose="020B0604030504040204" pitchFamily="34" charset="0"/>
              </a:rPr>
              <a:t>As a persuasive document, your goal with the narrative is to communicate with the reader about why they should fund your project. Use sections</a:t>
            </a:r>
            <a:r>
              <a:rPr lang="en-US" sz="1200" baseline="0" dirty="0">
                <a:latin typeface="Verdana" panose="020B0604030504040204" pitchFamily="34" charset="0"/>
                <a:ea typeface="Verdana" panose="020B0604030504040204" pitchFamily="34" charset="0"/>
                <a:cs typeface="Verdana" panose="020B0604030504040204" pitchFamily="34" charset="0"/>
              </a:rPr>
              <a:t> with headers, make it easy to read, always follow the instructions. </a:t>
            </a:r>
          </a:p>
          <a:p>
            <a:endParaRPr lang="en-US" dirty="0"/>
          </a:p>
          <a:p>
            <a:r>
              <a:rPr lang="en-US" dirty="0"/>
              <a:t>Typically, proposals will ask for these 5 components.</a:t>
            </a:r>
          </a:p>
        </p:txBody>
      </p:sp>
      <p:sp>
        <p:nvSpPr>
          <p:cNvPr id="4" name="Slide Number Placeholder 3"/>
          <p:cNvSpPr>
            <a:spLocks noGrp="1"/>
          </p:cNvSpPr>
          <p:nvPr>
            <p:ph type="sldNum" sz="quarter" idx="5"/>
          </p:nvPr>
        </p:nvSpPr>
        <p:spPr/>
        <p:txBody>
          <a:bodyPr/>
          <a:lstStyle/>
          <a:p>
            <a:fld id="{D4A39D37-EB39-9B49-85DF-DD837FDB43E8}" type="slidenum">
              <a:rPr lang="en-US" smtClean="0"/>
              <a:t>16</a:t>
            </a:fld>
            <a:endParaRPr lang="en-US"/>
          </a:p>
        </p:txBody>
      </p:sp>
    </p:spTree>
    <p:extLst>
      <p:ext uri="{BB962C8B-B14F-4D97-AF65-F5344CB8AC3E}">
        <p14:creationId xmlns:p14="http://schemas.microsoft.com/office/powerpoint/2010/main" val="2250425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800"/>
              </a:spcBef>
              <a:buNone/>
            </a:pPr>
            <a:r>
              <a:rPr lang="en-US" sz="1200" dirty="0">
                <a:latin typeface="Verdana" panose="020B0604030504040204" pitchFamily="34" charset="0"/>
                <a:ea typeface="Verdana" panose="020B0604030504040204" pitchFamily="34" charset="0"/>
                <a:cs typeface="Verdana" panose="020B0604030504040204" pitchFamily="34" charset="0"/>
              </a:rPr>
              <a:t>Need or Problem Statement</a:t>
            </a:r>
          </a:p>
          <a:p>
            <a:pPr marL="628650" lvl="1" indent="-171450" algn="l">
              <a:lnSpc>
                <a:spcPct val="113000"/>
              </a:lnSpc>
              <a:spcBef>
                <a:spcPts val="336"/>
              </a:spcBef>
              <a:spcAft>
                <a:spcPts val="50"/>
              </a:spcAft>
              <a:buFont typeface="Arial" panose="020B0604020202020204" pitchFamily="34" charset="0"/>
              <a:buChar char="•"/>
            </a:pPr>
            <a:r>
              <a:rPr lang="en-US" sz="1200" dirty="0">
                <a:latin typeface="Verdana" panose="020B0604030504040204" pitchFamily="34" charset="0"/>
              </a:rPr>
              <a:t>Section where the </a:t>
            </a:r>
            <a:r>
              <a:rPr lang="en-US" sz="1200" i="1" dirty="0">
                <a:latin typeface="Verdana" panose="020B0604030504040204" pitchFamily="34" charset="0"/>
              </a:rPr>
              <a:t>problem</a:t>
            </a:r>
            <a:r>
              <a:rPr lang="en-US" sz="1200" dirty="0">
                <a:latin typeface="Verdana" panose="020B0604030504040204" pitchFamily="34" charset="0"/>
              </a:rPr>
              <a:t> is framed.</a:t>
            </a:r>
          </a:p>
          <a:p>
            <a:pPr marL="628650" lvl="1" indent="-171450" algn="l">
              <a:lnSpc>
                <a:spcPct val="113000"/>
              </a:lnSpc>
              <a:spcBef>
                <a:spcPts val="336"/>
              </a:spcBef>
              <a:spcAft>
                <a:spcPts val="50"/>
              </a:spcAft>
              <a:buFont typeface="Arial" panose="020B0604020202020204" pitchFamily="34" charset="0"/>
              <a:buChar char="•"/>
            </a:pPr>
            <a:r>
              <a:rPr lang="en-US" sz="1200" dirty="0">
                <a:latin typeface="Verdana" panose="020B0604030504040204" pitchFamily="34" charset="0"/>
              </a:rPr>
              <a:t>Section educates the reviewer as to the importance of the problem.</a:t>
            </a:r>
          </a:p>
          <a:p>
            <a:pPr marL="628650" lvl="1" indent="-171450" algn="l">
              <a:lnSpc>
                <a:spcPct val="113000"/>
              </a:lnSpc>
              <a:spcBef>
                <a:spcPts val="336"/>
              </a:spcBef>
              <a:spcAft>
                <a:spcPts val="50"/>
              </a:spcAft>
              <a:buFont typeface="Arial" panose="020B0604020202020204" pitchFamily="34" charset="0"/>
              <a:buChar char="•"/>
            </a:pPr>
            <a:r>
              <a:rPr lang="en-US" sz="1200" dirty="0">
                <a:latin typeface="Verdana" panose="020B0604030504040204" pitchFamily="34" charset="0"/>
              </a:rPr>
              <a:t>The Need Statement should drive toward a compelling conclusion, which is … the next section – the project description/design.</a:t>
            </a:r>
          </a:p>
          <a:p>
            <a:pPr marL="628650" lvl="1" indent="-171450">
              <a:lnSpc>
                <a:spcPct val="113000"/>
              </a:lnSpc>
              <a:spcBef>
                <a:spcPts val="336"/>
              </a:spcBef>
              <a:spcAft>
                <a:spcPts val="50"/>
              </a:spcAft>
              <a:buFont typeface="Arial" panose="020B0604020202020204" pitchFamily="34" charset="0"/>
              <a:buChar char="•"/>
            </a:pPr>
            <a:r>
              <a:rPr lang="en-US" sz="1200" dirty="0">
                <a:latin typeface="Verdana" panose="020B0604030504040204" pitchFamily="34" charset="0"/>
              </a:rPr>
              <a:t>The Need Section should take into account what others are doing </a:t>
            </a:r>
            <a:r>
              <a:rPr lang="en-US" sz="1200" i="1" dirty="0">
                <a:latin typeface="Verdana" panose="020B0604030504040204" pitchFamily="34" charset="0"/>
              </a:rPr>
              <a:t>and</a:t>
            </a:r>
            <a:r>
              <a:rPr lang="en-US" sz="1200" dirty="0">
                <a:latin typeface="Verdana" panose="020B0604030504040204" pitchFamily="34" charset="0"/>
              </a:rPr>
              <a:t> distinguish your work from that of others.</a:t>
            </a:r>
          </a:p>
          <a:p>
            <a:pPr marL="628650" lvl="1" indent="-171450">
              <a:lnSpc>
                <a:spcPct val="113000"/>
              </a:lnSpc>
              <a:spcBef>
                <a:spcPts val="336"/>
              </a:spcBef>
              <a:spcAft>
                <a:spcPts val="50"/>
              </a:spcAft>
              <a:buFont typeface="Arial" panose="020B0604020202020204" pitchFamily="34" charset="0"/>
              <a:buChar char="•"/>
            </a:pPr>
            <a:r>
              <a:rPr lang="en-US" sz="1200" dirty="0">
                <a:latin typeface="Verdana" panose="020B0604030504040204" pitchFamily="34" charset="0"/>
              </a:rPr>
              <a:t>Sets up the </a:t>
            </a:r>
            <a:r>
              <a:rPr lang="en-US" sz="1200" i="1" dirty="0">
                <a:latin typeface="Verdana" panose="020B0604030504040204" pitchFamily="34" charset="0"/>
              </a:rPr>
              <a:t>so what? </a:t>
            </a:r>
            <a:r>
              <a:rPr lang="en-US" sz="1200" dirty="0">
                <a:latin typeface="Verdana" panose="020B0604030504040204" pitchFamily="34" charset="0"/>
              </a:rPr>
              <a:t>question.</a:t>
            </a:r>
            <a:endParaRPr lang="en-US" sz="1200" dirty="0"/>
          </a:p>
          <a:p>
            <a:pPr marL="628650" lvl="1" indent="-171450">
              <a:lnSpc>
                <a:spcPct val="113000"/>
              </a:lnSpc>
              <a:spcBef>
                <a:spcPts val="336"/>
              </a:spcBef>
              <a:spcAft>
                <a:spcPts val="50"/>
              </a:spcAft>
              <a:buFont typeface="Arial" panose="020B0604020202020204" pitchFamily="34" charset="0"/>
              <a:buChar char="•"/>
            </a:pPr>
            <a:r>
              <a:rPr lang="en-US" sz="1200" b="1" dirty="0">
                <a:solidFill>
                  <a:srgbClr val="DC4405"/>
                </a:solidFill>
              </a:rPr>
              <a:t>Successful proposals meet needs the sponsor cares about.</a:t>
            </a:r>
          </a:p>
          <a:p>
            <a:endParaRPr lang="en-US" dirty="0"/>
          </a:p>
          <a:p>
            <a:pPr marL="0" indent="0">
              <a:spcBef>
                <a:spcPts val="1800"/>
              </a:spcBef>
              <a:buNone/>
            </a:pPr>
            <a:r>
              <a:rPr lang="en-US" sz="1200" dirty="0">
                <a:latin typeface="Verdana" panose="020B0604030504040204" pitchFamily="34" charset="0"/>
                <a:ea typeface="Verdana" panose="020B0604030504040204" pitchFamily="34" charset="0"/>
                <a:cs typeface="Verdana" panose="020B0604030504040204" pitchFamily="34" charset="0"/>
              </a:rPr>
              <a:t>Project Design</a:t>
            </a:r>
          </a:p>
          <a:p>
            <a:pPr marL="171450" indent="-171450">
              <a:lnSpc>
                <a:spcPct val="113000"/>
              </a:lnSpc>
              <a:spcBef>
                <a:spcPts val="1800"/>
              </a:spcBef>
              <a:buFont typeface="Arial" panose="020B0604020202020204" pitchFamily="34" charset="0"/>
              <a:buChar char="•"/>
            </a:pPr>
            <a:r>
              <a:rPr lang="en-US" sz="2400" dirty="0">
                <a:latin typeface="Verdana" panose="020B0604030504040204" pitchFamily="34" charset="0"/>
              </a:rPr>
              <a:t>Section usually includes the following: </a:t>
            </a:r>
          </a:p>
          <a:p>
            <a:pPr marL="628650" lvl="1" indent="-171450">
              <a:lnSpc>
                <a:spcPct val="113000"/>
              </a:lnSpc>
              <a:spcBef>
                <a:spcPts val="0"/>
              </a:spcBef>
              <a:buFont typeface="Arial" panose="020B0604020202020204" pitchFamily="34" charset="0"/>
              <a:buChar char="•"/>
            </a:pPr>
            <a:r>
              <a:rPr lang="en-US" sz="2400" dirty="0">
                <a:latin typeface="Verdana" panose="020B0604030504040204" pitchFamily="34" charset="0"/>
              </a:rPr>
              <a:t>Project description</a:t>
            </a:r>
          </a:p>
          <a:p>
            <a:pPr marL="628650" lvl="1" indent="-171450">
              <a:lnSpc>
                <a:spcPct val="113000"/>
              </a:lnSpc>
              <a:spcBef>
                <a:spcPts val="0"/>
              </a:spcBef>
              <a:buFont typeface="Arial" panose="020B0604020202020204" pitchFamily="34" charset="0"/>
              <a:buChar char="•"/>
            </a:pPr>
            <a:r>
              <a:rPr lang="en-US" sz="2400" dirty="0">
                <a:latin typeface="Verdana" panose="020B0604030504040204" pitchFamily="34" charset="0"/>
              </a:rPr>
              <a:t>Goals and objectives</a:t>
            </a:r>
          </a:p>
          <a:p>
            <a:pPr marL="628650" lvl="1" indent="-171450">
              <a:lnSpc>
                <a:spcPct val="113000"/>
              </a:lnSpc>
              <a:spcBef>
                <a:spcPts val="0"/>
              </a:spcBef>
              <a:buFont typeface="Arial" panose="020B0604020202020204" pitchFamily="34" charset="0"/>
              <a:buChar char="•"/>
            </a:pPr>
            <a:r>
              <a:rPr lang="en-US" sz="2400" dirty="0">
                <a:latin typeface="Verdana" panose="020B0604030504040204" pitchFamily="34" charset="0"/>
              </a:rPr>
              <a:t>Activities</a:t>
            </a:r>
          </a:p>
          <a:p>
            <a:pPr marL="628650" lvl="1" indent="-171450">
              <a:lnSpc>
                <a:spcPct val="113000"/>
              </a:lnSpc>
              <a:spcBef>
                <a:spcPts val="0"/>
              </a:spcBef>
              <a:buFont typeface="Arial" panose="020B0604020202020204" pitchFamily="34" charset="0"/>
              <a:buChar char="•"/>
            </a:pPr>
            <a:r>
              <a:rPr lang="en-US" sz="2400" b="1" dirty="0">
                <a:solidFill>
                  <a:srgbClr val="DC4405"/>
                </a:solidFill>
              </a:rPr>
              <a:t>Successful proposals design solutions that that meet the needs they outline.</a:t>
            </a:r>
          </a:p>
          <a:p>
            <a:endParaRPr lang="en-US" dirty="0"/>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17</a:t>
            </a:fld>
            <a:endParaRPr lang="en-US"/>
          </a:p>
        </p:txBody>
      </p:sp>
    </p:spTree>
    <p:extLst>
      <p:ext uri="{BB962C8B-B14F-4D97-AF65-F5344CB8AC3E}">
        <p14:creationId xmlns:p14="http://schemas.microsoft.com/office/powerpoint/2010/main" val="1472352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800"/>
              </a:spcBef>
              <a:buNone/>
            </a:pPr>
            <a:r>
              <a:rPr lang="en-US" sz="1200" dirty="0">
                <a:latin typeface="Verdana" panose="020B0604030504040204" pitchFamily="34" charset="0"/>
                <a:ea typeface="Verdana" panose="020B0604030504040204" pitchFamily="34" charset="0"/>
                <a:cs typeface="Verdana" panose="020B0604030504040204" pitchFamily="34" charset="0"/>
              </a:rPr>
              <a:t>Need or Problem Statement</a:t>
            </a:r>
          </a:p>
          <a:p>
            <a:pPr marL="628650" lvl="1" indent="-171450" algn="l">
              <a:lnSpc>
                <a:spcPct val="113000"/>
              </a:lnSpc>
              <a:spcBef>
                <a:spcPts val="336"/>
              </a:spcBef>
              <a:spcAft>
                <a:spcPts val="50"/>
              </a:spcAft>
              <a:buFont typeface="Arial" panose="020B0604020202020204" pitchFamily="34" charset="0"/>
              <a:buChar char="•"/>
            </a:pPr>
            <a:r>
              <a:rPr lang="en-US" sz="1200" dirty="0">
                <a:latin typeface="Verdana" panose="020B0604030504040204" pitchFamily="34" charset="0"/>
              </a:rPr>
              <a:t>Section where the </a:t>
            </a:r>
            <a:r>
              <a:rPr lang="en-US" sz="1200" i="1" dirty="0">
                <a:latin typeface="Verdana" panose="020B0604030504040204" pitchFamily="34" charset="0"/>
              </a:rPr>
              <a:t>problem</a:t>
            </a:r>
            <a:r>
              <a:rPr lang="en-US" sz="1200" dirty="0">
                <a:latin typeface="Verdana" panose="020B0604030504040204" pitchFamily="34" charset="0"/>
              </a:rPr>
              <a:t> is framed.</a:t>
            </a:r>
          </a:p>
          <a:p>
            <a:pPr marL="628650" lvl="1" indent="-171450" algn="l">
              <a:lnSpc>
                <a:spcPct val="113000"/>
              </a:lnSpc>
              <a:spcBef>
                <a:spcPts val="336"/>
              </a:spcBef>
              <a:spcAft>
                <a:spcPts val="50"/>
              </a:spcAft>
              <a:buFont typeface="Arial" panose="020B0604020202020204" pitchFamily="34" charset="0"/>
              <a:buChar char="•"/>
            </a:pPr>
            <a:r>
              <a:rPr lang="en-US" sz="1200" dirty="0">
                <a:latin typeface="Verdana" panose="020B0604030504040204" pitchFamily="34" charset="0"/>
              </a:rPr>
              <a:t>Section educates the reviewer as to the importance of the problem.</a:t>
            </a:r>
          </a:p>
          <a:p>
            <a:pPr marL="628650" lvl="1" indent="-171450" algn="l">
              <a:lnSpc>
                <a:spcPct val="113000"/>
              </a:lnSpc>
              <a:spcBef>
                <a:spcPts val="336"/>
              </a:spcBef>
              <a:spcAft>
                <a:spcPts val="50"/>
              </a:spcAft>
              <a:buFont typeface="Arial" panose="020B0604020202020204" pitchFamily="34" charset="0"/>
              <a:buChar char="•"/>
            </a:pPr>
            <a:r>
              <a:rPr lang="en-US" sz="1200" dirty="0">
                <a:latin typeface="Verdana" panose="020B0604030504040204" pitchFamily="34" charset="0"/>
              </a:rPr>
              <a:t>The Need Statement should drive toward a compelling conclusion, which is … the next section – the project description/design.</a:t>
            </a:r>
          </a:p>
          <a:p>
            <a:pPr marL="628650" lvl="1" indent="-171450">
              <a:lnSpc>
                <a:spcPct val="113000"/>
              </a:lnSpc>
              <a:spcBef>
                <a:spcPts val="336"/>
              </a:spcBef>
              <a:spcAft>
                <a:spcPts val="50"/>
              </a:spcAft>
              <a:buFont typeface="Arial" panose="020B0604020202020204" pitchFamily="34" charset="0"/>
              <a:buChar char="•"/>
            </a:pPr>
            <a:r>
              <a:rPr lang="en-US" sz="1200" dirty="0">
                <a:latin typeface="Verdana" panose="020B0604030504040204" pitchFamily="34" charset="0"/>
              </a:rPr>
              <a:t>The Need Section should take into account what others are doing </a:t>
            </a:r>
            <a:r>
              <a:rPr lang="en-US" sz="1200" i="1" dirty="0">
                <a:latin typeface="Verdana" panose="020B0604030504040204" pitchFamily="34" charset="0"/>
              </a:rPr>
              <a:t>and</a:t>
            </a:r>
            <a:r>
              <a:rPr lang="en-US" sz="1200" dirty="0">
                <a:latin typeface="Verdana" panose="020B0604030504040204" pitchFamily="34" charset="0"/>
              </a:rPr>
              <a:t> distinguish your work from that of others.</a:t>
            </a:r>
          </a:p>
          <a:p>
            <a:pPr marL="628650" lvl="1" indent="-171450">
              <a:lnSpc>
                <a:spcPct val="113000"/>
              </a:lnSpc>
              <a:spcBef>
                <a:spcPts val="336"/>
              </a:spcBef>
              <a:spcAft>
                <a:spcPts val="50"/>
              </a:spcAft>
              <a:buFont typeface="Arial" panose="020B0604020202020204" pitchFamily="34" charset="0"/>
              <a:buChar char="•"/>
            </a:pPr>
            <a:r>
              <a:rPr lang="en-US" sz="1200" dirty="0">
                <a:latin typeface="Verdana" panose="020B0604030504040204" pitchFamily="34" charset="0"/>
              </a:rPr>
              <a:t>Sets up the </a:t>
            </a:r>
            <a:r>
              <a:rPr lang="en-US" sz="1200" i="1" dirty="0">
                <a:latin typeface="Verdana" panose="020B0604030504040204" pitchFamily="34" charset="0"/>
              </a:rPr>
              <a:t>so what? </a:t>
            </a:r>
            <a:r>
              <a:rPr lang="en-US" sz="1200" dirty="0">
                <a:latin typeface="Verdana" panose="020B0604030504040204" pitchFamily="34" charset="0"/>
              </a:rPr>
              <a:t>question.</a:t>
            </a:r>
            <a:endParaRPr lang="en-US" sz="1200" dirty="0"/>
          </a:p>
          <a:p>
            <a:pPr marL="628650" lvl="1" indent="-171450">
              <a:lnSpc>
                <a:spcPct val="113000"/>
              </a:lnSpc>
              <a:spcBef>
                <a:spcPts val="336"/>
              </a:spcBef>
              <a:spcAft>
                <a:spcPts val="50"/>
              </a:spcAft>
              <a:buFont typeface="Arial" panose="020B0604020202020204" pitchFamily="34" charset="0"/>
              <a:buChar char="•"/>
            </a:pPr>
            <a:r>
              <a:rPr lang="en-US" sz="1200" b="1" dirty="0">
                <a:solidFill>
                  <a:srgbClr val="DC4405"/>
                </a:solidFill>
              </a:rPr>
              <a:t>Successful proposals meet needs the sponsor cares about.</a:t>
            </a:r>
          </a:p>
          <a:p>
            <a:endParaRPr lang="en-US" dirty="0"/>
          </a:p>
          <a:p>
            <a:pPr marL="0" indent="0">
              <a:spcBef>
                <a:spcPts val="1800"/>
              </a:spcBef>
              <a:buNone/>
            </a:pPr>
            <a:r>
              <a:rPr lang="en-US" sz="1200" dirty="0">
                <a:latin typeface="Verdana" panose="020B0604030504040204" pitchFamily="34" charset="0"/>
                <a:ea typeface="Verdana" panose="020B0604030504040204" pitchFamily="34" charset="0"/>
                <a:cs typeface="Verdana" panose="020B0604030504040204" pitchFamily="34" charset="0"/>
              </a:rPr>
              <a:t>Project Design</a:t>
            </a:r>
          </a:p>
          <a:p>
            <a:pPr marL="171450" indent="-171450">
              <a:lnSpc>
                <a:spcPct val="113000"/>
              </a:lnSpc>
              <a:spcBef>
                <a:spcPts val="1800"/>
              </a:spcBef>
              <a:buFont typeface="Arial" panose="020B0604020202020204" pitchFamily="34" charset="0"/>
              <a:buChar char="•"/>
            </a:pPr>
            <a:r>
              <a:rPr lang="en-US" sz="2400" dirty="0">
                <a:latin typeface="Verdana" panose="020B0604030504040204" pitchFamily="34" charset="0"/>
              </a:rPr>
              <a:t>Section usually includes the following: </a:t>
            </a:r>
          </a:p>
          <a:p>
            <a:pPr marL="628650" lvl="1" indent="-171450">
              <a:lnSpc>
                <a:spcPct val="113000"/>
              </a:lnSpc>
              <a:spcBef>
                <a:spcPts val="0"/>
              </a:spcBef>
              <a:buFont typeface="Arial" panose="020B0604020202020204" pitchFamily="34" charset="0"/>
              <a:buChar char="•"/>
            </a:pPr>
            <a:r>
              <a:rPr lang="en-US" sz="2400" dirty="0">
                <a:latin typeface="Verdana" panose="020B0604030504040204" pitchFamily="34" charset="0"/>
              </a:rPr>
              <a:t>Project description</a:t>
            </a:r>
          </a:p>
          <a:p>
            <a:pPr marL="628650" lvl="1" indent="-171450">
              <a:lnSpc>
                <a:spcPct val="113000"/>
              </a:lnSpc>
              <a:spcBef>
                <a:spcPts val="0"/>
              </a:spcBef>
              <a:buFont typeface="Arial" panose="020B0604020202020204" pitchFamily="34" charset="0"/>
              <a:buChar char="•"/>
            </a:pPr>
            <a:r>
              <a:rPr lang="en-US" sz="2400" dirty="0">
                <a:latin typeface="Verdana" panose="020B0604030504040204" pitchFamily="34" charset="0"/>
              </a:rPr>
              <a:t>Goals and objectives</a:t>
            </a:r>
          </a:p>
          <a:p>
            <a:pPr marL="628650" lvl="1" indent="-171450">
              <a:lnSpc>
                <a:spcPct val="113000"/>
              </a:lnSpc>
              <a:spcBef>
                <a:spcPts val="0"/>
              </a:spcBef>
              <a:buFont typeface="Arial" panose="020B0604020202020204" pitchFamily="34" charset="0"/>
              <a:buChar char="•"/>
            </a:pPr>
            <a:r>
              <a:rPr lang="en-US" sz="2400" dirty="0">
                <a:latin typeface="Verdana" panose="020B0604030504040204" pitchFamily="34" charset="0"/>
              </a:rPr>
              <a:t>Activities</a:t>
            </a:r>
          </a:p>
          <a:p>
            <a:pPr marL="628650" lvl="1" indent="-171450">
              <a:lnSpc>
                <a:spcPct val="113000"/>
              </a:lnSpc>
              <a:spcBef>
                <a:spcPts val="0"/>
              </a:spcBef>
              <a:buFont typeface="Arial" panose="020B0604020202020204" pitchFamily="34" charset="0"/>
              <a:buChar char="•"/>
            </a:pPr>
            <a:r>
              <a:rPr lang="en-US" sz="2400" b="1" dirty="0">
                <a:solidFill>
                  <a:srgbClr val="DC4405"/>
                </a:solidFill>
              </a:rPr>
              <a:t>Successful proposals design solutions that that meet the needs they outline.</a:t>
            </a:r>
          </a:p>
          <a:p>
            <a:endParaRPr lang="en-US" dirty="0"/>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18</a:t>
            </a:fld>
            <a:endParaRPr lang="en-US"/>
          </a:p>
        </p:txBody>
      </p:sp>
    </p:spTree>
    <p:extLst>
      <p:ext uri="{BB962C8B-B14F-4D97-AF65-F5344CB8AC3E}">
        <p14:creationId xmlns:p14="http://schemas.microsoft.com/office/powerpoint/2010/main" val="1454373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Proposal budget is a great place to BEGIN the proposal development work. Make sure to align the narrative description to what’s represented in the budget, i.e. activities and personnel are all paid for in the amount needed to complete the project as described.</a:t>
            </a:r>
          </a:p>
          <a:p>
            <a:endParaRPr lang="en-US" dirty="0"/>
          </a:p>
          <a:p>
            <a:r>
              <a:rPr lang="en-US" dirty="0"/>
              <a:t>Follow the instructions on appropriate CV length and contents</a:t>
            </a:r>
          </a:p>
          <a:p>
            <a:endParaRPr lang="en-US" dirty="0"/>
          </a:p>
          <a:p>
            <a:r>
              <a:rPr lang="en-US" dirty="0"/>
              <a:t>OSU and OSUF have the applicant org information ready to add to your proposals. If you are submitting through OSUF, contact our office for these materials.</a:t>
            </a:r>
          </a:p>
          <a:p>
            <a:endParaRPr lang="en-US" dirty="0"/>
          </a:p>
          <a:p>
            <a:r>
              <a:rPr lang="en-US" dirty="0"/>
              <a:t>Applications usually need to be accompanied by a signature by the applicant organization’s authorizing officer. This assures that you can’t submit a grant request without first acquiring permission from the applicant org.</a:t>
            </a:r>
          </a:p>
        </p:txBody>
      </p:sp>
      <p:sp>
        <p:nvSpPr>
          <p:cNvPr id="4" name="Slide Number Placeholder 3"/>
          <p:cNvSpPr>
            <a:spLocks noGrp="1"/>
          </p:cNvSpPr>
          <p:nvPr>
            <p:ph type="sldNum" sz="quarter" idx="5"/>
          </p:nvPr>
        </p:nvSpPr>
        <p:spPr/>
        <p:txBody>
          <a:bodyPr/>
          <a:lstStyle/>
          <a:p>
            <a:fld id="{D4A39D37-EB39-9B49-85DF-DD837FDB43E8}" type="slidenum">
              <a:rPr lang="en-US" smtClean="0"/>
              <a:t>20</a:t>
            </a:fld>
            <a:endParaRPr lang="en-US"/>
          </a:p>
        </p:txBody>
      </p:sp>
    </p:spTree>
    <p:extLst>
      <p:ext uri="{BB962C8B-B14F-4D97-AF65-F5344CB8AC3E}">
        <p14:creationId xmlns:p14="http://schemas.microsoft.com/office/powerpoint/2010/main" val="2715187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office is here to assist you in any step of the grant cycle process. Once you have an idea about what your project might include (step 1), we can help you identify funding opportunities or assist you in using a resource to find them yourself (step 2). In step 3, we can help you decipher application guidelines, channel your proposal through the proper applicant organization, connect with program officers on your behalf to answer questions, or read and review grant language (and other submission materials). If your submission must go through a 501c3, we’re here to serve as the applicant for your proposals (step 4). During the post-award stage, we provide assistance for grant reporting and other communication with the sponsor.</a:t>
            </a:r>
          </a:p>
          <a:p>
            <a:endParaRPr lang="en-US" dirty="0"/>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21</a:t>
            </a:fld>
            <a:endParaRPr lang="en-US"/>
          </a:p>
        </p:txBody>
      </p:sp>
    </p:spTree>
    <p:extLst>
      <p:ext uri="{BB962C8B-B14F-4D97-AF65-F5344CB8AC3E}">
        <p14:creationId xmlns:p14="http://schemas.microsoft.com/office/powerpoint/2010/main" val="1649261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you can expect 6-12 months between proposal submission and award for private foundation grants. Be sure to allocate time to steps 1-3 when planning your funding timeline. It is a good idea, for example, to give yourself ample time in step 3 for peers and mentors to review and comment on draft proposals.</a:t>
            </a:r>
          </a:p>
          <a:p>
            <a:endParaRPr lang="en-US" dirty="0"/>
          </a:p>
          <a:p>
            <a:r>
              <a:rPr lang="en-US" dirty="0"/>
              <a:t>Also, it may make sense to begin working on funding proposals for subsequent awards before a current award is complete (e.g., begin steps 1 and 2 on a new avenue of funding while completing steps 5-7 of a current award). </a:t>
            </a:r>
          </a:p>
          <a:p>
            <a:endParaRPr lang="en-US" dirty="0"/>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22</a:t>
            </a:fld>
            <a:endParaRPr lang="en-US"/>
          </a:p>
        </p:txBody>
      </p:sp>
    </p:spTree>
    <p:extLst>
      <p:ext uri="{BB962C8B-B14F-4D97-AF65-F5344CB8AC3E}">
        <p14:creationId xmlns:p14="http://schemas.microsoft.com/office/powerpoint/2010/main" val="3348108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t>
            </a:r>
          </a:p>
          <a:p>
            <a:r>
              <a:rPr lang="en-US" dirty="0"/>
              <a:t>OSU Foundation is a 501c3 organization, separate from the university, tasked with receiving and administering charitable contributions supporting OSU. Through OSU Foundation, the university has an easy avenue to receive contributions from donors -- individuals or organizations -- interested in a charitable tax deduction. </a:t>
            </a:r>
          </a:p>
          <a:p>
            <a:endParaRPr lang="en-US" dirty="0"/>
          </a:p>
          <a:p>
            <a:r>
              <a:rPr lang="en-US" dirty="0"/>
              <a:t>The OSU Foundation’s office of Foundation Relations is a three-person team, who each manage relationships with a portfolio of non-profits and private foundations. We support work across campus to develop and submit proposals to private foundations. Aaron Shonk is the Senior Director and works with university priority foundations like Murdock Charitable Trust and Keck Foundation. Paul DuBois is the Director of Development and works with a lot of health science and RFP-driven foundations. Elizabeth Ocampo is the Associate Director and works with social science and direct service </a:t>
            </a:r>
            <a:r>
              <a:rPr lang="en-US" dirty="0" err="1"/>
              <a:t>grantmakers</a:t>
            </a:r>
            <a:r>
              <a:rPr lang="en-US" dirty="0"/>
              <a:t>, and grants under $50,000. </a:t>
            </a:r>
          </a:p>
        </p:txBody>
      </p:sp>
      <p:sp>
        <p:nvSpPr>
          <p:cNvPr id="4" name="Slide Number Placeholder 3"/>
          <p:cNvSpPr>
            <a:spLocks noGrp="1"/>
          </p:cNvSpPr>
          <p:nvPr>
            <p:ph type="sldNum" sz="quarter" idx="5"/>
          </p:nvPr>
        </p:nvSpPr>
        <p:spPr/>
        <p:txBody>
          <a:bodyPr/>
          <a:lstStyle/>
          <a:p>
            <a:fld id="{D4A39D37-EB39-9B49-85DF-DD837FDB43E8}" type="slidenum">
              <a:rPr lang="en-US" smtClean="0"/>
              <a:t>1</a:t>
            </a:fld>
            <a:endParaRPr lang="en-US"/>
          </a:p>
        </p:txBody>
      </p:sp>
    </p:spTree>
    <p:extLst>
      <p:ext uri="{BB962C8B-B14F-4D97-AF65-F5344CB8AC3E}">
        <p14:creationId xmlns:p14="http://schemas.microsoft.com/office/powerpoint/2010/main" val="2107657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23</a:t>
            </a:fld>
            <a:endParaRPr lang="en-US"/>
          </a:p>
        </p:txBody>
      </p:sp>
    </p:spTree>
    <p:extLst>
      <p:ext uri="{BB962C8B-B14F-4D97-AF65-F5344CB8AC3E}">
        <p14:creationId xmlns:p14="http://schemas.microsoft.com/office/powerpoint/2010/main" val="2960372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Times New Roman" panose="02020603050405020304" pitchFamily="18" charset="0"/>
                <a:cs typeface="Times New Roman" panose="02020603050405020304" pitchFamily="18" charset="0"/>
              </a:rPr>
              <a:t>Thank you for joining us!</a:t>
            </a:r>
          </a:p>
        </p:txBody>
      </p:sp>
      <p:sp>
        <p:nvSpPr>
          <p:cNvPr id="4" name="Slide Number Placeholder 3"/>
          <p:cNvSpPr>
            <a:spLocks noGrp="1"/>
          </p:cNvSpPr>
          <p:nvPr>
            <p:ph type="sldNum" sz="quarter" idx="10"/>
          </p:nvPr>
        </p:nvSpPr>
        <p:spPr/>
        <p:txBody>
          <a:bodyPr/>
          <a:lstStyle/>
          <a:p>
            <a:fld id="{D4A39D37-EB39-9B49-85DF-DD837FDB43E8}" type="slidenum">
              <a:rPr lang="en-US" smtClean="0"/>
              <a:t>24</a:t>
            </a:fld>
            <a:endParaRPr lang="en-US" dirty="0"/>
          </a:p>
        </p:txBody>
      </p:sp>
    </p:spTree>
    <p:extLst>
      <p:ext uri="{BB962C8B-B14F-4D97-AF65-F5344CB8AC3E}">
        <p14:creationId xmlns:p14="http://schemas.microsoft.com/office/powerpoint/2010/main" val="129743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office provides five services to OSU faculty and staff interested in pursuing grant funding through private foundations: </a:t>
            </a:r>
          </a:p>
          <a:p>
            <a:endParaRPr lang="en-US" dirty="0"/>
          </a:p>
          <a:p>
            <a:r>
              <a:rPr lang="en-US" dirty="0"/>
              <a:t>Research on private foundations</a:t>
            </a:r>
          </a:p>
          <a:p>
            <a:r>
              <a:rPr lang="en-US" dirty="0"/>
              <a:t>       - Prospect research for your need or program</a:t>
            </a:r>
          </a:p>
          <a:p>
            <a:r>
              <a:rPr lang="en-US" dirty="0"/>
              <a:t>Project development services – online toolkit</a:t>
            </a:r>
          </a:p>
          <a:p>
            <a:r>
              <a:rPr lang="en-US" dirty="0"/>
              <a:t>Access to attachments</a:t>
            </a:r>
          </a:p>
          <a:p>
            <a:r>
              <a:rPr lang="en-US" dirty="0"/>
              <a:t>       - Organizational budget, IRS determination letter, form 990, etc.</a:t>
            </a:r>
          </a:p>
          <a:p>
            <a:r>
              <a:rPr lang="en-US" dirty="0"/>
              <a:t>Grant review and editing</a:t>
            </a:r>
          </a:p>
          <a:p>
            <a:r>
              <a:rPr lang="en-US" dirty="0"/>
              <a:t>Training</a:t>
            </a:r>
          </a:p>
          <a:p>
            <a:r>
              <a:rPr lang="en-US" dirty="0"/>
              <a:t>       - Faculty training sessions</a:t>
            </a:r>
          </a:p>
          <a:p>
            <a:r>
              <a:rPr lang="en-US" dirty="0"/>
              <a:t>       - One-on-one consulting</a:t>
            </a:r>
          </a:p>
          <a:p>
            <a:r>
              <a:rPr lang="en-US" dirty="0"/>
              <a:t>       - New faculty training</a:t>
            </a:r>
          </a:p>
          <a:p>
            <a:r>
              <a:rPr lang="en-US" dirty="0"/>
              <a:t>       - Topic-based trainings (narratives, budgets, evaluations, prospect research, etc.) – You can find copies of previously held trainings on our website</a:t>
            </a:r>
          </a:p>
          <a:p>
            <a:endParaRPr lang="en-US" dirty="0"/>
          </a:p>
          <a:p>
            <a:r>
              <a:rPr lang="en-US" dirty="0"/>
              <a:t>The services of this office are available to everyone who is interacting with a private foundation, regardless if their proposal will go through the Office of Sponsored Research and Award Administration (OSRAA) or through OSU Foundation. In fact, most grants go through OSRAA, and that is preferred. </a:t>
            </a: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2</a:t>
            </a:fld>
            <a:endParaRPr lang="en-US"/>
          </a:p>
        </p:txBody>
      </p:sp>
    </p:spTree>
    <p:extLst>
      <p:ext uri="{BB962C8B-B14F-4D97-AF65-F5344CB8AC3E}">
        <p14:creationId xmlns:p14="http://schemas.microsoft.com/office/powerpoint/2010/main" val="2063816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make OSUF the first stop?</a:t>
            </a:r>
          </a:p>
          <a:p>
            <a:r>
              <a:rPr lang="en-US" dirty="0"/>
              <a:t>We have expertise we can share with you. We can save you time and effort.</a:t>
            </a:r>
          </a:p>
          <a:p>
            <a:endParaRPr lang="en-US" dirty="0"/>
          </a:p>
          <a:p>
            <a:r>
              <a:rPr lang="en-US" dirty="0"/>
              <a:t>Some foundations only accept one application per year. Some foundations will accept one from OSU and one from the OSU Foundation—these details aren’t sometimes listed online.</a:t>
            </a:r>
          </a:p>
          <a:p>
            <a:endParaRPr lang="en-US" dirty="0"/>
          </a:p>
          <a:p>
            <a:r>
              <a:rPr lang="en-US" dirty="0"/>
              <a:t>Some foundations only allow one user login per institution.</a:t>
            </a:r>
          </a:p>
          <a:p>
            <a:endParaRPr lang="en-US" dirty="0"/>
          </a:p>
          <a:p>
            <a:r>
              <a:rPr lang="en-US" dirty="0"/>
              <a:t>Some foundations require a 501(c)(3) applicant but the content of your proposal will mean it will be </a:t>
            </a:r>
            <a:r>
              <a:rPr lang="en-US" dirty="0" err="1"/>
              <a:t>subawarded</a:t>
            </a:r>
            <a:r>
              <a:rPr lang="en-US" dirty="0"/>
              <a:t> with the university—we can help prepare for and navigate these steps.</a:t>
            </a:r>
          </a:p>
          <a:p>
            <a:endParaRPr lang="en-US" dirty="0"/>
          </a:p>
          <a:p>
            <a:pPr marL="0" indent="0">
              <a:buNone/>
            </a:pPr>
            <a:r>
              <a:rPr lang="en-US" sz="1200" dirty="0">
                <a:latin typeface="Verdana" panose="020B0604030504040204" pitchFamily="34" charset="0"/>
                <a:ea typeface="Verdana" panose="020B0604030504040204" pitchFamily="34" charset="0"/>
                <a:cs typeface="Verdana" panose="020B0604030504040204" pitchFamily="34" charset="0"/>
              </a:rPr>
              <a:t>The relationships cultivated with these organizations are contingent on a thoughtful, coordinated, and respectful approach. ALL interactions with these funders should be managed by OSU Foundation. </a:t>
            </a:r>
            <a:r>
              <a:rPr lang="en-US" dirty="0"/>
              <a:t>If</a:t>
            </a:r>
            <a:r>
              <a:rPr lang="en-US" baseline="0" dirty="0"/>
              <a:t> the approach to a funder is not carefully coordinated among all the interested parties at OSU, we jeopardize future funding opportunities for everyone. It is the OSU Foundation’s aim to maximize foundation funding for OSU, now </a:t>
            </a:r>
            <a:r>
              <a:rPr lang="en-US" i="1" baseline="0" dirty="0"/>
              <a:t>and in the long-term</a:t>
            </a:r>
            <a:r>
              <a:rPr lang="en-US" baseline="0" dirty="0"/>
              <a:t>. Sometimes that means being a gate-keeper, but more often it’s like being a trail guide. We want to help you find funding for your thing. We are on your side.</a:t>
            </a:r>
          </a:p>
          <a:p>
            <a:pPr marL="0" indent="0">
              <a:buNone/>
            </a:pPr>
            <a:endParaRPr lang="en-US" sz="12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200"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3</a:t>
            </a:fld>
            <a:endParaRPr lang="en-US"/>
          </a:p>
        </p:txBody>
      </p:sp>
    </p:spTree>
    <p:extLst>
      <p:ext uri="{BB962C8B-B14F-4D97-AF65-F5344CB8AC3E}">
        <p14:creationId xmlns:p14="http://schemas.microsoft.com/office/powerpoint/2010/main" val="1753915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 </a:t>
            </a:r>
          </a:p>
          <a:p>
            <a:r>
              <a:rPr lang="en-US" dirty="0"/>
              <a:t>We’re going to start with a POLL.</a:t>
            </a:r>
          </a:p>
          <a:p>
            <a:endParaRPr lang="en-US" dirty="0"/>
          </a:p>
          <a:p>
            <a:r>
              <a:rPr lang="en-US" dirty="0"/>
              <a:t>A private foundation is a type of non-profit organization. They represent less than 10% of all non-profits in America and are primarily grantmaking institutions. </a:t>
            </a:r>
          </a:p>
          <a:p>
            <a:endParaRPr lang="en-US" dirty="0"/>
          </a:p>
          <a:p>
            <a:r>
              <a:rPr lang="en-US" dirty="0"/>
              <a:t>This is a slide from Candid’s Key Facts on US Nonprofits and Foundations 2020 report. There’s a lot here, and we won’t go into it too much, but there are more than 100,000 private foundations in the United States. They distributed $82 billion in 2019 (most recent data). Philanthropy through private foundations is growing in every measure; there are more private foundations with more assets and more total giving now than ever before. </a:t>
            </a:r>
          </a:p>
        </p:txBody>
      </p:sp>
      <p:sp>
        <p:nvSpPr>
          <p:cNvPr id="4" name="Slide Number Placeholder 3"/>
          <p:cNvSpPr>
            <a:spLocks noGrp="1"/>
          </p:cNvSpPr>
          <p:nvPr>
            <p:ph type="sldNum" sz="quarter" idx="5"/>
          </p:nvPr>
        </p:nvSpPr>
        <p:spPr/>
        <p:txBody>
          <a:bodyPr/>
          <a:lstStyle/>
          <a:p>
            <a:fld id="{D4A39D37-EB39-9B49-85DF-DD837FDB43E8}" type="slidenum">
              <a:rPr lang="en-US" smtClean="0"/>
              <a:t>5</a:t>
            </a:fld>
            <a:endParaRPr lang="en-US"/>
          </a:p>
        </p:txBody>
      </p:sp>
    </p:spTree>
    <p:extLst>
      <p:ext uri="{BB962C8B-B14F-4D97-AF65-F5344CB8AC3E}">
        <p14:creationId xmlns:p14="http://schemas.microsoft.com/office/powerpoint/2010/main" val="1491804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800"/>
              </a:spcBef>
              <a:buNone/>
            </a:pPr>
            <a:r>
              <a:rPr lang="en-US" sz="1000" u="none" dirty="0">
                <a:latin typeface="Verdana" panose="020B0604030504040204" pitchFamily="34" charset="0"/>
                <a:ea typeface="Verdana" panose="020B0604030504040204" pitchFamily="34" charset="0"/>
                <a:cs typeface="Verdana" panose="020B0604030504040204" pitchFamily="34" charset="0"/>
              </a:rPr>
              <a:t>If we zoom in on just the top corner of the previous infographic, you’ll find there are four big categories of private foundations. We’ll talk about the three that generally give grants. </a:t>
            </a:r>
          </a:p>
          <a:p>
            <a:pPr marL="0" indent="0">
              <a:spcBef>
                <a:spcPts val="1800"/>
              </a:spcBef>
              <a:buNone/>
            </a:pPr>
            <a:endParaRPr lang="en-US" sz="1000" u="sng" dirty="0">
              <a:latin typeface="Verdana" panose="020B0604030504040204" pitchFamily="34" charset="0"/>
              <a:ea typeface="Verdana" panose="020B0604030504040204" pitchFamily="34" charset="0"/>
              <a:cs typeface="Verdana" panose="020B0604030504040204" pitchFamily="34" charset="0"/>
            </a:endParaRPr>
          </a:p>
          <a:p>
            <a:pPr marL="0" indent="0">
              <a:spcBef>
                <a:spcPts val="1800"/>
              </a:spcBef>
              <a:buNone/>
            </a:pPr>
            <a:r>
              <a:rPr lang="en-US" sz="1000" u="sng" dirty="0">
                <a:latin typeface="Verdana" panose="020B0604030504040204" pitchFamily="34" charset="0"/>
                <a:ea typeface="Verdana" panose="020B0604030504040204" pitchFamily="34" charset="0"/>
                <a:cs typeface="Verdana" panose="020B0604030504040204" pitchFamily="34" charset="0"/>
              </a:rPr>
              <a:t>Independent Foundations</a:t>
            </a:r>
            <a:r>
              <a:rPr lang="en-US" sz="1000" dirty="0">
                <a:latin typeface="Verdana" panose="020B0604030504040204" pitchFamily="34" charset="0"/>
                <a:ea typeface="Verdana" panose="020B0604030504040204" pitchFamily="34" charset="0"/>
                <a:cs typeface="Verdana" panose="020B0604030504040204" pitchFamily="34" charset="0"/>
              </a:rPr>
              <a:t> – trying to enact the philanthropic vision of the </a:t>
            </a:r>
            <a:r>
              <a:rPr lang="en-US" sz="1000"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people</a:t>
            </a:r>
            <a:r>
              <a:rPr lang="en-US" sz="1000" dirty="0">
                <a:latin typeface="Verdana" panose="020B0604030504040204" pitchFamily="34" charset="0"/>
                <a:ea typeface="Verdana" panose="020B0604030504040204" pitchFamily="34" charset="0"/>
                <a:cs typeface="Verdana" panose="020B0604030504040204" pitchFamily="34" charset="0"/>
              </a:rPr>
              <a:t> </a:t>
            </a:r>
            <a:r>
              <a:rPr lang="en-US" sz="1000" b="1" dirty="0">
                <a:latin typeface="Verdana" panose="020B0604030504040204" pitchFamily="34" charset="0"/>
                <a:ea typeface="Verdana" panose="020B0604030504040204" pitchFamily="34" charset="0"/>
                <a:cs typeface="Verdana" panose="020B0604030504040204" pitchFamily="34" charset="0"/>
              </a:rPr>
              <a:t>or families </a:t>
            </a:r>
            <a:r>
              <a:rPr lang="en-US" sz="1000" dirty="0">
                <a:latin typeface="Verdana" panose="020B0604030504040204" pitchFamily="34" charset="0"/>
                <a:ea typeface="Verdana" panose="020B0604030504040204" pitchFamily="34" charset="0"/>
                <a:cs typeface="Verdana" panose="020B0604030504040204" pitchFamily="34" charset="0"/>
              </a:rPr>
              <a:t>that establish them. </a:t>
            </a:r>
          </a:p>
          <a:p>
            <a:pPr marL="0" indent="0">
              <a:spcBef>
                <a:spcPts val="1800"/>
              </a:spcBef>
              <a:buNone/>
            </a:pPr>
            <a:r>
              <a:rPr lang="en-US" sz="1000" u="sng" dirty="0">
                <a:latin typeface="Verdana" panose="020B0604030504040204" pitchFamily="34" charset="0"/>
                <a:ea typeface="Verdana" panose="020B0604030504040204" pitchFamily="34" charset="0"/>
                <a:cs typeface="Verdana" panose="020B0604030504040204" pitchFamily="34" charset="0"/>
              </a:rPr>
              <a:t>Corporate Foundations</a:t>
            </a:r>
            <a:r>
              <a:rPr lang="en-US" sz="1000" dirty="0">
                <a:latin typeface="Verdana" panose="020B0604030504040204" pitchFamily="34" charset="0"/>
                <a:ea typeface="Verdana" panose="020B0604030504040204" pitchFamily="34" charset="0"/>
                <a:cs typeface="Verdana" panose="020B0604030504040204" pitchFamily="34" charset="0"/>
              </a:rPr>
              <a:t> – trying to enact a philanthropic vision to curry </a:t>
            </a:r>
            <a:r>
              <a:rPr lang="en-US" sz="1000"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social</a:t>
            </a:r>
            <a:r>
              <a:rPr lang="en-US" sz="1000" dirty="0">
                <a:latin typeface="Verdana" panose="020B0604030504040204" pitchFamily="34" charset="0"/>
                <a:ea typeface="Verdana" panose="020B0604030504040204" pitchFamily="34" charset="0"/>
                <a:cs typeface="Verdana" panose="020B0604030504040204" pitchFamily="34" charset="0"/>
              </a:rPr>
              <a:t> capital for the corporation.</a:t>
            </a:r>
          </a:p>
          <a:p>
            <a:pPr marL="0" indent="0">
              <a:spcBef>
                <a:spcPts val="1800"/>
              </a:spcBef>
              <a:buNone/>
            </a:pPr>
            <a:r>
              <a:rPr lang="en-US" sz="1000" u="sng" dirty="0">
                <a:latin typeface="Verdana" panose="020B0604030504040204" pitchFamily="34" charset="0"/>
                <a:ea typeface="Verdana" panose="020B0604030504040204" pitchFamily="34" charset="0"/>
                <a:cs typeface="Verdana" panose="020B0604030504040204" pitchFamily="34" charset="0"/>
              </a:rPr>
              <a:t>Community Foundations </a:t>
            </a:r>
            <a:r>
              <a:rPr lang="en-US" sz="1000" dirty="0">
                <a:latin typeface="Verdana" panose="020B0604030504040204" pitchFamily="34" charset="0"/>
                <a:ea typeface="Verdana" panose="020B0604030504040204" pitchFamily="34" charset="0"/>
                <a:cs typeface="Verdana" panose="020B0604030504040204" pitchFamily="34" charset="0"/>
              </a:rPr>
              <a:t>– enacting the philanthropic vision of a </a:t>
            </a:r>
            <a:r>
              <a:rPr lang="en-US" sz="1000" b="1" dirty="0">
                <a:latin typeface="Verdana" panose="020B0604030504040204" pitchFamily="34" charset="0"/>
                <a:ea typeface="Verdana" panose="020B0604030504040204" pitchFamily="34" charset="0"/>
                <a:cs typeface="Verdana" panose="020B0604030504040204" pitchFamily="34" charset="0"/>
              </a:rPr>
              <a:t>community</a:t>
            </a:r>
            <a:r>
              <a:rPr lang="en-US" sz="1000" dirty="0">
                <a:latin typeface="Verdana" panose="020B0604030504040204" pitchFamily="34" charset="0"/>
                <a:ea typeface="Verdana" panose="020B0604030504040204" pitchFamily="34" charset="0"/>
                <a:cs typeface="Verdana" panose="020B0604030504040204" pitchFamily="34" charset="0"/>
              </a:rPr>
              <a:t> to benefit the people within that community.</a:t>
            </a:r>
          </a:p>
          <a:p>
            <a:pPr marL="0" indent="0">
              <a:spcBef>
                <a:spcPts val="1800"/>
              </a:spcBef>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0" indent="0">
              <a:spcBef>
                <a:spcPts val="1800"/>
              </a:spcBef>
              <a:buNone/>
            </a:pPr>
            <a:r>
              <a:rPr lang="en-US" sz="1000" dirty="0">
                <a:latin typeface="Verdana" panose="020B0604030504040204" pitchFamily="34" charset="0"/>
                <a:ea typeface="Verdana" panose="020B0604030504040204" pitchFamily="34" charset="0"/>
                <a:cs typeface="Verdana" panose="020B0604030504040204" pitchFamily="34" charset="0"/>
              </a:rPr>
              <a:t>In each sense, the motive is philanthropic, like an individual donor’s motive. Grantmakers are looking for partners to help them enact their vision through grantmaking, as an extension of their own philanthropic work. </a:t>
            </a:r>
          </a:p>
          <a:p>
            <a:pPr marL="0" indent="0">
              <a:spcBef>
                <a:spcPts val="1800"/>
              </a:spcBef>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0" indent="0">
              <a:spcBef>
                <a:spcPts val="1800"/>
              </a:spcBef>
              <a:buNone/>
            </a:pPr>
            <a:r>
              <a:rPr lang="en-US" sz="1000" dirty="0">
                <a:latin typeface="Verdana" panose="020B0604030504040204" pitchFamily="34" charset="0"/>
                <a:ea typeface="Verdana" panose="020B0604030504040204" pitchFamily="34" charset="0"/>
                <a:cs typeface="Verdana" panose="020B0604030504040204" pitchFamily="34" charset="0"/>
              </a:rPr>
              <a:t>So, how do does this motivation manifest in differences between public and private </a:t>
            </a:r>
            <a:r>
              <a:rPr lang="en-US" sz="1000" dirty="0" err="1">
                <a:latin typeface="Verdana" panose="020B0604030504040204" pitchFamily="34" charset="0"/>
                <a:ea typeface="Verdana" panose="020B0604030504040204" pitchFamily="34" charset="0"/>
                <a:cs typeface="Verdana" panose="020B0604030504040204" pitchFamily="34" charset="0"/>
              </a:rPr>
              <a:t>grantmakers</a:t>
            </a:r>
            <a:r>
              <a:rPr lang="en-US" sz="1000" dirty="0">
                <a:latin typeface="Verdana" panose="020B0604030504040204" pitchFamily="34" charset="0"/>
                <a:ea typeface="Verdana" panose="020B0604030504040204" pitchFamily="34" charset="0"/>
                <a:cs typeface="Verdana" panose="020B0604030504040204" pitchFamily="34" charset="0"/>
              </a:rPr>
              <a:t>?</a:t>
            </a:r>
          </a:p>
          <a:p>
            <a:endParaRPr lang="en-US" sz="1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4A39D37-EB39-9B49-85DF-DD837FDB43E8}" type="slidenum">
              <a:rPr lang="en-US" smtClean="0"/>
              <a:t>7</a:t>
            </a:fld>
            <a:endParaRPr lang="en-US" dirty="0"/>
          </a:p>
        </p:txBody>
      </p:sp>
      <p:sp>
        <p:nvSpPr>
          <p:cNvPr id="5" name="Footer Placeholder 4"/>
          <p:cNvSpPr>
            <a:spLocks noGrp="1"/>
          </p:cNvSpPr>
          <p:nvPr>
            <p:ph type="ftr" sz="quarter" idx="11"/>
          </p:nvPr>
        </p:nvSpPr>
        <p:spPr/>
        <p:txBody>
          <a:bodyPr/>
          <a:lstStyle/>
          <a:p>
            <a:r>
              <a:rPr lang="en-US"/>
              <a:t>Working with Foundations, 10/26/2018</a:t>
            </a:r>
            <a:endParaRPr lang="en-US" dirty="0"/>
          </a:p>
        </p:txBody>
      </p:sp>
    </p:spTree>
    <p:extLst>
      <p:ext uri="{BB962C8B-B14F-4D97-AF65-F5344CB8AC3E}">
        <p14:creationId xmlns:p14="http://schemas.microsoft.com/office/powerpoint/2010/main" val="1089558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a:latin typeface="Times New Roman" panose="02020603050405020304" pitchFamily="18" charset="0"/>
                <a:cs typeface="Times New Roman" panose="02020603050405020304" pitchFamily="18" charset="0"/>
              </a:rPr>
              <a:t>Unlike government grants, that are bound by laws and standardized processes, private foundations have much more freedom to make their own rules.</a:t>
            </a:r>
          </a:p>
          <a:p>
            <a:endParaRPr lang="en-US" sz="1000" baseline="0" dirty="0">
              <a:latin typeface="Times New Roman" panose="02020603050405020304" pitchFamily="18" charset="0"/>
              <a:cs typeface="Times New Roman" panose="02020603050405020304" pitchFamily="18" charset="0"/>
            </a:endParaRPr>
          </a:p>
          <a:p>
            <a:r>
              <a:rPr lang="en-US" sz="1000" baseline="0" dirty="0">
                <a:latin typeface="Times New Roman" panose="02020603050405020304" pitchFamily="18" charset="0"/>
                <a:cs typeface="Times New Roman" panose="02020603050405020304" pitchFamily="18" charset="0"/>
              </a:rPr>
              <a:t>Every foundation has their own grant guidelines, and sometimes even different grants at the same organization will have different requirements. Expect those guidelines to change at the whims of the people who run them. </a:t>
            </a:r>
          </a:p>
          <a:p>
            <a:r>
              <a:rPr lang="en-US" sz="1000" baseline="0" dirty="0">
                <a:latin typeface="Times New Roman" panose="02020603050405020304" pitchFamily="18" charset="0"/>
                <a:cs typeface="Times New Roman" panose="02020603050405020304" pitchFamily="18" charset="0"/>
              </a:rPr>
              <a:t>Areas of focus change rapidly, too, so continual funding or future deadlines may be hard to predict. (example: covid)</a:t>
            </a:r>
          </a:p>
          <a:p>
            <a:endParaRPr lang="en-US" sz="1000" baseline="0" dirty="0">
              <a:latin typeface="Times New Roman" panose="02020603050405020304" pitchFamily="18" charset="0"/>
              <a:cs typeface="Times New Roman" panose="02020603050405020304" pitchFamily="18" charset="0"/>
            </a:endParaRPr>
          </a:p>
          <a:p>
            <a:r>
              <a:rPr lang="en-US" sz="1000" baseline="0" dirty="0">
                <a:latin typeface="Times New Roman" panose="02020603050405020304" pitchFamily="18" charset="0"/>
                <a:cs typeface="Times New Roman" panose="02020603050405020304" pitchFamily="18" charset="0"/>
              </a:rPr>
              <a:t>Private foundations are under no obligation to provide support for applicant questions and will often have fewer opportunities for personal contact and/or site visits. In fact, some private foundations want no interaction with you other than the proposal you submit. Others are more welcoming of applicant questions but may still refuse to provide post-application feedback. Each foundation is different, and it spans the gamut. </a:t>
            </a:r>
          </a:p>
          <a:p>
            <a:endParaRPr lang="en-US" sz="1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4A39D37-EB39-9B49-85DF-DD837FDB43E8}" type="slidenum">
              <a:rPr lang="en-US" smtClean="0"/>
              <a:t>8</a:t>
            </a:fld>
            <a:endParaRPr lang="en-US" dirty="0"/>
          </a:p>
        </p:txBody>
      </p:sp>
      <p:sp>
        <p:nvSpPr>
          <p:cNvPr id="5" name="Footer Placeholder 4"/>
          <p:cNvSpPr>
            <a:spLocks noGrp="1"/>
          </p:cNvSpPr>
          <p:nvPr>
            <p:ph type="ftr" sz="quarter" idx="11"/>
          </p:nvPr>
        </p:nvSpPr>
        <p:spPr/>
        <p:txBody>
          <a:bodyPr/>
          <a:lstStyle/>
          <a:p>
            <a:r>
              <a:rPr lang="en-US"/>
              <a:t>Working with Foundations, 10/26/2018</a:t>
            </a:r>
            <a:endParaRPr lang="en-US" dirty="0"/>
          </a:p>
        </p:txBody>
      </p:sp>
    </p:spTree>
    <p:extLst>
      <p:ext uri="{BB962C8B-B14F-4D97-AF65-F5344CB8AC3E}">
        <p14:creationId xmlns:p14="http://schemas.microsoft.com/office/powerpoint/2010/main" val="1105526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Times New Roman" panose="02020603050405020304" pitchFamily="18" charset="0"/>
                <a:cs typeface="Times New Roman" panose="02020603050405020304" pitchFamily="18" charset="0"/>
              </a:rPr>
              <a:t>Despite the idiosyncrasies associated with private foundations, they can be an important part of a balanced funding plan.</a:t>
            </a:r>
          </a:p>
          <a:p>
            <a:endParaRPr lang="en-US" sz="1000" baseline="0" dirty="0">
              <a:latin typeface="Times New Roman" panose="02020603050405020304" pitchFamily="18" charset="0"/>
              <a:cs typeface="Times New Roman" panose="02020603050405020304" pitchFamily="18" charset="0"/>
            </a:endParaRPr>
          </a:p>
          <a:p>
            <a:r>
              <a:rPr lang="en-US" sz="1000" baseline="0" dirty="0">
                <a:latin typeface="Times New Roman" panose="02020603050405020304" pitchFamily="18" charset="0"/>
                <a:cs typeface="Times New Roman" panose="02020603050405020304" pitchFamily="18" charset="0"/>
              </a:rPr>
              <a:t>They are a uniquely flexible funding source. Unlike individual donors, they are required by law to distribute funds every year, so it’s assured they will be giving money to someone. If they believe in your cause, they are able and sometimes willing to make decisions outside of their typical parameters of giving. In some cases, whole grant programs are built around atypical funding parameters for the purposes on not letting great ideas or great work fall through the cracks. </a:t>
            </a:r>
          </a:p>
          <a:p>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More rapid</a:t>
            </a:r>
            <a:r>
              <a:rPr lang="en-US" sz="1000" baseline="0" dirty="0">
                <a:latin typeface="Times New Roman" panose="02020603050405020304" pitchFamily="18" charset="0"/>
                <a:cs typeface="Times New Roman" panose="02020603050405020304" pitchFamily="18" charset="0"/>
              </a:rPr>
              <a:t> turnaround – many private foundations have a set schedule of proposal reviews and awards. If a competition has fewer levels of review, awards may be made more rapidly than awards from public agencies. Although, if a private foundation includes lots of phases or steps, then it can take as long or longer.</a:t>
            </a:r>
          </a:p>
          <a:p>
            <a:endParaRPr lang="en-US" sz="1000" baseline="0" dirty="0">
              <a:latin typeface="Times New Roman" panose="02020603050405020304" pitchFamily="18" charset="0"/>
              <a:cs typeface="Times New Roman" panose="02020603050405020304" pitchFamily="18" charset="0"/>
            </a:endParaRPr>
          </a:p>
          <a:p>
            <a:r>
              <a:rPr lang="en-US" sz="1000" baseline="0" dirty="0">
                <a:latin typeface="Times New Roman" panose="02020603050405020304" pitchFamily="18" charset="0"/>
                <a:cs typeface="Times New Roman" panose="02020603050405020304" pitchFamily="18" charset="0"/>
              </a:rPr>
              <a:t>Sometimes less competition when there are fewer applicants in the proposal pool. Many private </a:t>
            </a:r>
            <a:r>
              <a:rPr lang="en-US" sz="1000" baseline="0" dirty="0" err="1">
                <a:latin typeface="Times New Roman" panose="02020603050405020304" pitchFamily="18" charset="0"/>
                <a:cs typeface="Times New Roman" panose="02020603050405020304" pitchFamily="18" charset="0"/>
              </a:rPr>
              <a:t>grantmakers</a:t>
            </a:r>
            <a:r>
              <a:rPr lang="en-US" sz="1000" baseline="0" dirty="0">
                <a:latin typeface="Times New Roman" panose="02020603050405020304" pitchFamily="18" charset="0"/>
                <a:cs typeface="Times New Roman" panose="02020603050405020304" pitchFamily="18" charset="0"/>
              </a:rPr>
              <a:t> limit their proposal pool outright! 1) limit who is eligible to apply (limited submission requirements) or 2) Letter of inquiry phase which means there’s less of a first effort required. (Grantmakers with big proposal pools include Bill and Melinda Gates, Alfred P Sloan, Rockefeller, etc.)</a:t>
            </a:r>
            <a:endParaRPr lang="en-US" sz="1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4A39D37-EB39-9B49-85DF-DD837FDB43E8}" type="slidenum">
              <a:rPr lang="en-US" smtClean="0"/>
              <a:t>9</a:t>
            </a:fld>
            <a:endParaRPr lang="en-US" dirty="0"/>
          </a:p>
        </p:txBody>
      </p:sp>
      <p:sp>
        <p:nvSpPr>
          <p:cNvPr id="5" name="Footer Placeholder 4"/>
          <p:cNvSpPr>
            <a:spLocks noGrp="1"/>
          </p:cNvSpPr>
          <p:nvPr>
            <p:ph type="ftr" sz="quarter" idx="11"/>
          </p:nvPr>
        </p:nvSpPr>
        <p:spPr/>
        <p:txBody>
          <a:bodyPr/>
          <a:lstStyle/>
          <a:p>
            <a:r>
              <a:rPr lang="en-US"/>
              <a:t>Working with Foundations, 10/26/2018</a:t>
            </a:r>
            <a:endParaRPr lang="en-US" dirty="0"/>
          </a:p>
        </p:txBody>
      </p:sp>
    </p:spTree>
    <p:extLst>
      <p:ext uri="{BB962C8B-B14F-4D97-AF65-F5344CB8AC3E}">
        <p14:creationId xmlns:p14="http://schemas.microsoft.com/office/powerpoint/2010/main" val="1893467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Times New Roman" panose="02020603050405020304" pitchFamily="18" charset="0"/>
                <a:cs typeface="Times New Roman" panose="02020603050405020304" pitchFamily="18" charset="0"/>
              </a:rPr>
              <a:t>Private Foundations generally award smaller grants than government grants and are rarely substitutes for sources of basic operating expenses. They are a good source, however, for seed funding, pilots, finding preliminary data, or early career research opportunities.</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10</a:t>
            </a:fld>
            <a:endParaRPr lang="en-US" dirty="0"/>
          </a:p>
        </p:txBody>
      </p:sp>
      <p:sp>
        <p:nvSpPr>
          <p:cNvPr id="5" name="Footer Placeholder 4"/>
          <p:cNvSpPr>
            <a:spLocks noGrp="1"/>
          </p:cNvSpPr>
          <p:nvPr>
            <p:ph type="ftr" sz="quarter" idx="11"/>
          </p:nvPr>
        </p:nvSpPr>
        <p:spPr/>
        <p:txBody>
          <a:bodyPr/>
          <a:lstStyle/>
          <a:p>
            <a:r>
              <a:rPr lang="en-US"/>
              <a:t>Working with Foundations, 10/26/2018</a:t>
            </a:r>
            <a:endParaRPr lang="en-US" dirty="0"/>
          </a:p>
        </p:txBody>
      </p:sp>
    </p:spTree>
    <p:extLst>
      <p:ext uri="{BB962C8B-B14F-4D97-AF65-F5344CB8AC3E}">
        <p14:creationId xmlns:p14="http://schemas.microsoft.com/office/powerpoint/2010/main" val="38040811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Image 1">
    <p:spTree>
      <p:nvGrpSpPr>
        <p:cNvPr id="1" name=""/>
        <p:cNvGrpSpPr/>
        <p:nvPr/>
      </p:nvGrpSpPr>
      <p:grpSpPr>
        <a:xfrm>
          <a:off x="0" y="0"/>
          <a:ext cx="0" cy="0"/>
          <a:chOff x="0" y="0"/>
          <a:chExt cx="0" cy="0"/>
        </a:xfrm>
      </p:grpSpPr>
      <p:sp>
        <p:nvSpPr>
          <p:cNvPr id="11" name="Rectangle 10"/>
          <p:cNvSpPr/>
          <p:nvPr userDrawn="1"/>
        </p:nvSpPr>
        <p:spPr>
          <a:xfrm>
            <a:off x="0" y="0"/>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hasCustomPrompt="1"/>
          </p:nvPr>
        </p:nvSpPr>
        <p:spPr>
          <a:xfrm>
            <a:off x="0" y="0"/>
            <a:ext cx="12192000" cy="5588000"/>
          </a:xfrm>
        </p:spPr>
        <p:txBody>
          <a:bodyPr/>
          <a:lstStyle>
            <a:lvl1pPr marL="0" indent="0">
              <a:buNone/>
              <a:defRPr baseline="0">
                <a:solidFill>
                  <a:schemeClr val="bg1">
                    <a:lumMod val="65000"/>
                  </a:schemeClr>
                </a:solidFill>
              </a:defRPr>
            </a:lvl1pPr>
          </a:lstStyle>
          <a:p>
            <a:r>
              <a:rPr lang="en-US" dirty="0"/>
              <a:t>Insert Picture Background</a:t>
            </a:r>
          </a:p>
        </p:txBody>
      </p:sp>
      <p:sp>
        <p:nvSpPr>
          <p:cNvPr id="4" name="Rectangle 3"/>
          <p:cNvSpPr/>
          <p:nvPr userDrawn="1"/>
        </p:nvSpPr>
        <p:spPr>
          <a:xfrm>
            <a:off x="0" y="5587320"/>
            <a:ext cx="12192000" cy="1270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637759"/>
            <a:ext cx="5375563" cy="3480716"/>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0781" y="5692095"/>
            <a:ext cx="3270437" cy="104474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 White - No Cres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4" name="Slide Number Placeholder 3"/>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aseline="0">
                <a:solidFill>
                  <a:schemeClr val="tx2"/>
                </a:solidFill>
                <a:latin typeface="Kievit Offc" panose="020B0504030101020102" pitchFamily="34" charset="0"/>
              </a:defRPr>
            </a:lvl1pPr>
            <a:lvl2pPr>
              <a:defRPr sz="2800" baseline="0">
                <a:solidFill>
                  <a:schemeClr val="tx2"/>
                </a:solidFill>
                <a:latin typeface="Kievit Offc" panose="020B0504030101020102" pitchFamily="34" charset="0"/>
              </a:defRPr>
            </a:lvl2pPr>
            <a:lvl3pPr>
              <a:defRPr sz="2400" baseline="0">
                <a:solidFill>
                  <a:schemeClr val="tx2"/>
                </a:solidFill>
                <a:latin typeface="Kievit Offc" panose="020B0504030101020102" pitchFamily="34" charset="0"/>
              </a:defRPr>
            </a:lvl3pPr>
            <a:lvl4pPr>
              <a:defRPr sz="2000" baseline="0">
                <a:solidFill>
                  <a:schemeClr val="tx2"/>
                </a:solidFill>
                <a:latin typeface="Kievit Offc" panose="020B0504030101020102" pitchFamily="34" charset="0"/>
              </a:defRPr>
            </a:lvl4pPr>
            <a:lvl5pPr>
              <a:defRPr sz="2000" baseline="0">
                <a:solidFill>
                  <a:schemeClr val="tx2"/>
                </a:solidFill>
                <a:latin typeface="Kievit Offc" panose="020B0504030101020102"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solidFill>
                  <a:schemeClr val="tx2"/>
                </a:solidFill>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2"/>
                </a:solidFill>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150" y="5493828"/>
            <a:ext cx="3314705" cy="1058890"/>
          </a:xfrm>
          <a:prstGeom prst="rect">
            <a:avLst/>
          </a:prstGeom>
        </p:spPr>
      </p:pic>
    </p:spTree>
    <p:extLst>
      <p:ext uri="{BB962C8B-B14F-4D97-AF65-F5344CB8AC3E}">
        <p14:creationId xmlns:p14="http://schemas.microsoft.com/office/powerpoint/2010/main" val="1525237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Orang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chemeClr val="bg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56685" y="5493964"/>
            <a:ext cx="3270437" cy="104474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White - No Crest">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0396" y="5347017"/>
            <a:ext cx="3483016" cy="143378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latin typeface="Kievit Offc" panose="020B0504030101020102" pitchFamily="34" charset="0"/>
              </a:defRPr>
            </a:lvl1pPr>
            <a:lvl2pPr>
              <a:defRPr>
                <a:solidFill>
                  <a:schemeClr val="tx2"/>
                </a:solidFill>
                <a:latin typeface="Kievit Offc" panose="020B0504030101020102" pitchFamily="34" charset="0"/>
              </a:defRPr>
            </a:lvl2pPr>
            <a:lvl3pPr>
              <a:defRPr>
                <a:solidFill>
                  <a:schemeClr val="tx2"/>
                </a:solidFill>
                <a:latin typeface="Kievit Offc" panose="020B0504030101020102" pitchFamily="34" charset="0"/>
              </a:defRPr>
            </a:lvl3pPr>
            <a:lvl4pPr>
              <a:defRPr>
                <a:solidFill>
                  <a:schemeClr val="tx2"/>
                </a:solidFill>
                <a:latin typeface="Kievit Offc" panose="020B0504030101020102" pitchFamily="34" charset="0"/>
              </a:defRPr>
            </a:lvl4pPr>
            <a:lvl5pPr>
              <a:defRPr>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dirty="0"/>
              <a:t>OREGON STATE UNIVERSITY</a:t>
            </a:r>
          </a:p>
        </p:txBody>
      </p:sp>
      <p:sp>
        <p:nvSpPr>
          <p:cNvPr id="6" name="Slide Number Placeholder 5"/>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lumMod val="50000"/>
                  </a:schemeClr>
                </a:solidFill>
                <a:latin typeface="Kievit Offc" panose="020B050403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dirty="0"/>
              <a:t>OREGON STATE UNIVERSITY</a:t>
            </a:r>
          </a:p>
        </p:txBody>
      </p:sp>
      <p:sp>
        <p:nvSpPr>
          <p:cNvPr id="6" name="Slide Number Placeholder 5"/>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solidFill>
                  <a:schemeClr val="tx2"/>
                </a:solidFill>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solidFill>
                  <a:schemeClr val="tx2"/>
                </a:solidFill>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9" name="Slide Number Placeholder 8"/>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5" name="Slide Number Placeholder 4"/>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228600" y="209550"/>
            <a:ext cx="11725275" cy="6429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226174"/>
            <a:ext cx="6680200" cy="365125"/>
          </a:xfrm>
          <a:prstGeom prst="rect">
            <a:avLst/>
          </a:prstGeom>
        </p:spPr>
        <p:txBody>
          <a:bodyPr vert="horz" lIns="91440" tIns="45720" rIns="91440" bIns="45720" rtlCol="0" anchor="ctr"/>
          <a:lstStyle>
            <a:lvl1pPr algn="r">
              <a:defRPr sz="1200" baseline="0">
                <a:solidFill>
                  <a:schemeClr val="tx2"/>
                </a:solidFill>
                <a:latin typeface="KievitPro-Regular" charset="0"/>
              </a:defRPr>
            </a:lvl1pPr>
          </a:lstStyle>
          <a:p>
            <a:r>
              <a:rPr lang="en-US" dirty="0"/>
              <a:t>OREGON STATE UNIVERSITY</a:t>
            </a:r>
          </a:p>
        </p:txBody>
      </p:sp>
      <p:sp>
        <p:nvSpPr>
          <p:cNvPr id="6" name="Slide Number Placeholder 5"/>
          <p:cNvSpPr>
            <a:spLocks noGrp="1"/>
          </p:cNvSpPr>
          <p:nvPr>
            <p:ph type="sldNum" sz="quarter" idx="4"/>
          </p:nvPr>
        </p:nvSpPr>
        <p:spPr>
          <a:xfrm>
            <a:off x="10718800" y="6226174"/>
            <a:ext cx="635000" cy="365125"/>
          </a:xfrm>
          <a:prstGeom prst="rect">
            <a:avLst/>
          </a:prstGeom>
        </p:spPr>
        <p:txBody>
          <a:bodyPr vert="horz" lIns="91440" tIns="45720" rIns="91440" bIns="45720" rtlCol="0" anchor="ctr"/>
          <a:lstStyle>
            <a:lvl1pPr algn="l">
              <a:defRPr sz="1200" baseline="0">
                <a:solidFill>
                  <a:schemeClr val="tx2"/>
                </a:solidFill>
                <a:latin typeface="KievitPro-Regular" charset="0"/>
              </a:defRPr>
            </a:lvl1p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679971781"/>
      </p:ext>
    </p:extLst>
  </p:cSld>
  <p:clrMap bg1="lt1" tx1="dk1" bg2="lt2" tx2="dk2" accent1="accent1" accent2="accent2" accent3="accent3" accent4="accent4" accent5="accent5" accent6="accent6" hlink="hlink" folHlink="folHlink"/>
  <p:sldLayoutIdLst>
    <p:sldLayoutId id="2147483703" r:id="rId1"/>
    <p:sldLayoutId id="2147483649" r:id="rId2"/>
    <p:sldLayoutId id="2147483677" r:id="rId3"/>
    <p:sldLayoutId id="2147483678" r:id="rId4"/>
    <p:sldLayoutId id="2147483681" r:id="rId5"/>
    <p:sldLayoutId id="2147483669" r:id="rId6"/>
    <p:sldLayoutId id="2147483687" r:id="rId7"/>
    <p:sldLayoutId id="2147483690" r:id="rId8"/>
    <p:sldLayoutId id="2147483693" r:id="rId9"/>
    <p:sldLayoutId id="2147483696" r:id="rId10"/>
    <p:sldLayoutId id="2147483699" r:id="rId11"/>
    <p:sldLayoutId id="2147483702" r:id="rId12"/>
  </p:sldLayoutIdLst>
  <p:hf hdr="0" dt="0"/>
  <p:txStyles>
    <p:titleStyle>
      <a:lvl1pPr algn="l" defTabSz="914400" rtl="0" eaLnBrk="1" latinLnBrk="0" hangingPunct="1">
        <a:lnSpc>
          <a:spcPct val="90000"/>
        </a:lnSpc>
        <a:spcBef>
          <a:spcPct val="0"/>
        </a:spcBef>
        <a:buNone/>
        <a:defRPr sz="4400" kern="1200" baseline="0">
          <a:solidFill>
            <a:schemeClr val="bg1"/>
          </a:solidFill>
          <a:latin typeface="Rufina-Stencil-Bold"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hyperlink" Target="http://www.osufoundation.org/fundingopportunities"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8.JPG"/><Relationship Id="rId4" Type="http://schemas.openxmlformats.org/officeDocument/2006/relationships/hyperlink" Target="https://research.oregonstate.edu/ord"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guides.library.oregonstate.edu/grants"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philathropynewsdigest.org/" TargetMode="External"/><Relationship Id="rId2" Type="http://schemas.openxmlformats.org/officeDocument/2006/relationships/hyperlink" Target="http://proposalcentral.altum.com/"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mailto:Aaron.Shonk@osufoundation.org"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mailto:Marlys.Amundson@osufoundation.org" TargetMode="External"/><Relationship Id="rId4" Type="http://schemas.openxmlformats.org/officeDocument/2006/relationships/hyperlink" Target="mailto:Paul.DuBois@osufoundation.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D2E1266E-7A3D-45F2-9C52-7A009B22357C}"/>
              </a:ext>
            </a:extLst>
          </p:cNvPr>
          <p:cNvPicPr>
            <a:picLocks noGrp="1" noChangeAspect="1"/>
          </p:cNvPicPr>
          <p:nvPr>
            <p:ph type="pic" sz="quarter" idx="10"/>
          </p:nvPr>
        </p:nvPicPr>
        <p:blipFill rotWithShape="1">
          <a:blip r:embed="rId3">
            <a:alphaModFix amt="50000"/>
          </a:blip>
          <a:srcRect t="15642" b="15642"/>
          <a:stretch/>
        </p:blipFill>
        <p:spPr/>
      </p:pic>
      <p:sp>
        <p:nvSpPr>
          <p:cNvPr id="8" name="Title 7"/>
          <p:cNvSpPr>
            <a:spLocks noGrp="1"/>
          </p:cNvSpPr>
          <p:nvPr>
            <p:ph type="ctrTitle"/>
          </p:nvPr>
        </p:nvSpPr>
        <p:spPr>
          <a:xfrm>
            <a:off x="1066801" y="1637759"/>
            <a:ext cx="8035635" cy="3480716"/>
          </a:xfrm>
        </p:spPr>
        <p:txBody>
          <a:bodyPr>
            <a:normAutofit fontScale="90000"/>
          </a:bodyPr>
          <a:lstStyle/>
          <a:p>
            <a:r>
              <a:rPr lang="en-US" dirty="0"/>
              <a:t>Private Foundation grants Overview</a:t>
            </a:r>
          </a:p>
        </p:txBody>
      </p:sp>
      <p:sp>
        <p:nvSpPr>
          <p:cNvPr id="9" name="Subtitle 8"/>
          <p:cNvSpPr>
            <a:spLocks noGrp="1"/>
          </p:cNvSpPr>
          <p:nvPr>
            <p:ph type="subTitle" idx="1"/>
          </p:nvPr>
        </p:nvSpPr>
        <p:spPr/>
        <p:txBody>
          <a:bodyPr/>
          <a:lstStyle/>
          <a:p>
            <a:r>
              <a:rPr lang="en-US" dirty="0"/>
              <a:t>OSU Foundation and the College of Science Present</a:t>
            </a:r>
          </a:p>
        </p:txBody>
      </p:sp>
    </p:spTree>
    <p:extLst>
      <p:ext uri="{BB962C8B-B14F-4D97-AF65-F5344CB8AC3E}">
        <p14:creationId xmlns:p14="http://schemas.microsoft.com/office/powerpoint/2010/main" val="2087322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Scales of justice with solid fill">
            <a:extLst>
              <a:ext uri="{FF2B5EF4-FFF2-40B4-BE49-F238E27FC236}">
                <a16:creationId xmlns:a16="http://schemas.microsoft.com/office/drawing/2014/main" id="{DD242687-BC14-4332-997F-4997F11722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6909" y="3129683"/>
            <a:ext cx="3048000" cy="3048000"/>
          </a:xfrm>
          <a:prstGeom prst="rect">
            <a:avLst/>
          </a:prstGeom>
        </p:spPr>
      </p:pic>
      <p:sp>
        <p:nvSpPr>
          <p:cNvPr id="3" name="Title 2">
            <a:extLst>
              <a:ext uri="{FF2B5EF4-FFF2-40B4-BE49-F238E27FC236}">
                <a16:creationId xmlns:a16="http://schemas.microsoft.com/office/drawing/2014/main" id="{F99BA102-AC4D-4457-B5FB-1786E2556D03}"/>
              </a:ext>
            </a:extLst>
          </p:cNvPr>
          <p:cNvSpPr>
            <a:spLocks noGrp="1"/>
          </p:cNvSpPr>
          <p:nvPr>
            <p:ph type="title"/>
          </p:nvPr>
        </p:nvSpPr>
        <p:spPr/>
        <p:txBody>
          <a:bodyPr>
            <a:normAutofit/>
          </a:bodyPr>
          <a:lstStyle/>
          <a:p>
            <a:r>
              <a:rPr lang="en-US" dirty="0"/>
              <a:t>Part of a </a:t>
            </a:r>
            <a:r>
              <a:rPr lang="en-US" b="1" dirty="0">
                <a:solidFill>
                  <a:schemeClr val="accent5"/>
                </a:solidFill>
              </a:rPr>
              <a:t>balanced external </a:t>
            </a:r>
            <a:r>
              <a:rPr lang="en-US" dirty="0"/>
              <a:t>funding plan</a:t>
            </a:r>
          </a:p>
        </p:txBody>
      </p:sp>
      <p:sp>
        <p:nvSpPr>
          <p:cNvPr id="9" name="Content Placeholder 8"/>
          <p:cNvSpPr>
            <a:spLocks noGrp="1"/>
          </p:cNvSpPr>
          <p:nvPr>
            <p:ph idx="1"/>
          </p:nvPr>
        </p:nvSpPr>
        <p:spPr/>
        <p:txBody>
          <a:bodyPr>
            <a:normAutofit/>
          </a:bodyPr>
          <a:lstStyle/>
          <a:p>
            <a:pPr>
              <a:lnSpc>
                <a:spcPct val="120000"/>
              </a:lnSpc>
              <a:spcBef>
                <a:spcPts val="1800"/>
              </a:spcBef>
            </a:pPr>
            <a:r>
              <a:rPr lang="en-US" dirty="0"/>
              <a:t>Uniquely flexible funding source, nimble</a:t>
            </a:r>
          </a:p>
          <a:p>
            <a:pPr>
              <a:lnSpc>
                <a:spcPct val="120000"/>
              </a:lnSpc>
              <a:spcBef>
                <a:spcPts val="1800"/>
              </a:spcBef>
            </a:pPr>
            <a:r>
              <a:rPr lang="en-US" dirty="0"/>
              <a:t>More rapid turnaround</a:t>
            </a:r>
          </a:p>
          <a:p>
            <a:pPr>
              <a:lnSpc>
                <a:spcPct val="120000"/>
              </a:lnSpc>
              <a:spcBef>
                <a:spcPts val="1800"/>
              </a:spcBef>
            </a:pPr>
            <a:r>
              <a:rPr lang="en-US" dirty="0"/>
              <a:t>Sometimes less competition</a:t>
            </a:r>
          </a:p>
          <a:p>
            <a:pPr>
              <a:spcBef>
                <a:spcPts val="1800"/>
              </a:spcBef>
            </a:pPr>
            <a:r>
              <a:rPr lang="en-US" dirty="0"/>
              <a:t>Usually smaller gifts; seed funding for larger initiatives</a:t>
            </a:r>
          </a:p>
          <a:p>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r>
              <a:rPr lang="en-US" dirty="0"/>
              <a:t>OSU FOUNDATION</a:t>
            </a:r>
          </a:p>
        </p:txBody>
      </p:sp>
      <p:sp>
        <p:nvSpPr>
          <p:cNvPr id="5" name="Slide Number Placeholder 4"/>
          <p:cNvSpPr>
            <a:spLocks noGrp="1"/>
          </p:cNvSpPr>
          <p:nvPr>
            <p:ph type="sldNum" sz="quarter" idx="12"/>
          </p:nvPr>
        </p:nvSpPr>
        <p:spPr/>
        <p:txBody>
          <a:bodyPr/>
          <a:lstStyle/>
          <a:p>
            <a:fld id="{AAB6004F-53F9-E74D-AC89-56EA63355CB3}" type="slidenum">
              <a:rPr lang="en-US" smtClean="0"/>
              <a:t>9</a:t>
            </a:fld>
            <a:endParaRPr lang="en-US" dirty="0"/>
          </a:p>
        </p:txBody>
      </p:sp>
    </p:spTree>
    <p:extLst>
      <p:ext uri="{BB962C8B-B14F-4D97-AF65-F5344CB8AC3E}">
        <p14:creationId xmlns:p14="http://schemas.microsoft.com/office/powerpoint/2010/main" val="433251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eed Packet with solid fill">
            <a:extLst>
              <a:ext uri="{FF2B5EF4-FFF2-40B4-BE49-F238E27FC236}">
                <a16:creationId xmlns:a16="http://schemas.microsoft.com/office/drawing/2014/main" id="{EAA74728-CC6A-4B2D-8D1E-514B36BC0A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9454" y="1316182"/>
            <a:ext cx="4634346" cy="4634346"/>
          </a:xfrm>
          <a:prstGeom prst="rect">
            <a:avLst/>
          </a:prstGeom>
        </p:spPr>
      </p:pic>
      <p:sp>
        <p:nvSpPr>
          <p:cNvPr id="7" name="Title 6"/>
          <p:cNvSpPr>
            <a:spLocks noGrp="1"/>
          </p:cNvSpPr>
          <p:nvPr>
            <p:ph type="title"/>
          </p:nvPr>
        </p:nvSpPr>
        <p:spPr/>
        <p:txBody>
          <a:bodyPr>
            <a:normAutofit/>
          </a:bodyPr>
          <a:lstStyle/>
          <a:p>
            <a:r>
              <a:rPr lang="en-US" b="1" dirty="0">
                <a:solidFill>
                  <a:schemeClr val="accent5"/>
                </a:solidFill>
              </a:rPr>
              <a:t>Best thought of as supporting innovations, startups, and special projects.</a:t>
            </a:r>
          </a:p>
        </p:txBody>
      </p:sp>
      <p:sp>
        <p:nvSpPr>
          <p:cNvPr id="5" name="Footer Placeholder 4"/>
          <p:cNvSpPr>
            <a:spLocks noGrp="1"/>
          </p:cNvSpPr>
          <p:nvPr>
            <p:ph type="ftr" sz="quarter" idx="11"/>
          </p:nvPr>
        </p:nvSpPr>
        <p:spPr/>
        <p:txBody>
          <a:bodyPr/>
          <a:lstStyle/>
          <a:p>
            <a:r>
              <a:rPr lang="en-US" dirty="0"/>
              <a:t>OSU FOUNDATION</a:t>
            </a:r>
          </a:p>
        </p:txBody>
      </p:sp>
      <p:sp>
        <p:nvSpPr>
          <p:cNvPr id="6" name="Slide Number Placeholder 5"/>
          <p:cNvSpPr>
            <a:spLocks noGrp="1"/>
          </p:cNvSpPr>
          <p:nvPr>
            <p:ph type="sldNum" sz="quarter" idx="12"/>
          </p:nvPr>
        </p:nvSpPr>
        <p:spPr/>
        <p:txBody>
          <a:bodyPr/>
          <a:lstStyle/>
          <a:p>
            <a:fld id="{AAB6004F-53F9-E74D-AC89-56EA63355CB3}" type="slidenum">
              <a:rPr lang="en-US" smtClean="0"/>
              <a:pPr/>
              <a:t>10</a:t>
            </a:fld>
            <a:endParaRPr lang="en-US" dirty="0"/>
          </a:p>
        </p:txBody>
      </p:sp>
    </p:spTree>
    <p:extLst>
      <p:ext uri="{BB962C8B-B14F-4D97-AF65-F5344CB8AC3E}">
        <p14:creationId xmlns:p14="http://schemas.microsoft.com/office/powerpoint/2010/main" val="2404252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FB23-DFEE-4D1F-B159-2CFA198CFC0D}"/>
              </a:ext>
            </a:extLst>
          </p:cNvPr>
          <p:cNvSpPr>
            <a:spLocks noGrp="1"/>
          </p:cNvSpPr>
          <p:nvPr>
            <p:ph type="title"/>
          </p:nvPr>
        </p:nvSpPr>
        <p:spPr/>
        <p:txBody>
          <a:bodyPr/>
          <a:lstStyle/>
          <a:p>
            <a:r>
              <a:rPr lang="en-US" b="1" dirty="0">
                <a:solidFill>
                  <a:schemeClr val="accent5"/>
                </a:solidFill>
              </a:rPr>
              <a:t>Where to find </a:t>
            </a:r>
            <a:r>
              <a:rPr lang="en-US" dirty="0"/>
              <a:t>private grant opportunities</a:t>
            </a:r>
          </a:p>
        </p:txBody>
      </p:sp>
      <p:sp>
        <p:nvSpPr>
          <p:cNvPr id="13" name="Text Placeholder 12">
            <a:extLst>
              <a:ext uri="{FF2B5EF4-FFF2-40B4-BE49-F238E27FC236}">
                <a16:creationId xmlns:a16="http://schemas.microsoft.com/office/drawing/2014/main" id="{92AD2228-34C6-4279-8AA5-C1D4FE57F900}"/>
              </a:ext>
            </a:extLst>
          </p:cNvPr>
          <p:cNvSpPr>
            <a:spLocks noGrp="1"/>
          </p:cNvSpPr>
          <p:nvPr>
            <p:ph type="body" idx="1"/>
          </p:nvPr>
        </p:nvSpPr>
        <p:spPr/>
        <p:txBody>
          <a:bodyPr>
            <a:normAutofit fontScale="92500" lnSpcReduction="20000"/>
          </a:bodyPr>
          <a:lstStyle/>
          <a:p>
            <a:r>
              <a:rPr lang="en-US" sz="3200" dirty="0"/>
              <a:t>OSUF Funding Opportunities List</a:t>
            </a:r>
          </a:p>
        </p:txBody>
      </p:sp>
      <p:sp>
        <p:nvSpPr>
          <p:cNvPr id="8" name="Content Placeholder 7">
            <a:extLst>
              <a:ext uri="{FF2B5EF4-FFF2-40B4-BE49-F238E27FC236}">
                <a16:creationId xmlns:a16="http://schemas.microsoft.com/office/drawing/2014/main" id="{9064D16B-6C45-45F6-A5BE-CA609AB31823}"/>
              </a:ext>
            </a:extLst>
          </p:cNvPr>
          <p:cNvSpPr>
            <a:spLocks noGrp="1"/>
          </p:cNvSpPr>
          <p:nvPr>
            <p:ph sz="half" idx="2"/>
          </p:nvPr>
        </p:nvSpPr>
        <p:spPr/>
        <p:txBody>
          <a:bodyPr>
            <a:normAutofit/>
          </a:bodyPr>
          <a:lstStyle/>
          <a:p>
            <a:r>
              <a:rPr lang="en-US" dirty="0"/>
              <a:t>Excel spreadsheet with tabs for new, previous, and contact info</a:t>
            </a:r>
          </a:p>
          <a:p>
            <a:r>
              <a:rPr lang="en-US" dirty="0"/>
              <a:t>Use </a:t>
            </a:r>
            <a:r>
              <a:rPr lang="en-US" dirty="0" err="1"/>
              <a:t>Ctrl+F</a:t>
            </a:r>
            <a:r>
              <a:rPr lang="en-US" dirty="0"/>
              <a:t> to keyword search</a:t>
            </a:r>
          </a:p>
          <a:p>
            <a:r>
              <a:rPr lang="en-US" sz="1800" dirty="0">
                <a:hlinkClick r:id="rId3"/>
              </a:rPr>
              <a:t>www.osufoundation.org/fundingopportunities</a:t>
            </a:r>
            <a:endParaRPr lang="en-US" sz="1800" dirty="0"/>
          </a:p>
          <a:p>
            <a:endParaRPr lang="en-US" dirty="0"/>
          </a:p>
        </p:txBody>
      </p:sp>
      <p:sp>
        <p:nvSpPr>
          <p:cNvPr id="14" name="Text Placeholder 13">
            <a:extLst>
              <a:ext uri="{FF2B5EF4-FFF2-40B4-BE49-F238E27FC236}">
                <a16:creationId xmlns:a16="http://schemas.microsoft.com/office/drawing/2014/main" id="{F92FE310-8DBB-40B9-93C3-71E0E84441F3}"/>
              </a:ext>
            </a:extLst>
          </p:cNvPr>
          <p:cNvSpPr>
            <a:spLocks noGrp="1"/>
          </p:cNvSpPr>
          <p:nvPr>
            <p:ph type="body" sz="quarter" idx="3"/>
          </p:nvPr>
        </p:nvSpPr>
        <p:spPr>
          <a:xfrm>
            <a:off x="6172200" y="1681163"/>
            <a:ext cx="5183188" cy="823912"/>
          </a:xfrm>
        </p:spPr>
        <p:txBody>
          <a:bodyPr>
            <a:normAutofit fontScale="92500" lnSpcReduction="20000"/>
          </a:bodyPr>
          <a:lstStyle/>
          <a:p>
            <a:r>
              <a:rPr lang="en-US" sz="3200" dirty="0"/>
              <a:t>OSU Office of Research Development</a:t>
            </a:r>
          </a:p>
        </p:txBody>
      </p:sp>
      <p:sp>
        <p:nvSpPr>
          <p:cNvPr id="15" name="Content Placeholder 14">
            <a:extLst>
              <a:ext uri="{FF2B5EF4-FFF2-40B4-BE49-F238E27FC236}">
                <a16:creationId xmlns:a16="http://schemas.microsoft.com/office/drawing/2014/main" id="{7E3E3AB5-8415-409D-A4EC-754D14308A8F}"/>
              </a:ext>
            </a:extLst>
          </p:cNvPr>
          <p:cNvSpPr>
            <a:spLocks noGrp="1"/>
          </p:cNvSpPr>
          <p:nvPr>
            <p:ph sz="quarter" idx="4"/>
          </p:nvPr>
        </p:nvSpPr>
        <p:spPr/>
        <p:txBody>
          <a:bodyPr>
            <a:normAutofit/>
          </a:bodyPr>
          <a:lstStyle/>
          <a:p>
            <a:r>
              <a:rPr lang="en-US" dirty="0"/>
              <a:t>Limited submission opportunities</a:t>
            </a:r>
          </a:p>
          <a:p>
            <a:r>
              <a:rPr lang="en-US" dirty="0"/>
              <a:t>Research Development newsletter sign-up</a:t>
            </a:r>
          </a:p>
          <a:p>
            <a:r>
              <a:rPr lang="en-US" sz="2400" dirty="0">
                <a:hlinkClick r:id="rId4"/>
              </a:rPr>
              <a:t>https://research.oregonstate.edu/ord</a:t>
            </a:r>
            <a:endParaRPr lang="en-US" sz="2400" dirty="0"/>
          </a:p>
          <a:p>
            <a:endParaRPr lang="en-US" dirty="0"/>
          </a:p>
        </p:txBody>
      </p:sp>
      <p:sp>
        <p:nvSpPr>
          <p:cNvPr id="4" name="Footer Placeholder 3"/>
          <p:cNvSpPr>
            <a:spLocks noGrp="1"/>
          </p:cNvSpPr>
          <p:nvPr>
            <p:ph type="ftr" sz="quarter" idx="11"/>
          </p:nvPr>
        </p:nvSpPr>
        <p:spPr/>
        <p:txBody>
          <a:bodyPr/>
          <a:lstStyle/>
          <a:p>
            <a:r>
              <a:rPr lang="en-US"/>
              <a:t>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pPr/>
              <a:t>11</a:t>
            </a:fld>
            <a:endParaRPr lang="en-US" dirty="0"/>
          </a:p>
        </p:txBody>
      </p:sp>
      <p:pic>
        <p:nvPicPr>
          <p:cNvPr id="6" name="Picture 5" descr="Logo&#10;&#10;Description automatically generated">
            <a:extLst>
              <a:ext uri="{FF2B5EF4-FFF2-40B4-BE49-F238E27FC236}">
                <a16:creationId xmlns:a16="http://schemas.microsoft.com/office/drawing/2014/main" id="{BF98C638-1600-4D74-93ED-2A3838F79568}"/>
              </a:ext>
            </a:extLst>
          </p:cNvPr>
          <p:cNvPicPr>
            <a:picLocks noChangeAspect="1"/>
          </p:cNvPicPr>
          <p:nvPr/>
        </p:nvPicPr>
        <p:blipFill>
          <a:blip r:embed="rId5"/>
          <a:stretch>
            <a:fillRect/>
          </a:stretch>
        </p:blipFill>
        <p:spPr>
          <a:xfrm>
            <a:off x="2666711" y="4558938"/>
            <a:ext cx="1503939" cy="1630725"/>
          </a:xfrm>
          <a:prstGeom prst="rect">
            <a:avLst/>
          </a:prstGeom>
        </p:spPr>
      </p:pic>
    </p:spTree>
    <p:extLst>
      <p:ext uri="{BB962C8B-B14F-4D97-AF65-F5344CB8AC3E}">
        <p14:creationId xmlns:p14="http://schemas.microsoft.com/office/powerpoint/2010/main" val="2473274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FB23-DFEE-4D1F-B159-2CFA198CFC0D}"/>
              </a:ext>
            </a:extLst>
          </p:cNvPr>
          <p:cNvSpPr>
            <a:spLocks noGrp="1"/>
          </p:cNvSpPr>
          <p:nvPr>
            <p:ph type="title"/>
          </p:nvPr>
        </p:nvSpPr>
        <p:spPr/>
        <p:txBody>
          <a:bodyPr>
            <a:normAutofit/>
          </a:bodyPr>
          <a:lstStyle/>
          <a:p>
            <a:pPr marL="0" indent="0">
              <a:buNone/>
            </a:pPr>
            <a:r>
              <a:rPr lang="en-US" dirty="0"/>
              <a:t>OSU Subscription Services</a:t>
            </a:r>
            <a:br>
              <a:rPr lang="en-US" dirty="0"/>
            </a:br>
            <a:r>
              <a:rPr lang="en-US" sz="3200" dirty="0">
                <a:hlinkClick r:id="rId3"/>
              </a:rPr>
              <a:t>http://guides.library.oregonstate.edu/grants</a:t>
            </a:r>
            <a:endParaRPr lang="en-US" dirty="0"/>
          </a:p>
        </p:txBody>
      </p:sp>
      <p:sp>
        <p:nvSpPr>
          <p:cNvPr id="10" name="Text Placeholder 9">
            <a:extLst>
              <a:ext uri="{FF2B5EF4-FFF2-40B4-BE49-F238E27FC236}">
                <a16:creationId xmlns:a16="http://schemas.microsoft.com/office/drawing/2014/main" id="{B36AF443-E7E6-4D07-8A26-A4E169904928}"/>
              </a:ext>
            </a:extLst>
          </p:cNvPr>
          <p:cNvSpPr>
            <a:spLocks noGrp="1"/>
          </p:cNvSpPr>
          <p:nvPr>
            <p:ph type="body" idx="1"/>
          </p:nvPr>
        </p:nvSpPr>
        <p:spPr/>
        <p:txBody>
          <a:bodyPr>
            <a:normAutofit/>
          </a:bodyPr>
          <a:lstStyle/>
          <a:p>
            <a:r>
              <a:rPr lang="en-US" sz="3200" b="1" dirty="0" err="1"/>
              <a:t>GrantForward</a:t>
            </a:r>
            <a:endParaRPr lang="en-US" sz="3200" dirty="0"/>
          </a:p>
        </p:txBody>
      </p:sp>
      <p:sp>
        <p:nvSpPr>
          <p:cNvPr id="3" name="Content Placeholder 2">
            <a:extLst>
              <a:ext uri="{FF2B5EF4-FFF2-40B4-BE49-F238E27FC236}">
                <a16:creationId xmlns:a16="http://schemas.microsoft.com/office/drawing/2014/main" id="{F058FCA2-E639-42A1-8C23-53DCB6F8BCA1}"/>
              </a:ext>
            </a:extLst>
          </p:cNvPr>
          <p:cNvSpPr>
            <a:spLocks noGrp="1"/>
          </p:cNvSpPr>
          <p:nvPr>
            <p:ph sz="half" idx="2"/>
          </p:nvPr>
        </p:nvSpPr>
        <p:spPr/>
        <p:txBody>
          <a:bodyPr>
            <a:normAutofit/>
          </a:bodyPr>
          <a:lstStyle/>
          <a:p>
            <a:pPr marL="0" indent="0">
              <a:buNone/>
            </a:pPr>
            <a:r>
              <a:rPr lang="en-US" dirty="0"/>
              <a:t>Customized search for both public and private funding opportunities on your topic. Use advanced search terms, save searches, and subscribe to receive automated notifications.</a:t>
            </a:r>
          </a:p>
        </p:txBody>
      </p:sp>
      <p:sp>
        <p:nvSpPr>
          <p:cNvPr id="11" name="Text Placeholder 10">
            <a:extLst>
              <a:ext uri="{FF2B5EF4-FFF2-40B4-BE49-F238E27FC236}">
                <a16:creationId xmlns:a16="http://schemas.microsoft.com/office/drawing/2014/main" id="{8AA3B5F1-584F-4C19-A24A-0B366A91C251}"/>
              </a:ext>
            </a:extLst>
          </p:cNvPr>
          <p:cNvSpPr>
            <a:spLocks noGrp="1"/>
          </p:cNvSpPr>
          <p:nvPr>
            <p:ph type="body" sz="quarter" idx="3"/>
          </p:nvPr>
        </p:nvSpPr>
        <p:spPr/>
        <p:txBody>
          <a:bodyPr>
            <a:normAutofit/>
          </a:bodyPr>
          <a:lstStyle/>
          <a:p>
            <a:r>
              <a:rPr lang="en-US" sz="3200" dirty="0"/>
              <a:t>Foundation Directory Online</a:t>
            </a:r>
          </a:p>
        </p:txBody>
      </p:sp>
      <p:sp>
        <p:nvSpPr>
          <p:cNvPr id="12" name="Content Placeholder 11">
            <a:extLst>
              <a:ext uri="{FF2B5EF4-FFF2-40B4-BE49-F238E27FC236}">
                <a16:creationId xmlns:a16="http://schemas.microsoft.com/office/drawing/2014/main" id="{E019930C-1FDC-422D-A8BD-745E475A4CD3}"/>
              </a:ext>
            </a:extLst>
          </p:cNvPr>
          <p:cNvSpPr>
            <a:spLocks noGrp="1"/>
          </p:cNvSpPr>
          <p:nvPr>
            <p:ph sz="quarter" idx="4"/>
          </p:nvPr>
        </p:nvSpPr>
        <p:spPr/>
        <p:txBody>
          <a:bodyPr/>
          <a:lstStyle/>
          <a:p>
            <a:pPr marL="0" indent="0">
              <a:buNone/>
            </a:pPr>
            <a:r>
              <a:rPr lang="en-US" dirty="0"/>
              <a:t>Non-profit industry tool for learning about specific foundations and their grantmaking.</a:t>
            </a:r>
          </a:p>
        </p:txBody>
      </p:sp>
      <p:sp>
        <p:nvSpPr>
          <p:cNvPr id="4" name="Footer Placeholder 3"/>
          <p:cNvSpPr>
            <a:spLocks noGrp="1"/>
          </p:cNvSpPr>
          <p:nvPr>
            <p:ph type="ftr" sz="quarter" idx="11"/>
          </p:nvPr>
        </p:nvSpPr>
        <p:spPr/>
        <p:txBody>
          <a:bodyPr/>
          <a:lstStyle/>
          <a:p>
            <a:r>
              <a:rPr lang="en-US"/>
              <a:t>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pPr/>
              <a:t>12</a:t>
            </a:fld>
            <a:endParaRPr lang="en-US" dirty="0"/>
          </a:p>
        </p:txBody>
      </p:sp>
    </p:spTree>
    <p:extLst>
      <p:ext uri="{BB962C8B-B14F-4D97-AF65-F5344CB8AC3E}">
        <p14:creationId xmlns:p14="http://schemas.microsoft.com/office/powerpoint/2010/main" val="2761601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BDB3-855F-4FEF-8B39-430F4FF7B08E}"/>
              </a:ext>
            </a:extLst>
          </p:cNvPr>
          <p:cNvSpPr>
            <a:spLocks noGrp="1"/>
          </p:cNvSpPr>
          <p:nvPr>
            <p:ph type="title"/>
          </p:nvPr>
        </p:nvSpPr>
        <p:spPr/>
        <p:txBody>
          <a:bodyPr/>
          <a:lstStyle/>
          <a:p>
            <a:r>
              <a:rPr lang="en-US" dirty="0"/>
              <a:t>Free Online Resources</a:t>
            </a:r>
          </a:p>
        </p:txBody>
      </p:sp>
      <p:sp>
        <p:nvSpPr>
          <p:cNvPr id="3" name="Text Placeholder 2">
            <a:extLst>
              <a:ext uri="{FF2B5EF4-FFF2-40B4-BE49-F238E27FC236}">
                <a16:creationId xmlns:a16="http://schemas.microsoft.com/office/drawing/2014/main" id="{B447474D-CD07-4CE5-9B2A-79B55D250F9D}"/>
              </a:ext>
            </a:extLst>
          </p:cNvPr>
          <p:cNvSpPr>
            <a:spLocks noGrp="1"/>
          </p:cNvSpPr>
          <p:nvPr>
            <p:ph type="body" idx="1"/>
          </p:nvPr>
        </p:nvSpPr>
        <p:spPr>
          <a:xfrm>
            <a:off x="839788" y="1681163"/>
            <a:ext cx="5157787" cy="1439408"/>
          </a:xfrm>
        </p:spPr>
        <p:txBody>
          <a:bodyPr anchor="ctr">
            <a:normAutofit/>
          </a:bodyPr>
          <a:lstStyle/>
          <a:p>
            <a:r>
              <a:rPr lang="en-US" sz="3200" dirty="0" err="1"/>
              <a:t>proposalCENTRAL</a:t>
            </a:r>
            <a:endParaRPr lang="en-US" sz="3200" dirty="0"/>
          </a:p>
          <a:p>
            <a:r>
              <a:rPr lang="en-US" dirty="0">
                <a:hlinkClick r:id="rId2"/>
              </a:rPr>
              <a:t>http://proposalcentral.altum.com</a:t>
            </a:r>
            <a:r>
              <a:rPr lang="en-US" dirty="0"/>
              <a:t> </a:t>
            </a:r>
          </a:p>
        </p:txBody>
      </p:sp>
      <p:sp>
        <p:nvSpPr>
          <p:cNvPr id="4" name="Content Placeholder 3">
            <a:extLst>
              <a:ext uri="{FF2B5EF4-FFF2-40B4-BE49-F238E27FC236}">
                <a16:creationId xmlns:a16="http://schemas.microsoft.com/office/drawing/2014/main" id="{82A3BD30-2E7B-4DBF-8D3A-1EFFB8638F7A}"/>
              </a:ext>
            </a:extLst>
          </p:cNvPr>
          <p:cNvSpPr>
            <a:spLocks noGrp="1"/>
          </p:cNvSpPr>
          <p:nvPr>
            <p:ph sz="half" idx="2"/>
          </p:nvPr>
        </p:nvSpPr>
        <p:spPr>
          <a:xfrm>
            <a:off x="839788" y="3120571"/>
            <a:ext cx="5157787" cy="3069092"/>
          </a:xfrm>
        </p:spPr>
        <p:txBody>
          <a:bodyPr>
            <a:normAutofit/>
          </a:bodyPr>
          <a:lstStyle/>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Grantmaking portal used by many government, non-profit, and private grantmaking organizations.</a:t>
            </a:r>
          </a:p>
          <a:p>
            <a:pPr marL="0" indent="0">
              <a:buNone/>
            </a:pPr>
            <a:endParaRPr lang="en-US" sz="24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Search for RFPs and apply via the application interface. Create a free login to access.</a:t>
            </a:r>
          </a:p>
          <a:p>
            <a:endParaRPr lang="en-US" dirty="0"/>
          </a:p>
        </p:txBody>
      </p:sp>
      <p:sp>
        <p:nvSpPr>
          <p:cNvPr id="5" name="Text Placeholder 4">
            <a:extLst>
              <a:ext uri="{FF2B5EF4-FFF2-40B4-BE49-F238E27FC236}">
                <a16:creationId xmlns:a16="http://schemas.microsoft.com/office/drawing/2014/main" id="{C154D397-38E5-4089-A825-B8BCD4A02ABE}"/>
              </a:ext>
            </a:extLst>
          </p:cNvPr>
          <p:cNvSpPr>
            <a:spLocks noGrp="1"/>
          </p:cNvSpPr>
          <p:nvPr>
            <p:ph type="body" sz="quarter" idx="3"/>
          </p:nvPr>
        </p:nvSpPr>
        <p:spPr>
          <a:xfrm>
            <a:off x="6172200" y="1681163"/>
            <a:ext cx="5183188" cy="1439408"/>
          </a:xfrm>
        </p:spPr>
        <p:txBody>
          <a:bodyPr anchor="ctr">
            <a:normAutofit/>
          </a:bodyPr>
          <a:lstStyle/>
          <a:p>
            <a:r>
              <a:rPr lang="en-US" sz="3200" dirty="0"/>
              <a:t>Philanthropy News Digest</a:t>
            </a:r>
          </a:p>
          <a:p>
            <a:r>
              <a:rPr lang="en-US" dirty="0">
                <a:hlinkClick r:id="rId3"/>
              </a:rPr>
              <a:t>http://philathropynewsdigest.org</a:t>
            </a:r>
            <a:r>
              <a:rPr lang="en-US" dirty="0"/>
              <a:t> </a:t>
            </a:r>
          </a:p>
        </p:txBody>
      </p:sp>
      <p:sp>
        <p:nvSpPr>
          <p:cNvPr id="6" name="Content Placeholder 5">
            <a:extLst>
              <a:ext uri="{FF2B5EF4-FFF2-40B4-BE49-F238E27FC236}">
                <a16:creationId xmlns:a16="http://schemas.microsoft.com/office/drawing/2014/main" id="{646B755D-48BB-4014-9F9E-0FC814614498}"/>
              </a:ext>
            </a:extLst>
          </p:cNvPr>
          <p:cNvSpPr>
            <a:spLocks noGrp="1"/>
          </p:cNvSpPr>
          <p:nvPr>
            <p:ph sz="quarter" idx="4"/>
          </p:nvPr>
        </p:nvSpPr>
        <p:spPr>
          <a:xfrm>
            <a:off x="6172200" y="3120569"/>
            <a:ext cx="5183188" cy="3069093"/>
          </a:xfrm>
        </p:spPr>
        <p:txBody>
          <a:bodyPr>
            <a:normAutofit/>
          </a:bodyPr>
          <a:lstStyle/>
          <a:p>
            <a:pPr marL="0" indent="0">
              <a:buNone/>
            </a:pPr>
            <a:r>
              <a:rPr lang="en-US" sz="2400" i="1" dirty="0">
                <a:latin typeface="Verdana" panose="020B0604030504040204" pitchFamily="34" charset="0"/>
                <a:ea typeface="Verdana" panose="020B0604030504040204" pitchFamily="34" charset="0"/>
                <a:cs typeface="Verdana" panose="020B0604030504040204" pitchFamily="34" charset="0"/>
              </a:rPr>
              <a:t>Philanthropy News Digest </a:t>
            </a:r>
            <a:r>
              <a:rPr lang="en-US" sz="2400" dirty="0">
                <a:latin typeface="Verdana" panose="020B0604030504040204" pitchFamily="34" charset="0"/>
                <a:ea typeface="Verdana" panose="020B0604030504040204" pitchFamily="34" charset="0"/>
                <a:cs typeface="Verdana" panose="020B0604030504040204" pitchFamily="34" charset="0"/>
              </a:rPr>
              <a:t>(PND) is a daily news service of the Foundation Directory Online. </a:t>
            </a:r>
          </a:p>
          <a:p>
            <a:pPr marL="0" indent="0">
              <a:buNone/>
            </a:pPr>
            <a:endParaRPr lang="en-US" sz="24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Features searchable daily published RFP listings. Subscribe to receive regular updates via email.</a:t>
            </a:r>
          </a:p>
          <a:p>
            <a:endParaRPr lang="en-US" dirty="0"/>
          </a:p>
        </p:txBody>
      </p:sp>
      <p:sp>
        <p:nvSpPr>
          <p:cNvPr id="7" name="Footer Placeholder 6">
            <a:extLst>
              <a:ext uri="{FF2B5EF4-FFF2-40B4-BE49-F238E27FC236}">
                <a16:creationId xmlns:a16="http://schemas.microsoft.com/office/drawing/2014/main" id="{F0A8A2E6-4048-4E28-9229-10F1F600F509}"/>
              </a:ext>
            </a:extLst>
          </p:cNvPr>
          <p:cNvSpPr>
            <a:spLocks noGrp="1"/>
          </p:cNvSpPr>
          <p:nvPr>
            <p:ph type="ftr" sz="quarter" idx="11"/>
          </p:nvPr>
        </p:nvSpPr>
        <p:spPr/>
        <p:txBody>
          <a:bodyPr/>
          <a:lstStyle/>
          <a:p>
            <a:r>
              <a:rPr lang="en-US"/>
              <a:t>OREGON STATE UNIVERSITY</a:t>
            </a:r>
            <a:endParaRPr lang="en-US" dirty="0"/>
          </a:p>
        </p:txBody>
      </p:sp>
      <p:sp>
        <p:nvSpPr>
          <p:cNvPr id="8" name="Slide Number Placeholder 7">
            <a:extLst>
              <a:ext uri="{FF2B5EF4-FFF2-40B4-BE49-F238E27FC236}">
                <a16:creationId xmlns:a16="http://schemas.microsoft.com/office/drawing/2014/main" id="{129B8963-F04F-4DF2-A2B3-D2D37B899F5B}"/>
              </a:ext>
            </a:extLst>
          </p:cNvPr>
          <p:cNvSpPr>
            <a:spLocks noGrp="1"/>
          </p:cNvSpPr>
          <p:nvPr>
            <p:ph type="sldNum" sz="quarter" idx="12"/>
          </p:nvPr>
        </p:nvSpPr>
        <p:spPr/>
        <p:txBody>
          <a:bodyPr/>
          <a:lstStyle/>
          <a:p>
            <a:fld id="{AAB6004F-53F9-E74D-AC89-56EA63355CB3}" type="slidenum">
              <a:rPr lang="en-US" smtClean="0"/>
              <a:pPr/>
              <a:t>13</a:t>
            </a:fld>
            <a:endParaRPr lang="en-US" dirty="0"/>
          </a:p>
        </p:txBody>
      </p:sp>
    </p:spTree>
    <p:extLst>
      <p:ext uri="{BB962C8B-B14F-4D97-AF65-F5344CB8AC3E}">
        <p14:creationId xmlns:p14="http://schemas.microsoft.com/office/powerpoint/2010/main" val="4017575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4FFA875-8ED6-4AE8-B91B-C105D881C066}"/>
              </a:ext>
            </a:extLst>
          </p:cNvPr>
          <p:cNvPicPr>
            <a:picLocks noChangeAspect="1"/>
          </p:cNvPicPr>
          <p:nvPr/>
        </p:nvPicPr>
        <p:blipFill>
          <a:blip r:embed="rId3"/>
          <a:srcRect t="15547" b="15547"/>
          <a:stretch/>
        </p:blipFill>
        <p:spPr>
          <a:xfrm>
            <a:off x="0" y="0"/>
            <a:ext cx="12192000" cy="6858000"/>
          </a:xfrm>
          <a:prstGeom prst="rect">
            <a:avLst/>
          </a:prstGeom>
        </p:spPr>
      </p:pic>
      <p:sp>
        <p:nvSpPr>
          <p:cNvPr id="7" name="Footer Placeholder 6">
            <a:extLst>
              <a:ext uri="{FF2B5EF4-FFF2-40B4-BE49-F238E27FC236}">
                <a16:creationId xmlns:a16="http://schemas.microsoft.com/office/drawing/2014/main" id="{AB146661-B8DB-4A97-A38B-9EC9ECB1B1D2}"/>
              </a:ext>
            </a:extLst>
          </p:cNvPr>
          <p:cNvSpPr>
            <a:spLocks noGrp="1"/>
          </p:cNvSpPr>
          <p:nvPr>
            <p:ph type="ftr" sz="quarter" idx="11"/>
          </p:nvPr>
        </p:nvSpPr>
        <p:spPr/>
        <p:txBody>
          <a:bodyPr/>
          <a:lstStyle/>
          <a:p>
            <a:r>
              <a:rPr lang="en-US"/>
              <a:t>OREGON STATE UNIVERSITY</a:t>
            </a:r>
            <a:endParaRPr lang="en-US" dirty="0"/>
          </a:p>
        </p:txBody>
      </p:sp>
      <p:sp>
        <p:nvSpPr>
          <p:cNvPr id="8" name="Slide Number Placeholder 7">
            <a:extLst>
              <a:ext uri="{FF2B5EF4-FFF2-40B4-BE49-F238E27FC236}">
                <a16:creationId xmlns:a16="http://schemas.microsoft.com/office/drawing/2014/main" id="{A19C11B3-303C-4193-BCE7-5FD8F708E209}"/>
              </a:ext>
            </a:extLst>
          </p:cNvPr>
          <p:cNvSpPr>
            <a:spLocks noGrp="1"/>
          </p:cNvSpPr>
          <p:nvPr>
            <p:ph type="sldNum" sz="quarter" idx="12"/>
          </p:nvPr>
        </p:nvSpPr>
        <p:spPr/>
        <p:txBody>
          <a:bodyPr/>
          <a:lstStyle/>
          <a:p>
            <a:fld id="{AAB6004F-53F9-E74D-AC89-56EA63355CB3}" type="slidenum">
              <a:rPr lang="en-US" smtClean="0"/>
              <a:pPr/>
              <a:t>14</a:t>
            </a:fld>
            <a:endParaRPr lang="en-US" dirty="0"/>
          </a:p>
        </p:txBody>
      </p:sp>
    </p:spTree>
    <p:extLst>
      <p:ext uri="{BB962C8B-B14F-4D97-AF65-F5344CB8AC3E}">
        <p14:creationId xmlns:p14="http://schemas.microsoft.com/office/powerpoint/2010/main" val="1269064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4A9E6D-A07D-4E50-BFB8-110C2668AACA}"/>
              </a:ext>
            </a:extLst>
          </p:cNvPr>
          <p:cNvSpPr>
            <a:spLocks noGrp="1"/>
          </p:cNvSpPr>
          <p:nvPr>
            <p:ph idx="1"/>
          </p:nvPr>
        </p:nvSpPr>
        <p:spPr>
          <a:xfrm>
            <a:off x="7273636" y="622301"/>
            <a:ext cx="4081751" cy="5800290"/>
          </a:xfrm>
        </p:spPr>
        <p:txBody>
          <a:bodyPr>
            <a:normAutofit/>
          </a:bodyPr>
          <a:lstStyle/>
          <a:p>
            <a:pPr marL="0" indent="0" algn="r">
              <a:buNone/>
            </a:pPr>
            <a:r>
              <a:rPr lang="en-US" b="1" dirty="0">
                <a:solidFill>
                  <a:srgbClr val="DC4405"/>
                </a:solidFill>
                <a:latin typeface="Verdana" panose="020B0604030504040204" pitchFamily="34" charset="0"/>
              </a:rPr>
              <a:t>Do y</a:t>
            </a:r>
            <a:r>
              <a:rPr lang="en-US" sz="3200" b="1" dirty="0">
                <a:solidFill>
                  <a:srgbClr val="DC4405"/>
                </a:solidFill>
                <a:latin typeface="Verdana" panose="020B0604030504040204" pitchFamily="34" charset="0"/>
              </a:rPr>
              <a:t>ou and your sponsor </a:t>
            </a:r>
            <a:r>
              <a:rPr lang="en-US" b="1" dirty="0">
                <a:solidFill>
                  <a:srgbClr val="DC4405"/>
                </a:solidFill>
                <a:latin typeface="Verdana" panose="020B0604030504040204" pitchFamily="34" charset="0"/>
              </a:rPr>
              <a:t>share priorities?</a:t>
            </a:r>
          </a:p>
          <a:p>
            <a:pPr marL="0" indent="0" algn="r">
              <a:buNone/>
            </a:pPr>
            <a:endParaRPr lang="en-US" b="1" dirty="0">
              <a:solidFill>
                <a:srgbClr val="DC4405"/>
              </a:solidFill>
              <a:latin typeface="Verdana" panose="020B0604030504040204" pitchFamily="34" charset="0"/>
            </a:endParaRPr>
          </a:p>
          <a:p>
            <a:pPr marL="0" indent="0">
              <a:buNone/>
            </a:pPr>
            <a:r>
              <a:rPr lang="en-US" sz="3200" b="1" dirty="0">
                <a:solidFill>
                  <a:srgbClr val="DC4405"/>
                </a:solidFill>
                <a:latin typeface="Verdana" panose="020B0604030504040204" pitchFamily="34" charset="0"/>
              </a:rPr>
              <a:t>Impact</a:t>
            </a:r>
            <a:r>
              <a:rPr lang="en-US" sz="3200" dirty="0">
                <a:latin typeface="Verdana" panose="020B0604030504040204" pitchFamily="34" charset="0"/>
              </a:rPr>
              <a:t> = the substantive way your findings or innovation will produce positive change. Includes quantification and context.</a:t>
            </a:r>
          </a:p>
          <a:p>
            <a:endParaRPr lang="en-US" dirty="0"/>
          </a:p>
        </p:txBody>
      </p:sp>
      <p:sp>
        <p:nvSpPr>
          <p:cNvPr id="5" name="Footer Placeholder 4">
            <a:extLst>
              <a:ext uri="{FF2B5EF4-FFF2-40B4-BE49-F238E27FC236}">
                <a16:creationId xmlns:a16="http://schemas.microsoft.com/office/drawing/2014/main" id="{58848836-1DC3-42EB-AC49-7134B561DBAF}"/>
              </a:ext>
            </a:extLst>
          </p:cNvPr>
          <p:cNvSpPr>
            <a:spLocks noGrp="1"/>
          </p:cNvSpPr>
          <p:nvPr>
            <p:ph type="ftr" sz="quarter" idx="11"/>
          </p:nvPr>
        </p:nvSpPr>
        <p:spPr/>
        <p:txBody>
          <a:bodyPr/>
          <a:lstStyle/>
          <a:p>
            <a:r>
              <a:rPr lang="en-US"/>
              <a:t>OREGON STATE UNIVERSITY</a:t>
            </a:r>
            <a:endParaRPr lang="en-US" dirty="0"/>
          </a:p>
        </p:txBody>
      </p:sp>
      <p:sp>
        <p:nvSpPr>
          <p:cNvPr id="6" name="Slide Number Placeholder 5">
            <a:extLst>
              <a:ext uri="{FF2B5EF4-FFF2-40B4-BE49-F238E27FC236}">
                <a16:creationId xmlns:a16="http://schemas.microsoft.com/office/drawing/2014/main" id="{F5E2EC68-5756-4D14-992B-EAE8CF9E0393}"/>
              </a:ext>
            </a:extLst>
          </p:cNvPr>
          <p:cNvSpPr>
            <a:spLocks noGrp="1"/>
          </p:cNvSpPr>
          <p:nvPr>
            <p:ph type="sldNum" sz="quarter" idx="12"/>
          </p:nvPr>
        </p:nvSpPr>
        <p:spPr/>
        <p:txBody>
          <a:bodyPr/>
          <a:lstStyle/>
          <a:p>
            <a:fld id="{AAB6004F-53F9-E74D-AC89-56EA63355CB3}" type="slidenum">
              <a:rPr lang="en-US" smtClean="0"/>
              <a:pPr/>
              <a:t>15</a:t>
            </a:fld>
            <a:endParaRPr lang="en-US" dirty="0"/>
          </a:p>
        </p:txBody>
      </p:sp>
      <p:sp>
        <p:nvSpPr>
          <p:cNvPr id="7" name="Rectangle 14">
            <a:extLst>
              <a:ext uri="{FF2B5EF4-FFF2-40B4-BE49-F238E27FC236}">
                <a16:creationId xmlns:a16="http://schemas.microsoft.com/office/drawing/2014/main" id="{419CB3B9-B080-42CD-A651-19A8EE789876}"/>
              </a:ext>
            </a:extLst>
          </p:cNvPr>
          <p:cNvSpPr txBox="1">
            <a:spLocks noChangeArrowheads="1"/>
          </p:cNvSpPr>
          <p:nvPr/>
        </p:nvSpPr>
        <p:spPr>
          <a:xfrm>
            <a:off x="836612" y="622301"/>
            <a:ext cx="4572000" cy="1295400"/>
          </a:xfrm>
          <a:prstGeom prst="rect">
            <a:avLst/>
          </a:prstGeom>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baseline="0">
                <a:solidFill>
                  <a:schemeClr val="tx2"/>
                </a:solidFill>
                <a:latin typeface="Rufina-Stencil-Bold" charset="0"/>
                <a:ea typeface="+mj-ea"/>
                <a:cs typeface="+mj-cs"/>
              </a:defRPr>
            </a:lvl1pPr>
          </a:lstStyle>
          <a:p>
            <a:r>
              <a:rPr lang="en-US" sz="2400" dirty="0">
                <a:latin typeface="Verdana" panose="020B0604030504040204" pitchFamily="34" charset="0"/>
              </a:rPr>
              <a:t>What’s the first question a private foundation funder asks about your project?</a:t>
            </a:r>
          </a:p>
        </p:txBody>
      </p:sp>
      <p:sp>
        <p:nvSpPr>
          <p:cNvPr id="8" name="Rectangle 15">
            <a:extLst>
              <a:ext uri="{FF2B5EF4-FFF2-40B4-BE49-F238E27FC236}">
                <a16:creationId xmlns:a16="http://schemas.microsoft.com/office/drawing/2014/main" id="{7D128B8B-797C-4A57-B42A-D1A2AD642441}"/>
              </a:ext>
            </a:extLst>
          </p:cNvPr>
          <p:cNvSpPr txBox="1">
            <a:spLocks noChangeArrowheads="1"/>
          </p:cNvSpPr>
          <p:nvPr/>
        </p:nvSpPr>
        <p:spPr bwMode="auto">
          <a:xfrm>
            <a:off x="546100" y="2841191"/>
            <a:ext cx="5715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kern="1200">
                <a:solidFill>
                  <a:srgbClr val="786A65"/>
                </a:solidFill>
                <a:latin typeface="+mn-lt"/>
                <a:ea typeface="+mn-ea"/>
                <a:cs typeface="+mn-cs"/>
              </a:defRPr>
            </a:lvl1pPr>
            <a:lvl2pPr marL="457200" indent="0" algn="ctr" rtl="0" eaLnBrk="1" fontAlgn="base" hangingPunct="1">
              <a:spcBef>
                <a:spcPct val="20000"/>
              </a:spcBef>
              <a:spcAft>
                <a:spcPct val="0"/>
              </a:spcAft>
              <a:buNone/>
              <a:defRPr sz="2000" kern="1200">
                <a:solidFill>
                  <a:srgbClr val="786A65"/>
                </a:solidFill>
                <a:latin typeface="+mn-lt"/>
                <a:ea typeface="+mn-ea"/>
                <a:cs typeface="+mn-cs"/>
              </a:defRPr>
            </a:lvl2pPr>
            <a:lvl3pPr marL="914400" indent="0" algn="ctr" rtl="0" eaLnBrk="1" fontAlgn="base" hangingPunct="1">
              <a:spcBef>
                <a:spcPct val="20000"/>
              </a:spcBef>
              <a:spcAft>
                <a:spcPct val="0"/>
              </a:spcAft>
              <a:buNone/>
              <a:defRPr sz="1800" kern="1200">
                <a:solidFill>
                  <a:srgbClr val="786A65"/>
                </a:solidFill>
                <a:latin typeface="+mn-lt"/>
                <a:ea typeface="+mn-ea"/>
                <a:cs typeface="+mn-cs"/>
              </a:defRPr>
            </a:lvl3pPr>
            <a:lvl4pPr marL="1371600" indent="0" algn="ctr" rtl="0" eaLnBrk="1" fontAlgn="base" hangingPunct="1">
              <a:spcBef>
                <a:spcPct val="20000"/>
              </a:spcBef>
              <a:spcAft>
                <a:spcPct val="0"/>
              </a:spcAft>
              <a:buNone/>
              <a:defRPr sz="1600" kern="1200">
                <a:solidFill>
                  <a:srgbClr val="786A65"/>
                </a:solidFill>
                <a:latin typeface="+mn-lt"/>
                <a:ea typeface="+mn-ea"/>
                <a:cs typeface="+mn-cs"/>
              </a:defRPr>
            </a:lvl4pPr>
            <a:lvl5pPr marL="1828800" indent="0" algn="ctr" rtl="0" eaLnBrk="1" fontAlgn="base" hangingPunct="1">
              <a:spcBef>
                <a:spcPct val="20000"/>
              </a:spcBef>
              <a:spcAft>
                <a:spcPct val="0"/>
              </a:spcAft>
              <a:buNone/>
              <a:defRPr sz="1600" kern="1200">
                <a:solidFill>
                  <a:srgbClr val="786A65"/>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80000"/>
              </a:lnSpc>
              <a:buFont typeface="+mj-lt"/>
              <a:buAutoNum type="arabicPeriod"/>
            </a:pPr>
            <a:endParaRPr lang="en-US" sz="1800" dirty="0">
              <a:solidFill>
                <a:srgbClr val="006690"/>
              </a:solidFill>
              <a:latin typeface="Verdana" panose="020B0604030504040204" pitchFamily="34" charset="0"/>
            </a:endParaRPr>
          </a:p>
          <a:p>
            <a:r>
              <a:rPr lang="en-US" sz="7200" dirty="0">
                <a:solidFill>
                  <a:schemeClr val="accent5"/>
                </a:solidFill>
                <a:latin typeface="Verdana" panose="020B0604030504040204" pitchFamily="34" charset="0"/>
              </a:rPr>
              <a:t>So what?!</a:t>
            </a:r>
          </a:p>
          <a:p>
            <a:pPr algn="l">
              <a:lnSpc>
                <a:spcPct val="80000"/>
              </a:lnSpc>
              <a:spcBef>
                <a:spcPts val="336"/>
              </a:spcBef>
            </a:pPr>
            <a:endParaRPr lang="en-US" sz="1800" dirty="0">
              <a:latin typeface="Verdana" panose="020B0604030504040204" pitchFamily="34" charset="0"/>
            </a:endParaRPr>
          </a:p>
          <a:p>
            <a:pPr algn="l">
              <a:lnSpc>
                <a:spcPct val="150000"/>
              </a:lnSpc>
              <a:spcBef>
                <a:spcPts val="336"/>
              </a:spcBef>
            </a:pPr>
            <a:r>
              <a:rPr lang="en-US" sz="1800" dirty="0">
                <a:latin typeface="Verdana" panose="020B0604030504040204" pitchFamily="34" charset="0"/>
              </a:rPr>
              <a:t>The program officer knows that your project is important, </a:t>
            </a:r>
            <a:r>
              <a:rPr lang="en-US" sz="1800" i="1" dirty="0">
                <a:latin typeface="Verdana" panose="020B0604030504040204" pitchFamily="34" charset="0"/>
              </a:rPr>
              <a:t>but why is it important to the private foundation from which you are seeking funding?</a:t>
            </a:r>
          </a:p>
          <a:p>
            <a:pPr marL="171450" indent="-171450" algn="l">
              <a:lnSpc>
                <a:spcPct val="80000"/>
              </a:lnSpc>
              <a:spcBef>
                <a:spcPts val="336"/>
              </a:spcBef>
              <a:buFont typeface="Arial" panose="020B0604020202020204" pitchFamily="34" charset="0"/>
              <a:buChar char="•"/>
            </a:pPr>
            <a:endParaRPr lang="en-US" sz="1800" dirty="0">
              <a:latin typeface="Verdana" panose="020B0604030504040204" pitchFamily="34" charset="0"/>
            </a:endParaRPr>
          </a:p>
        </p:txBody>
      </p:sp>
      <p:cxnSp>
        <p:nvCxnSpPr>
          <p:cNvPr id="12" name="Straight Connector 11">
            <a:extLst>
              <a:ext uri="{FF2B5EF4-FFF2-40B4-BE49-F238E27FC236}">
                <a16:creationId xmlns:a16="http://schemas.microsoft.com/office/drawing/2014/main" id="{0E9A885D-5F13-4264-9E9E-79B88E3B9821}"/>
              </a:ext>
            </a:extLst>
          </p:cNvPr>
          <p:cNvCxnSpPr/>
          <p:nvPr/>
        </p:nvCxnSpPr>
        <p:spPr>
          <a:xfrm>
            <a:off x="6608618" y="572222"/>
            <a:ext cx="0" cy="5713556"/>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1440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9C4DBE-E11D-4EF3-8F1C-E06F7EF4C51E}"/>
              </a:ext>
            </a:extLst>
          </p:cNvPr>
          <p:cNvSpPr>
            <a:spLocks noGrp="1"/>
          </p:cNvSpPr>
          <p:nvPr>
            <p:ph type="title"/>
          </p:nvPr>
        </p:nvSpPr>
        <p:spPr/>
        <p:txBody>
          <a:bodyPr/>
          <a:lstStyle/>
          <a:p>
            <a:r>
              <a:rPr lang="en-US" b="1" dirty="0">
                <a:solidFill>
                  <a:schemeClr val="accent5"/>
                </a:solidFill>
              </a:rPr>
              <a:t>Typical grant proposal components</a:t>
            </a:r>
          </a:p>
        </p:txBody>
      </p:sp>
      <p:sp>
        <p:nvSpPr>
          <p:cNvPr id="10" name="Content Placeholder 2">
            <a:extLst>
              <a:ext uri="{FF2B5EF4-FFF2-40B4-BE49-F238E27FC236}">
                <a16:creationId xmlns:a16="http://schemas.microsoft.com/office/drawing/2014/main" id="{D0DB00C0-766F-415B-9D64-A8B70592DD40}"/>
              </a:ext>
            </a:extLst>
          </p:cNvPr>
          <p:cNvSpPr>
            <a:spLocks noGrp="1"/>
          </p:cNvSpPr>
          <p:nvPr>
            <p:ph idx="1"/>
          </p:nvPr>
        </p:nvSpPr>
        <p:spPr/>
        <p:txBody>
          <a:bodyPr/>
          <a:lstStyle/>
          <a:p>
            <a:pPr marL="171450" indent="-171450">
              <a:lnSpc>
                <a:spcPct val="80000"/>
              </a:lnSpc>
              <a:spcBef>
                <a:spcPts val="336"/>
              </a:spcBef>
              <a:buFont typeface="Arial" panose="020B0604020202020204" pitchFamily="34" charset="0"/>
              <a:buChar char="•"/>
            </a:pPr>
            <a:r>
              <a:rPr lang="en-US" dirty="0"/>
              <a:t>Need or Problem Statement (Why)</a:t>
            </a:r>
          </a:p>
          <a:p>
            <a:pPr marL="171450" indent="-171450">
              <a:lnSpc>
                <a:spcPct val="80000"/>
              </a:lnSpc>
              <a:spcBef>
                <a:spcPts val="336"/>
              </a:spcBef>
              <a:buFont typeface="Arial" panose="020B0604020202020204" pitchFamily="34" charset="0"/>
              <a:buChar char="•"/>
            </a:pPr>
            <a:endParaRPr lang="en-US" dirty="0"/>
          </a:p>
          <a:p>
            <a:pPr marL="171450" indent="-171450">
              <a:lnSpc>
                <a:spcPct val="80000"/>
              </a:lnSpc>
              <a:spcBef>
                <a:spcPts val="336"/>
              </a:spcBef>
              <a:buFont typeface="Arial" panose="020B0604020202020204" pitchFamily="34" charset="0"/>
              <a:buChar char="•"/>
            </a:pPr>
            <a:r>
              <a:rPr lang="en-US" dirty="0"/>
              <a:t>Project Design/Solution (What)</a:t>
            </a:r>
          </a:p>
          <a:p>
            <a:pPr marL="171450" indent="-171450">
              <a:lnSpc>
                <a:spcPct val="80000"/>
              </a:lnSpc>
              <a:spcBef>
                <a:spcPts val="336"/>
              </a:spcBef>
              <a:buFont typeface="Arial" panose="020B0604020202020204" pitchFamily="34" charset="0"/>
              <a:buChar char="•"/>
            </a:pPr>
            <a:endParaRPr lang="en-US" dirty="0"/>
          </a:p>
          <a:p>
            <a:pPr marL="171450" indent="-171450">
              <a:lnSpc>
                <a:spcPct val="80000"/>
              </a:lnSpc>
              <a:spcBef>
                <a:spcPts val="336"/>
              </a:spcBef>
              <a:buFont typeface="Arial" panose="020B0604020202020204" pitchFamily="34" charset="0"/>
              <a:buChar char="•"/>
            </a:pPr>
            <a:r>
              <a:rPr lang="en-US" dirty="0"/>
              <a:t>Key Personnel (Who)</a:t>
            </a:r>
          </a:p>
          <a:p>
            <a:pPr marL="171450" indent="-171450">
              <a:lnSpc>
                <a:spcPct val="80000"/>
              </a:lnSpc>
              <a:spcBef>
                <a:spcPts val="336"/>
              </a:spcBef>
              <a:buFont typeface="Arial" panose="020B0604020202020204" pitchFamily="34" charset="0"/>
              <a:buChar char="•"/>
            </a:pPr>
            <a:endParaRPr lang="en-US" dirty="0"/>
          </a:p>
          <a:p>
            <a:pPr marL="171450" indent="-171450">
              <a:lnSpc>
                <a:spcPct val="80000"/>
              </a:lnSpc>
              <a:spcBef>
                <a:spcPts val="336"/>
              </a:spcBef>
              <a:buFont typeface="Arial" panose="020B0604020202020204" pitchFamily="34" charset="0"/>
              <a:buChar char="•"/>
            </a:pPr>
            <a:r>
              <a:rPr lang="en-US" dirty="0"/>
              <a:t>Management Plan (How, When, and Where)</a:t>
            </a:r>
          </a:p>
          <a:p>
            <a:pPr marL="171450" indent="-171450">
              <a:lnSpc>
                <a:spcPct val="80000"/>
              </a:lnSpc>
              <a:spcBef>
                <a:spcPts val="336"/>
              </a:spcBef>
              <a:buFont typeface="Arial" panose="020B0604020202020204" pitchFamily="34" charset="0"/>
              <a:buChar char="•"/>
            </a:pPr>
            <a:endParaRPr lang="en-US" dirty="0"/>
          </a:p>
          <a:p>
            <a:pPr marL="171450" indent="-171450">
              <a:lnSpc>
                <a:spcPct val="80000"/>
              </a:lnSpc>
              <a:spcBef>
                <a:spcPts val="336"/>
              </a:spcBef>
              <a:buFont typeface="Arial" panose="020B0604020202020204" pitchFamily="34" charset="0"/>
              <a:buChar char="•"/>
            </a:pPr>
            <a:r>
              <a:rPr lang="en-US" dirty="0"/>
              <a:t>Evaluation (What happened and what’s next)</a:t>
            </a:r>
          </a:p>
        </p:txBody>
      </p:sp>
      <p:sp>
        <p:nvSpPr>
          <p:cNvPr id="2" name="Footer Placeholder 1"/>
          <p:cNvSpPr>
            <a:spLocks noGrp="1"/>
          </p:cNvSpPr>
          <p:nvPr>
            <p:ph type="ftr" sz="quarter" idx="11"/>
          </p:nvPr>
        </p:nvSpPr>
        <p:spPr/>
        <p:txBody>
          <a:bodyPr anchor="ctr">
            <a:normAutofit/>
          </a:bodyPr>
          <a:lstStyle/>
          <a:p>
            <a:pPr>
              <a:spcAft>
                <a:spcPts val="600"/>
              </a:spcAft>
            </a:pPr>
            <a:r>
              <a:rPr lang="en-US"/>
              <a:t>OREGON STATE UNIVERSITY</a:t>
            </a:r>
          </a:p>
        </p:txBody>
      </p:sp>
      <p:sp>
        <p:nvSpPr>
          <p:cNvPr id="3" name="Slide Number Placeholder 2"/>
          <p:cNvSpPr>
            <a:spLocks noGrp="1"/>
          </p:cNvSpPr>
          <p:nvPr>
            <p:ph type="sldNum" sz="quarter" idx="12"/>
          </p:nvPr>
        </p:nvSpPr>
        <p:spPr/>
        <p:txBody>
          <a:bodyPr anchor="ctr">
            <a:normAutofit/>
          </a:bodyPr>
          <a:lstStyle/>
          <a:p>
            <a:pPr>
              <a:spcAft>
                <a:spcPts val="600"/>
              </a:spcAft>
            </a:pPr>
            <a:fld id="{AAB6004F-53F9-E74D-AC89-56EA63355CB3}" type="slidenum">
              <a:rPr lang="en-US" smtClean="0"/>
              <a:pPr>
                <a:spcAft>
                  <a:spcPts val="600"/>
                </a:spcAft>
              </a:pPr>
              <a:t>16</a:t>
            </a:fld>
            <a:endParaRPr lang="en-US"/>
          </a:p>
        </p:txBody>
      </p:sp>
      <p:pic>
        <p:nvPicPr>
          <p:cNvPr id="5" name="Graphic 4" descr="Badge 5 outline">
            <a:extLst>
              <a:ext uri="{FF2B5EF4-FFF2-40B4-BE49-F238E27FC236}">
                <a16:creationId xmlns:a16="http://schemas.microsoft.com/office/drawing/2014/main" id="{4394135C-E317-4838-BB58-779C9C170FD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25505"/>
          <a:stretch/>
        </p:blipFill>
        <p:spPr>
          <a:xfrm>
            <a:off x="9628910" y="2066636"/>
            <a:ext cx="2299854" cy="3087254"/>
          </a:xfrm>
          <a:prstGeom prst="rect">
            <a:avLst/>
          </a:prstGeom>
        </p:spPr>
      </p:pic>
    </p:spTree>
    <p:extLst>
      <p:ext uri="{BB962C8B-B14F-4D97-AF65-F5344CB8AC3E}">
        <p14:creationId xmlns:p14="http://schemas.microsoft.com/office/powerpoint/2010/main" val="245019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CCF7ADC-0D08-48A7-A8A4-58F60C977A09}"/>
              </a:ext>
            </a:extLst>
          </p:cNvPr>
          <p:cNvSpPr>
            <a:spLocks noGrp="1"/>
          </p:cNvSpPr>
          <p:nvPr>
            <p:ph type="title"/>
          </p:nvPr>
        </p:nvSpPr>
        <p:spPr>
          <a:xfrm>
            <a:off x="838200" y="566736"/>
            <a:ext cx="5181600" cy="1325563"/>
          </a:xfrm>
        </p:spPr>
        <p:txBody>
          <a:bodyPr>
            <a:normAutofit/>
          </a:bodyPr>
          <a:lstStyle/>
          <a:p>
            <a:r>
              <a:rPr lang="en-US" b="1" dirty="0"/>
              <a:t>Need or Problem Statement (Why)</a:t>
            </a:r>
          </a:p>
        </p:txBody>
      </p:sp>
      <p:sp>
        <p:nvSpPr>
          <p:cNvPr id="11" name="Content Placeholder 10">
            <a:extLst>
              <a:ext uri="{FF2B5EF4-FFF2-40B4-BE49-F238E27FC236}">
                <a16:creationId xmlns:a16="http://schemas.microsoft.com/office/drawing/2014/main" id="{FD4A86C3-B81C-48EE-8020-7713E65D2D7C}"/>
              </a:ext>
            </a:extLst>
          </p:cNvPr>
          <p:cNvSpPr>
            <a:spLocks noGrp="1"/>
          </p:cNvSpPr>
          <p:nvPr>
            <p:ph sz="half" idx="1"/>
          </p:nvPr>
        </p:nvSpPr>
        <p:spPr>
          <a:xfrm>
            <a:off x="812800" y="2161308"/>
            <a:ext cx="5181600" cy="4084203"/>
          </a:xfrm>
        </p:spPr>
        <p:txBody>
          <a:bodyPr>
            <a:normAutofit/>
          </a:bodyPr>
          <a:lstStyle/>
          <a:p>
            <a:pPr>
              <a:lnSpc>
                <a:spcPct val="80000"/>
              </a:lnSpc>
              <a:spcBef>
                <a:spcPts val="336"/>
              </a:spcBef>
            </a:pPr>
            <a:r>
              <a:rPr lang="en-US" dirty="0"/>
              <a:t>Section where the </a:t>
            </a:r>
            <a:r>
              <a:rPr lang="en-US" i="1" dirty="0"/>
              <a:t>problem</a:t>
            </a:r>
            <a:r>
              <a:rPr lang="en-US" dirty="0"/>
              <a:t> is framed.</a:t>
            </a:r>
          </a:p>
          <a:p>
            <a:pPr marL="0" indent="0">
              <a:lnSpc>
                <a:spcPct val="80000"/>
              </a:lnSpc>
              <a:spcBef>
                <a:spcPts val="336"/>
              </a:spcBef>
              <a:buNone/>
            </a:pPr>
            <a:endParaRPr lang="en-US" dirty="0"/>
          </a:p>
          <a:p>
            <a:pPr>
              <a:lnSpc>
                <a:spcPct val="80000"/>
              </a:lnSpc>
              <a:spcBef>
                <a:spcPts val="336"/>
              </a:spcBef>
            </a:pPr>
            <a:r>
              <a:rPr lang="en-US" dirty="0"/>
              <a:t>Sets up the </a:t>
            </a:r>
            <a:r>
              <a:rPr lang="en-US" i="1" dirty="0"/>
              <a:t>so what? </a:t>
            </a:r>
            <a:r>
              <a:rPr lang="en-US" dirty="0"/>
              <a:t>question.</a:t>
            </a:r>
          </a:p>
          <a:p>
            <a:pPr marL="0" indent="0">
              <a:lnSpc>
                <a:spcPct val="80000"/>
              </a:lnSpc>
              <a:spcBef>
                <a:spcPts val="336"/>
              </a:spcBef>
              <a:buNone/>
            </a:pPr>
            <a:endParaRPr lang="en-US" sz="2800" dirty="0">
              <a:latin typeface="Verdana" panose="020B0604030504040204" pitchFamily="34" charset="0"/>
            </a:endParaRPr>
          </a:p>
          <a:p>
            <a:pPr marL="0" indent="0">
              <a:lnSpc>
                <a:spcPct val="80000"/>
              </a:lnSpc>
              <a:spcBef>
                <a:spcPts val="336"/>
              </a:spcBef>
              <a:buNone/>
            </a:pPr>
            <a:r>
              <a:rPr lang="en-US" sz="2800" b="1" dirty="0">
                <a:solidFill>
                  <a:srgbClr val="DC4405"/>
                </a:solidFill>
              </a:rPr>
              <a:t>Successful proposals meet needs the sponsor cares about.</a:t>
            </a:r>
          </a:p>
          <a:p>
            <a:pPr marL="0" indent="0">
              <a:lnSpc>
                <a:spcPct val="80000"/>
              </a:lnSpc>
              <a:spcBef>
                <a:spcPts val="336"/>
              </a:spcBef>
              <a:buNone/>
            </a:pPr>
            <a:endParaRPr lang="en-US" dirty="0"/>
          </a:p>
          <a:p>
            <a:pPr marL="0" indent="0">
              <a:buNone/>
            </a:pPr>
            <a:endParaRPr lang="en-US" dirty="0"/>
          </a:p>
        </p:txBody>
      </p:sp>
      <p:sp>
        <p:nvSpPr>
          <p:cNvPr id="13" name="Content Placeholder 12">
            <a:extLst>
              <a:ext uri="{FF2B5EF4-FFF2-40B4-BE49-F238E27FC236}">
                <a16:creationId xmlns:a16="http://schemas.microsoft.com/office/drawing/2014/main" id="{DBDB7618-DA9C-4778-8104-C6EE087DAD38}"/>
              </a:ext>
            </a:extLst>
          </p:cNvPr>
          <p:cNvSpPr>
            <a:spLocks noGrp="1"/>
          </p:cNvSpPr>
          <p:nvPr>
            <p:ph sz="half" idx="2"/>
          </p:nvPr>
        </p:nvSpPr>
        <p:spPr>
          <a:xfrm>
            <a:off x="6172202" y="1892298"/>
            <a:ext cx="5181600" cy="4241801"/>
          </a:xfrm>
        </p:spPr>
        <p:txBody>
          <a:bodyPr>
            <a:normAutofit/>
          </a:bodyPr>
          <a:lstStyle/>
          <a:p>
            <a:pPr>
              <a:lnSpc>
                <a:spcPct val="113000"/>
              </a:lnSpc>
              <a:spcBef>
                <a:spcPts val="0"/>
              </a:spcBef>
            </a:pPr>
            <a:r>
              <a:rPr lang="en-US" dirty="0"/>
              <a:t>Includes:</a:t>
            </a:r>
          </a:p>
          <a:p>
            <a:pPr marL="628650" lvl="1" indent="-171450">
              <a:lnSpc>
                <a:spcPct val="113000"/>
              </a:lnSpc>
              <a:spcBef>
                <a:spcPts val="0"/>
              </a:spcBef>
              <a:buFont typeface="Arial" panose="020B0604020202020204" pitchFamily="34" charset="0"/>
              <a:buChar char="•"/>
            </a:pPr>
            <a:r>
              <a:rPr lang="en-US" sz="2800" dirty="0"/>
              <a:t>Project description</a:t>
            </a:r>
          </a:p>
          <a:p>
            <a:pPr marL="628650" lvl="1" indent="-171450">
              <a:lnSpc>
                <a:spcPct val="113000"/>
              </a:lnSpc>
              <a:spcBef>
                <a:spcPts val="0"/>
              </a:spcBef>
              <a:buFont typeface="Arial" panose="020B0604020202020204" pitchFamily="34" charset="0"/>
              <a:buChar char="•"/>
            </a:pPr>
            <a:r>
              <a:rPr lang="en-US" sz="2800" dirty="0"/>
              <a:t>Goals and objectives</a:t>
            </a:r>
          </a:p>
          <a:p>
            <a:pPr marL="628650" lvl="1" indent="-171450">
              <a:lnSpc>
                <a:spcPct val="113000"/>
              </a:lnSpc>
              <a:spcBef>
                <a:spcPts val="0"/>
              </a:spcBef>
              <a:buFont typeface="Arial" panose="020B0604020202020204" pitchFamily="34" charset="0"/>
              <a:buChar char="•"/>
            </a:pPr>
            <a:r>
              <a:rPr lang="en-US" sz="2800" dirty="0"/>
              <a:t>Activities</a:t>
            </a:r>
          </a:p>
          <a:p>
            <a:pPr marL="457200" lvl="1" indent="0">
              <a:lnSpc>
                <a:spcPct val="113000"/>
              </a:lnSpc>
              <a:spcBef>
                <a:spcPts val="0"/>
              </a:spcBef>
              <a:buNone/>
            </a:pPr>
            <a:endParaRPr lang="en-US" dirty="0"/>
          </a:p>
          <a:p>
            <a:pPr marL="0" indent="0">
              <a:buNone/>
            </a:pPr>
            <a:r>
              <a:rPr lang="en-US" b="1" dirty="0">
                <a:solidFill>
                  <a:srgbClr val="DC4405"/>
                </a:solidFill>
              </a:rPr>
              <a:t>Successful proposals design solutions that that meet the needs they outline.</a:t>
            </a:r>
          </a:p>
        </p:txBody>
      </p:sp>
      <p:sp>
        <p:nvSpPr>
          <p:cNvPr id="4" name="Footer Placeholder 3">
            <a:extLst>
              <a:ext uri="{FF2B5EF4-FFF2-40B4-BE49-F238E27FC236}">
                <a16:creationId xmlns:a16="http://schemas.microsoft.com/office/drawing/2014/main" id="{6E4849E7-E200-44C8-B008-45F2BDC25265}"/>
              </a:ext>
            </a:extLst>
          </p:cNvPr>
          <p:cNvSpPr>
            <a:spLocks noGrp="1"/>
          </p:cNvSpPr>
          <p:nvPr>
            <p:ph type="ftr" sz="quarter" idx="11"/>
          </p:nvPr>
        </p:nvSpPr>
        <p:spPr/>
        <p:txBody>
          <a:bodyPr/>
          <a:lstStyle/>
          <a:p>
            <a:r>
              <a:rPr lang="en-US"/>
              <a:t>OREGON STATE UNIVERSITY</a:t>
            </a:r>
            <a:endParaRPr lang="en-US" dirty="0"/>
          </a:p>
        </p:txBody>
      </p:sp>
      <p:sp>
        <p:nvSpPr>
          <p:cNvPr id="5" name="Slide Number Placeholder 4">
            <a:extLst>
              <a:ext uri="{FF2B5EF4-FFF2-40B4-BE49-F238E27FC236}">
                <a16:creationId xmlns:a16="http://schemas.microsoft.com/office/drawing/2014/main" id="{565B2676-3400-45B2-84E5-69E903A3755C}"/>
              </a:ext>
            </a:extLst>
          </p:cNvPr>
          <p:cNvSpPr>
            <a:spLocks noGrp="1"/>
          </p:cNvSpPr>
          <p:nvPr>
            <p:ph type="sldNum" sz="quarter" idx="12"/>
          </p:nvPr>
        </p:nvSpPr>
        <p:spPr/>
        <p:txBody>
          <a:bodyPr/>
          <a:lstStyle/>
          <a:p>
            <a:fld id="{AAB6004F-53F9-E74D-AC89-56EA63355CB3}" type="slidenum">
              <a:rPr lang="en-US" smtClean="0"/>
              <a:pPr/>
              <a:t>17</a:t>
            </a:fld>
            <a:endParaRPr lang="en-US" dirty="0"/>
          </a:p>
        </p:txBody>
      </p:sp>
      <p:sp>
        <p:nvSpPr>
          <p:cNvPr id="14" name="Title 8">
            <a:extLst>
              <a:ext uri="{FF2B5EF4-FFF2-40B4-BE49-F238E27FC236}">
                <a16:creationId xmlns:a16="http://schemas.microsoft.com/office/drawing/2014/main" id="{3375BCA5-0093-47BC-B6F5-D664C85DFDE7}"/>
              </a:ext>
            </a:extLst>
          </p:cNvPr>
          <p:cNvSpPr txBox="1">
            <a:spLocks/>
          </p:cNvSpPr>
          <p:nvPr/>
        </p:nvSpPr>
        <p:spPr>
          <a:xfrm>
            <a:off x="6019800" y="517525"/>
            <a:ext cx="54864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baseline="0">
                <a:solidFill>
                  <a:schemeClr val="tx2"/>
                </a:solidFill>
                <a:latin typeface="Rufina-Stencil-Bold" charset="0"/>
                <a:ea typeface="+mj-ea"/>
                <a:cs typeface="+mj-cs"/>
              </a:defRPr>
            </a:lvl1pPr>
          </a:lstStyle>
          <a:p>
            <a:pPr>
              <a:lnSpc>
                <a:spcPct val="80000"/>
              </a:lnSpc>
              <a:spcBef>
                <a:spcPts val="336"/>
              </a:spcBef>
            </a:pPr>
            <a:r>
              <a:rPr lang="en-US" b="1" dirty="0"/>
              <a:t>Project Design/Solution (What)</a:t>
            </a:r>
          </a:p>
        </p:txBody>
      </p:sp>
    </p:spTree>
    <p:extLst>
      <p:ext uri="{BB962C8B-B14F-4D97-AF65-F5344CB8AC3E}">
        <p14:creationId xmlns:p14="http://schemas.microsoft.com/office/powerpoint/2010/main" val="3346290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CCF7ADC-0D08-48A7-A8A4-58F60C977A09}"/>
              </a:ext>
            </a:extLst>
          </p:cNvPr>
          <p:cNvSpPr>
            <a:spLocks noGrp="1"/>
          </p:cNvSpPr>
          <p:nvPr>
            <p:ph type="title"/>
          </p:nvPr>
        </p:nvSpPr>
        <p:spPr>
          <a:xfrm>
            <a:off x="838200" y="566736"/>
            <a:ext cx="5181600" cy="1325563"/>
          </a:xfrm>
        </p:spPr>
        <p:txBody>
          <a:bodyPr>
            <a:normAutofit/>
          </a:bodyPr>
          <a:lstStyle/>
          <a:p>
            <a:pPr>
              <a:lnSpc>
                <a:spcPct val="80000"/>
              </a:lnSpc>
              <a:spcBef>
                <a:spcPts val="336"/>
              </a:spcBef>
            </a:pPr>
            <a:r>
              <a:rPr lang="en-US" b="1" dirty="0"/>
              <a:t>Key Personnel (Who)</a:t>
            </a:r>
          </a:p>
        </p:txBody>
      </p:sp>
      <p:sp>
        <p:nvSpPr>
          <p:cNvPr id="11" name="Content Placeholder 10">
            <a:extLst>
              <a:ext uri="{FF2B5EF4-FFF2-40B4-BE49-F238E27FC236}">
                <a16:creationId xmlns:a16="http://schemas.microsoft.com/office/drawing/2014/main" id="{FD4A86C3-B81C-48EE-8020-7713E65D2D7C}"/>
              </a:ext>
            </a:extLst>
          </p:cNvPr>
          <p:cNvSpPr>
            <a:spLocks noGrp="1"/>
          </p:cNvSpPr>
          <p:nvPr>
            <p:ph sz="half" idx="1"/>
          </p:nvPr>
        </p:nvSpPr>
        <p:spPr>
          <a:xfrm>
            <a:off x="6172202" y="566736"/>
            <a:ext cx="5181600" cy="1690256"/>
          </a:xfrm>
        </p:spPr>
        <p:txBody>
          <a:bodyPr>
            <a:normAutofit/>
          </a:bodyPr>
          <a:lstStyle/>
          <a:p>
            <a:pPr marL="0" indent="0">
              <a:lnSpc>
                <a:spcPct val="80000"/>
              </a:lnSpc>
              <a:spcBef>
                <a:spcPts val="336"/>
              </a:spcBef>
              <a:buNone/>
            </a:pPr>
            <a:r>
              <a:rPr lang="en-US" b="1" dirty="0">
                <a:solidFill>
                  <a:srgbClr val="DC4405"/>
                </a:solidFill>
              </a:rPr>
              <a:t>Successful proposals demonstrate that the PI has sufficient experience to undertake the project.</a:t>
            </a:r>
          </a:p>
          <a:p>
            <a:pPr marL="0" indent="0">
              <a:lnSpc>
                <a:spcPct val="80000"/>
              </a:lnSpc>
              <a:spcBef>
                <a:spcPts val="336"/>
              </a:spcBef>
              <a:buNone/>
            </a:pPr>
            <a:endParaRPr lang="en-US" dirty="0"/>
          </a:p>
          <a:p>
            <a:pPr marL="0" indent="0">
              <a:buNone/>
            </a:pPr>
            <a:endParaRPr lang="en-US" dirty="0"/>
          </a:p>
        </p:txBody>
      </p:sp>
      <p:sp>
        <p:nvSpPr>
          <p:cNvPr id="13" name="Content Placeholder 12">
            <a:extLst>
              <a:ext uri="{FF2B5EF4-FFF2-40B4-BE49-F238E27FC236}">
                <a16:creationId xmlns:a16="http://schemas.microsoft.com/office/drawing/2014/main" id="{DBDB7618-DA9C-4778-8104-C6EE087DAD38}"/>
              </a:ext>
            </a:extLst>
          </p:cNvPr>
          <p:cNvSpPr>
            <a:spLocks noGrp="1"/>
          </p:cNvSpPr>
          <p:nvPr>
            <p:ph sz="half" idx="2"/>
          </p:nvPr>
        </p:nvSpPr>
        <p:spPr>
          <a:xfrm>
            <a:off x="6172202" y="2784764"/>
            <a:ext cx="5181600" cy="3349335"/>
          </a:xfrm>
        </p:spPr>
        <p:txBody>
          <a:bodyPr>
            <a:normAutofit/>
          </a:bodyPr>
          <a:lstStyle/>
          <a:p>
            <a:pPr marL="171450" indent="-171450">
              <a:lnSpc>
                <a:spcPct val="100000"/>
              </a:lnSpc>
              <a:spcBef>
                <a:spcPts val="0"/>
              </a:spcBef>
              <a:buFont typeface="Arial" panose="020B0604020202020204" pitchFamily="34" charset="0"/>
              <a:buChar char="•"/>
            </a:pPr>
            <a:r>
              <a:rPr lang="en-US" dirty="0"/>
              <a:t>May include: </a:t>
            </a:r>
          </a:p>
          <a:p>
            <a:pPr marL="628650" lvl="1" indent="-171450">
              <a:lnSpc>
                <a:spcPct val="100000"/>
              </a:lnSpc>
              <a:spcBef>
                <a:spcPts val="0"/>
              </a:spcBef>
              <a:buFont typeface="Arial" panose="020B0604020202020204" pitchFamily="34" charset="0"/>
              <a:buChar char="•"/>
            </a:pPr>
            <a:r>
              <a:rPr lang="en-US" sz="2800" dirty="0"/>
              <a:t>Methods</a:t>
            </a:r>
          </a:p>
          <a:p>
            <a:pPr marL="628650" lvl="1" indent="-171450">
              <a:lnSpc>
                <a:spcPct val="100000"/>
              </a:lnSpc>
              <a:spcBef>
                <a:spcPts val="0"/>
              </a:spcBef>
              <a:buFont typeface="Arial" panose="020B0604020202020204" pitchFamily="34" charset="0"/>
              <a:buChar char="•"/>
            </a:pPr>
            <a:r>
              <a:rPr lang="en-US" sz="2800" dirty="0"/>
              <a:t>Milestones/benchmarks</a:t>
            </a:r>
          </a:p>
          <a:p>
            <a:pPr marL="457200" lvl="1" indent="0">
              <a:lnSpc>
                <a:spcPct val="100000"/>
              </a:lnSpc>
              <a:spcBef>
                <a:spcPts val="0"/>
              </a:spcBef>
              <a:buNone/>
            </a:pPr>
            <a:endParaRPr lang="en-US" dirty="0"/>
          </a:p>
          <a:p>
            <a:pPr marL="0" indent="0">
              <a:lnSpc>
                <a:spcPct val="100000"/>
              </a:lnSpc>
              <a:spcBef>
                <a:spcPts val="0"/>
              </a:spcBef>
              <a:buNone/>
            </a:pPr>
            <a:r>
              <a:rPr lang="en-US" b="1" dirty="0">
                <a:solidFill>
                  <a:srgbClr val="DC4405"/>
                </a:solidFill>
              </a:rPr>
              <a:t>Successful projects are well designed, thoughtful, and achievable</a:t>
            </a:r>
          </a:p>
        </p:txBody>
      </p:sp>
      <p:sp>
        <p:nvSpPr>
          <p:cNvPr id="4" name="Footer Placeholder 3">
            <a:extLst>
              <a:ext uri="{FF2B5EF4-FFF2-40B4-BE49-F238E27FC236}">
                <a16:creationId xmlns:a16="http://schemas.microsoft.com/office/drawing/2014/main" id="{6E4849E7-E200-44C8-B008-45F2BDC25265}"/>
              </a:ext>
            </a:extLst>
          </p:cNvPr>
          <p:cNvSpPr>
            <a:spLocks noGrp="1"/>
          </p:cNvSpPr>
          <p:nvPr>
            <p:ph type="ftr" sz="quarter" idx="11"/>
          </p:nvPr>
        </p:nvSpPr>
        <p:spPr/>
        <p:txBody>
          <a:bodyPr/>
          <a:lstStyle/>
          <a:p>
            <a:r>
              <a:rPr lang="en-US"/>
              <a:t>OREGON STATE UNIVERSITY</a:t>
            </a:r>
            <a:endParaRPr lang="en-US" dirty="0"/>
          </a:p>
        </p:txBody>
      </p:sp>
      <p:sp>
        <p:nvSpPr>
          <p:cNvPr id="5" name="Slide Number Placeholder 4">
            <a:extLst>
              <a:ext uri="{FF2B5EF4-FFF2-40B4-BE49-F238E27FC236}">
                <a16:creationId xmlns:a16="http://schemas.microsoft.com/office/drawing/2014/main" id="{565B2676-3400-45B2-84E5-69E903A3755C}"/>
              </a:ext>
            </a:extLst>
          </p:cNvPr>
          <p:cNvSpPr>
            <a:spLocks noGrp="1"/>
          </p:cNvSpPr>
          <p:nvPr>
            <p:ph type="sldNum" sz="quarter" idx="12"/>
          </p:nvPr>
        </p:nvSpPr>
        <p:spPr/>
        <p:txBody>
          <a:bodyPr/>
          <a:lstStyle/>
          <a:p>
            <a:fld id="{AAB6004F-53F9-E74D-AC89-56EA63355CB3}" type="slidenum">
              <a:rPr lang="en-US" smtClean="0"/>
              <a:pPr/>
              <a:t>18</a:t>
            </a:fld>
            <a:endParaRPr lang="en-US" dirty="0"/>
          </a:p>
        </p:txBody>
      </p:sp>
      <p:sp>
        <p:nvSpPr>
          <p:cNvPr id="14" name="Title 8">
            <a:extLst>
              <a:ext uri="{FF2B5EF4-FFF2-40B4-BE49-F238E27FC236}">
                <a16:creationId xmlns:a16="http://schemas.microsoft.com/office/drawing/2014/main" id="{3375BCA5-0093-47BC-B6F5-D664C85DFDE7}"/>
              </a:ext>
            </a:extLst>
          </p:cNvPr>
          <p:cNvSpPr txBox="1">
            <a:spLocks/>
          </p:cNvSpPr>
          <p:nvPr/>
        </p:nvSpPr>
        <p:spPr>
          <a:xfrm>
            <a:off x="838200" y="2420072"/>
            <a:ext cx="5486400" cy="20627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2"/>
                </a:solidFill>
                <a:latin typeface="Rufina-Stencil-Bold" charset="0"/>
                <a:ea typeface="+mj-ea"/>
                <a:cs typeface="+mj-cs"/>
              </a:defRPr>
            </a:lvl1pPr>
          </a:lstStyle>
          <a:p>
            <a:pPr>
              <a:lnSpc>
                <a:spcPct val="80000"/>
              </a:lnSpc>
              <a:spcBef>
                <a:spcPts val="336"/>
              </a:spcBef>
            </a:pPr>
            <a:r>
              <a:rPr lang="en-US" b="1" dirty="0"/>
              <a:t>Management Plan (How, When, and Where)</a:t>
            </a:r>
          </a:p>
        </p:txBody>
      </p:sp>
      <p:sp>
        <p:nvSpPr>
          <p:cNvPr id="2" name="TextBox 1">
            <a:extLst>
              <a:ext uri="{FF2B5EF4-FFF2-40B4-BE49-F238E27FC236}">
                <a16:creationId xmlns:a16="http://schemas.microsoft.com/office/drawing/2014/main" id="{EE731E71-78BE-428C-AFE2-4931AD251D70}"/>
              </a:ext>
            </a:extLst>
          </p:cNvPr>
          <p:cNvSpPr txBox="1"/>
          <p:nvPr/>
        </p:nvSpPr>
        <p:spPr>
          <a:xfrm>
            <a:off x="838200" y="4746743"/>
            <a:ext cx="5049984" cy="1661993"/>
          </a:xfrm>
          <a:prstGeom prst="rect">
            <a:avLst/>
          </a:prstGeom>
          <a:noFill/>
        </p:spPr>
        <p:txBody>
          <a:bodyPr wrap="square" rtlCol="0">
            <a:spAutoFit/>
          </a:bodyPr>
          <a:lstStyle/>
          <a:p>
            <a:r>
              <a:rPr lang="en-US" sz="2800" dirty="0">
                <a:solidFill>
                  <a:schemeClr val="tx2"/>
                </a:solidFill>
                <a:latin typeface="Kievit Offc" panose="020B0504030101020102"/>
              </a:rPr>
              <a:t>Section that describes how, when, and where the solution will be undertaken.</a:t>
            </a:r>
          </a:p>
          <a:p>
            <a:endParaRPr lang="en-US" dirty="0"/>
          </a:p>
        </p:txBody>
      </p:sp>
      <p:cxnSp>
        <p:nvCxnSpPr>
          <p:cNvPr id="6" name="Straight Connector 5">
            <a:extLst>
              <a:ext uri="{FF2B5EF4-FFF2-40B4-BE49-F238E27FC236}">
                <a16:creationId xmlns:a16="http://schemas.microsoft.com/office/drawing/2014/main" id="{D097B374-45EE-4F86-A96A-B53F28797AE3}"/>
              </a:ext>
            </a:extLst>
          </p:cNvPr>
          <p:cNvCxnSpPr/>
          <p:nvPr/>
        </p:nvCxnSpPr>
        <p:spPr>
          <a:xfrm>
            <a:off x="533400" y="2420072"/>
            <a:ext cx="1096587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85145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OSU Foundation</a:t>
            </a:r>
            <a:br>
              <a:rPr lang="en-US" dirty="0"/>
            </a:br>
            <a:r>
              <a:rPr lang="en-US" b="1" dirty="0">
                <a:solidFill>
                  <a:schemeClr val="accent5"/>
                </a:solidFill>
              </a:rPr>
              <a:t>Office of Foundation Relations</a:t>
            </a:r>
          </a:p>
        </p:txBody>
      </p:sp>
      <p:sp>
        <p:nvSpPr>
          <p:cNvPr id="2" name="Text Placeholder 1">
            <a:extLst>
              <a:ext uri="{FF2B5EF4-FFF2-40B4-BE49-F238E27FC236}">
                <a16:creationId xmlns:a16="http://schemas.microsoft.com/office/drawing/2014/main" id="{E9A23282-7A10-446A-B1D0-83B600B82D0C}"/>
              </a:ext>
            </a:extLst>
          </p:cNvPr>
          <p:cNvSpPr>
            <a:spLocks noGrp="1"/>
          </p:cNvSpPr>
          <p:nvPr>
            <p:ph type="body" idx="1"/>
          </p:nvPr>
        </p:nvSpPr>
        <p:spPr>
          <a:xfrm>
            <a:off x="839789" y="1821318"/>
            <a:ext cx="2557144" cy="931408"/>
          </a:xfrm>
        </p:spPr>
        <p:txBody>
          <a:bodyPr>
            <a:normAutofit lnSpcReduction="10000"/>
          </a:bodyPr>
          <a:lstStyle/>
          <a:p>
            <a:pPr algn="ctr"/>
            <a:r>
              <a:rPr lang="en-US" dirty="0"/>
              <a:t>Aaron Shonk</a:t>
            </a:r>
          </a:p>
          <a:p>
            <a:pPr algn="ctr"/>
            <a:r>
              <a:rPr lang="en-US" dirty="0"/>
              <a:t>Senior Director</a:t>
            </a:r>
          </a:p>
        </p:txBody>
      </p:sp>
      <p:pic>
        <p:nvPicPr>
          <p:cNvPr id="11" name="Content Placeholder 10" descr="A person smiling for the camera&#10;&#10;Description automatically generated with low confidence">
            <a:extLst>
              <a:ext uri="{FF2B5EF4-FFF2-40B4-BE49-F238E27FC236}">
                <a16:creationId xmlns:a16="http://schemas.microsoft.com/office/drawing/2014/main" id="{C6C3E7AD-D453-4755-A7D5-586C4B474FF5}"/>
              </a:ext>
            </a:extLst>
          </p:cNvPr>
          <p:cNvPicPr>
            <a:picLocks noGrp="1" noChangeAspect="1"/>
          </p:cNvPicPr>
          <p:nvPr>
            <p:ph sz="half" idx="2"/>
          </p:nvPr>
        </p:nvPicPr>
        <p:blipFill rotWithShape="1">
          <a:blip r:embed="rId3"/>
          <a:srcRect l="27785" t="3887" r="24967" b="7391"/>
          <a:stretch/>
        </p:blipFill>
        <p:spPr>
          <a:xfrm>
            <a:off x="8795068" y="2752726"/>
            <a:ext cx="2560320" cy="3200400"/>
          </a:xfrm>
        </p:spPr>
      </p:pic>
      <p:sp>
        <p:nvSpPr>
          <p:cNvPr id="8" name="Text Placeholder 7">
            <a:extLst>
              <a:ext uri="{FF2B5EF4-FFF2-40B4-BE49-F238E27FC236}">
                <a16:creationId xmlns:a16="http://schemas.microsoft.com/office/drawing/2014/main" id="{3A9E4874-F259-48C2-A447-1022EFCDDC96}"/>
              </a:ext>
            </a:extLst>
          </p:cNvPr>
          <p:cNvSpPr>
            <a:spLocks noGrp="1"/>
          </p:cNvSpPr>
          <p:nvPr>
            <p:ph type="body" sz="quarter" idx="3"/>
          </p:nvPr>
        </p:nvSpPr>
        <p:spPr>
          <a:xfrm>
            <a:off x="8795068" y="1809751"/>
            <a:ext cx="2560320" cy="823912"/>
          </a:xfrm>
        </p:spPr>
        <p:txBody>
          <a:bodyPr>
            <a:normAutofit lnSpcReduction="10000"/>
          </a:bodyPr>
          <a:lstStyle/>
          <a:p>
            <a:pPr algn="ctr"/>
            <a:r>
              <a:rPr lang="en-US" dirty="0"/>
              <a:t>Elizabeth Ocampo</a:t>
            </a:r>
          </a:p>
          <a:p>
            <a:pPr algn="ctr"/>
            <a:r>
              <a:rPr lang="en-US" dirty="0"/>
              <a:t>Associate Director</a:t>
            </a:r>
          </a:p>
        </p:txBody>
      </p:sp>
      <p:pic>
        <p:nvPicPr>
          <p:cNvPr id="13" name="Content Placeholder 12" descr="A person in a suit smiling&#10;&#10;Description automatically generated with medium confidence">
            <a:extLst>
              <a:ext uri="{FF2B5EF4-FFF2-40B4-BE49-F238E27FC236}">
                <a16:creationId xmlns:a16="http://schemas.microsoft.com/office/drawing/2014/main" id="{32D44F0F-B20A-4A4A-BA20-9EC63E74837D}"/>
              </a:ext>
            </a:extLst>
          </p:cNvPr>
          <p:cNvPicPr>
            <a:picLocks noGrp="1" noChangeAspect="1"/>
          </p:cNvPicPr>
          <p:nvPr>
            <p:ph sz="quarter" idx="4"/>
          </p:nvPr>
        </p:nvPicPr>
        <p:blipFill rotWithShape="1">
          <a:blip r:embed="rId4"/>
          <a:srcRect l="26064" t="4863" r="27932" b="8879"/>
          <a:stretch/>
        </p:blipFill>
        <p:spPr>
          <a:xfrm>
            <a:off x="4715419" y="2752726"/>
            <a:ext cx="2560320" cy="3200400"/>
          </a:xfrm>
        </p:spPr>
      </p:pic>
      <p:sp>
        <p:nvSpPr>
          <p:cNvPr id="4" name="Footer Placeholder 3"/>
          <p:cNvSpPr>
            <a:spLocks noGrp="1"/>
          </p:cNvSpPr>
          <p:nvPr>
            <p:ph type="ftr" sz="quarter" idx="11"/>
          </p:nvPr>
        </p:nvSpPr>
        <p:spPr/>
        <p:txBody>
          <a:bodyPr/>
          <a:lstStyle/>
          <a:p>
            <a:r>
              <a:rPr lang="en-US"/>
              <a:t>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pPr/>
              <a:t>1</a:t>
            </a:fld>
            <a:endParaRPr lang="en-US" dirty="0"/>
          </a:p>
        </p:txBody>
      </p:sp>
      <p:pic>
        <p:nvPicPr>
          <p:cNvPr id="15" name="Picture 14" descr="A person in a white shirt&#10;&#10;Description automatically generated with low confidence">
            <a:extLst>
              <a:ext uri="{FF2B5EF4-FFF2-40B4-BE49-F238E27FC236}">
                <a16:creationId xmlns:a16="http://schemas.microsoft.com/office/drawing/2014/main" id="{3EB2F77E-4A28-4635-ADA1-9DA0B8DB04CD}"/>
              </a:ext>
            </a:extLst>
          </p:cNvPr>
          <p:cNvPicPr>
            <a:picLocks noChangeAspect="1"/>
          </p:cNvPicPr>
          <p:nvPr/>
        </p:nvPicPr>
        <p:blipFill>
          <a:blip r:embed="rId5"/>
          <a:stretch>
            <a:fillRect/>
          </a:stretch>
        </p:blipFill>
        <p:spPr>
          <a:xfrm>
            <a:off x="836612" y="2752726"/>
            <a:ext cx="2560320" cy="3200400"/>
          </a:xfrm>
          <a:prstGeom prst="rect">
            <a:avLst/>
          </a:prstGeom>
        </p:spPr>
      </p:pic>
      <p:sp>
        <p:nvSpPr>
          <p:cNvPr id="20" name="Text Placeholder 1">
            <a:extLst>
              <a:ext uri="{FF2B5EF4-FFF2-40B4-BE49-F238E27FC236}">
                <a16:creationId xmlns:a16="http://schemas.microsoft.com/office/drawing/2014/main" id="{9A48003F-DEA8-4396-BD33-2BB9A16F00FD}"/>
              </a:ext>
            </a:extLst>
          </p:cNvPr>
          <p:cNvSpPr txBox="1">
            <a:spLocks/>
          </p:cNvSpPr>
          <p:nvPr/>
        </p:nvSpPr>
        <p:spPr>
          <a:xfrm>
            <a:off x="4715419" y="1850346"/>
            <a:ext cx="2557144" cy="93140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chemeClr val="tx2"/>
                </a:solidFill>
              </a:rPr>
              <a:t>Paul DuBois</a:t>
            </a:r>
          </a:p>
          <a:p>
            <a:pPr algn="ctr"/>
            <a:r>
              <a:rPr lang="en-US" dirty="0">
                <a:solidFill>
                  <a:schemeClr val="tx2"/>
                </a:solidFill>
              </a:rPr>
              <a:t>Director</a:t>
            </a:r>
          </a:p>
        </p:txBody>
      </p:sp>
    </p:spTree>
    <p:extLst>
      <p:ext uri="{BB962C8B-B14F-4D97-AF65-F5344CB8AC3E}">
        <p14:creationId xmlns:p14="http://schemas.microsoft.com/office/powerpoint/2010/main" val="3222851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118FF6-F60C-4223-BA56-AF79820F9745}"/>
              </a:ext>
            </a:extLst>
          </p:cNvPr>
          <p:cNvSpPr>
            <a:spLocks noGrp="1"/>
          </p:cNvSpPr>
          <p:nvPr>
            <p:ph type="title"/>
          </p:nvPr>
        </p:nvSpPr>
        <p:spPr/>
        <p:txBody>
          <a:bodyPr/>
          <a:lstStyle/>
          <a:p>
            <a:r>
              <a:rPr lang="en-US" b="1" dirty="0"/>
              <a:t>Evaluation (What happened and what’s next)</a:t>
            </a:r>
          </a:p>
        </p:txBody>
      </p:sp>
      <p:sp>
        <p:nvSpPr>
          <p:cNvPr id="8" name="Content Placeholder 7">
            <a:extLst>
              <a:ext uri="{FF2B5EF4-FFF2-40B4-BE49-F238E27FC236}">
                <a16:creationId xmlns:a16="http://schemas.microsoft.com/office/drawing/2014/main" id="{578531AC-5F7D-4AF2-83EE-F2163FD769F6}"/>
              </a:ext>
            </a:extLst>
          </p:cNvPr>
          <p:cNvSpPr>
            <a:spLocks noGrp="1"/>
          </p:cNvSpPr>
          <p:nvPr>
            <p:ph idx="1"/>
          </p:nvPr>
        </p:nvSpPr>
        <p:spPr/>
        <p:txBody>
          <a:bodyPr>
            <a:normAutofit lnSpcReduction="10000"/>
          </a:bodyPr>
          <a:lstStyle/>
          <a:p>
            <a:pPr marL="0" indent="0">
              <a:spcBef>
                <a:spcPts val="1800"/>
              </a:spcBef>
              <a:buNone/>
            </a:pPr>
            <a:r>
              <a:rPr lang="en-US" b="1" baseline="0" dirty="0">
                <a:solidFill>
                  <a:srgbClr val="DC4405"/>
                </a:solidFill>
                <a:latin typeface="Kievit Offc" panose="020B0504030101020102"/>
              </a:rPr>
              <a:t>Describes the anticipated outcome of the project, and how you will determine if it is successful.</a:t>
            </a:r>
          </a:p>
          <a:p>
            <a:pPr marL="0" indent="0">
              <a:spcBef>
                <a:spcPts val="1800"/>
              </a:spcBef>
              <a:buNone/>
            </a:pPr>
            <a:endParaRPr lang="en-US" b="1" baseline="0" dirty="0">
              <a:solidFill>
                <a:srgbClr val="DC4405"/>
              </a:solidFill>
              <a:latin typeface="Kievit Offc" panose="020B0504030101020102"/>
            </a:endParaRPr>
          </a:p>
          <a:p>
            <a:pPr marL="171450" indent="-171450">
              <a:lnSpc>
                <a:spcPct val="112000"/>
              </a:lnSpc>
              <a:spcBef>
                <a:spcPts val="336"/>
              </a:spcBef>
              <a:buFont typeface="Arial" panose="020B0604020202020204" pitchFamily="34" charset="0"/>
              <a:buChar char="•"/>
            </a:pPr>
            <a:r>
              <a:rPr lang="en-US" dirty="0">
                <a:latin typeface="Kievit Offc" panose="020B0504030101020102"/>
              </a:rPr>
              <a:t>Section may include the following: </a:t>
            </a:r>
          </a:p>
          <a:p>
            <a:pPr marL="628650" lvl="1" indent="-171450">
              <a:lnSpc>
                <a:spcPct val="112000"/>
              </a:lnSpc>
              <a:spcBef>
                <a:spcPts val="336"/>
              </a:spcBef>
              <a:buFont typeface="Arial" panose="020B0604020202020204" pitchFamily="34" charset="0"/>
              <a:buChar char="•"/>
            </a:pPr>
            <a:r>
              <a:rPr lang="en-US" sz="2800" dirty="0">
                <a:latin typeface="Kievit Offc" panose="020B0504030101020102"/>
              </a:rPr>
              <a:t>Outcomes and </a:t>
            </a:r>
            <a:r>
              <a:rPr lang="en-US" sz="2800" b="1" dirty="0">
                <a:solidFill>
                  <a:srgbClr val="DC4405"/>
                </a:solidFill>
                <a:latin typeface="Kievit Offc" panose="020B0504030101020102"/>
              </a:rPr>
              <a:t>Impacts</a:t>
            </a:r>
          </a:p>
          <a:p>
            <a:pPr marL="628650" lvl="1" indent="-171450">
              <a:lnSpc>
                <a:spcPct val="112000"/>
              </a:lnSpc>
              <a:spcBef>
                <a:spcPts val="336"/>
              </a:spcBef>
              <a:buFont typeface="Arial" panose="020B0604020202020204" pitchFamily="34" charset="0"/>
              <a:buChar char="•"/>
            </a:pPr>
            <a:r>
              <a:rPr lang="en-US" sz="2800" dirty="0">
                <a:latin typeface="Kievit Offc" panose="020B0504030101020102"/>
              </a:rPr>
              <a:t>Data collection plans</a:t>
            </a:r>
          </a:p>
          <a:p>
            <a:pPr marL="628650" lvl="1" indent="-171450">
              <a:lnSpc>
                <a:spcPct val="112000"/>
              </a:lnSpc>
              <a:spcBef>
                <a:spcPts val="336"/>
              </a:spcBef>
              <a:buFont typeface="Arial" panose="020B0604020202020204" pitchFamily="34" charset="0"/>
              <a:buChar char="•"/>
            </a:pPr>
            <a:r>
              <a:rPr lang="en-US" sz="2800" dirty="0">
                <a:latin typeface="Kievit Offc" panose="020B0504030101020102"/>
              </a:rPr>
              <a:t>Analysis</a:t>
            </a:r>
          </a:p>
          <a:p>
            <a:pPr marL="628650" lvl="1" indent="-171450">
              <a:lnSpc>
                <a:spcPct val="112000"/>
              </a:lnSpc>
              <a:spcBef>
                <a:spcPts val="336"/>
              </a:spcBef>
              <a:buFont typeface="Arial" panose="020B0604020202020204" pitchFamily="34" charset="0"/>
              <a:buChar char="•"/>
            </a:pPr>
            <a:r>
              <a:rPr lang="en-US" sz="2800" dirty="0">
                <a:latin typeface="Kievit Offc" panose="020B0504030101020102"/>
              </a:rPr>
              <a:t>Formative and/or summative evaluation</a:t>
            </a:r>
          </a:p>
          <a:p>
            <a:pPr marL="628650" lvl="1" indent="-171450">
              <a:lnSpc>
                <a:spcPct val="112000"/>
              </a:lnSpc>
              <a:spcBef>
                <a:spcPts val="336"/>
              </a:spcBef>
              <a:buFont typeface="Arial" panose="020B0604020202020204" pitchFamily="34" charset="0"/>
              <a:buChar char="•"/>
            </a:pPr>
            <a:r>
              <a:rPr lang="en-US" sz="2800" dirty="0">
                <a:latin typeface="Kievit Offc" panose="020B0504030101020102"/>
              </a:rPr>
              <a:t>Reporting</a:t>
            </a:r>
          </a:p>
          <a:p>
            <a:pPr marL="628650" lvl="1" indent="-171450">
              <a:lnSpc>
                <a:spcPct val="112000"/>
              </a:lnSpc>
              <a:spcBef>
                <a:spcPts val="336"/>
              </a:spcBef>
              <a:buFont typeface="Arial" panose="020B0604020202020204" pitchFamily="34" charset="0"/>
              <a:buChar char="•"/>
            </a:pPr>
            <a:endParaRPr lang="en-US" sz="2800" dirty="0">
              <a:latin typeface="Kievit Offc" panose="020B0504030101020102"/>
            </a:endParaRPr>
          </a:p>
        </p:txBody>
      </p:sp>
      <p:sp>
        <p:nvSpPr>
          <p:cNvPr id="5" name="Footer Placeholder 4">
            <a:extLst>
              <a:ext uri="{FF2B5EF4-FFF2-40B4-BE49-F238E27FC236}">
                <a16:creationId xmlns:a16="http://schemas.microsoft.com/office/drawing/2014/main" id="{02854530-678B-40E7-97BC-098D532D4047}"/>
              </a:ext>
            </a:extLst>
          </p:cNvPr>
          <p:cNvSpPr>
            <a:spLocks noGrp="1"/>
          </p:cNvSpPr>
          <p:nvPr>
            <p:ph type="ftr" sz="quarter" idx="11"/>
          </p:nvPr>
        </p:nvSpPr>
        <p:spPr/>
        <p:txBody>
          <a:bodyPr/>
          <a:lstStyle/>
          <a:p>
            <a:r>
              <a:rPr lang="en-US"/>
              <a:t>OREGON STATE UNIVERSITY</a:t>
            </a:r>
            <a:endParaRPr lang="en-US" dirty="0"/>
          </a:p>
        </p:txBody>
      </p:sp>
      <p:sp>
        <p:nvSpPr>
          <p:cNvPr id="6" name="Slide Number Placeholder 5">
            <a:extLst>
              <a:ext uri="{FF2B5EF4-FFF2-40B4-BE49-F238E27FC236}">
                <a16:creationId xmlns:a16="http://schemas.microsoft.com/office/drawing/2014/main" id="{F4113857-E8D9-41A6-92A9-055506394D16}"/>
              </a:ext>
            </a:extLst>
          </p:cNvPr>
          <p:cNvSpPr>
            <a:spLocks noGrp="1"/>
          </p:cNvSpPr>
          <p:nvPr>
            <p:ph type="sldNum" sz="quarter" idx="12"/>
          </p:nvPr>
        </p:nvSpPr>
        <p:spPr/>
        <p:txBody>
          <a:bodyPr/>
          <a:lstStyle/>
          <a:p>
            <a:fld id="{AAB6004F-53F9-E74D-AC89-56EA63355CB3}" type="slidenum">
              <a:rPr lang="en-US" smtClean="0"/>
              <a:pPr/>
              <a:t>19</a:t>
            </a:fld>
            <a:endParaRPr lang="en-US" dirty="0"/>
          </a:p>
        </p:txBody>
      </p:sp>
    </p:spTree>
    <p:extLst>
      <p:ext uri="{BB962C8B-B14F-4D97-AF65-F5344CB8AC3E}">
        <p14:creationId xmlns:p14="http://schemas.microsoft.com/office/powerpoint/2010/main" val="83682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9A727-7018-4390-8F2F-C1AF25395E95}"/>
              </a:ext>
            </a:extLst>
          </p:cNvPr>
          <p:cNvSpPr>
            <a:spLocks noGrp="1"/>
          </p:cNvSpPr>
          <p:nvPr>
            <p:ph type="title"/>
          </p:nvPr>
        </p:nvSpPr>
        <p:spPr/>
        <p:txBody>
          <a:bodyPr/>
          <a:lstStyle/>
          <a:p>
            <a:r>
              <a:rPr lang="en-US" b="1" dirty="0"/>
              <a:t>Other Common Proposal Items</a:t>
            </a:r>
          </a:p>
        </p:txBody>
      </p:sp>
      <p:sp>
        <p:nvSpPr>
          <p:cNvPr id="3" name="Content Placeholder 2">
            <a:extLst>
              <a:ext uri="{FF2B5EF4-FFF2-40B4-BE49-F238E27FC236}">
                <a16:creationId xmlns:a16="http://schemas.microsoft.com/office/drawing/2014/main" id="{E6409F06-42B4-4F09-AF25-BDE5688258E8}"/>
              </a:ext>
            </a:extLst>
          </p:cNvPr>
          <p:cNvSpPr>
            <a:spLocks noGrp="1"/>
          </p:cNvSpPr>
          <p:nvPr>
            <p:ph idx="1"/>
          </p:nvPr>
        </p:nvSpPr>
        <p:spPr/>
        <p:txBody>
          <a:bodyPr/>
          <a:lstStyle/>
          <a:p>
            <a:r>
              <a:rPr lang="en-US" sz="3600" dirty="0"/>
              <a:t>Project Budget</a:t>
            </a:r>
          </a:p>
          <a:p>
            <a:r>
              <a:rPr lang="en-US" sz="3600" dirty="0"/>
              <a:t>CV or </a:t>
            </a:r>
            <a:r>
              <a:rPr lang="en-US" sz="3600" dirty="0" err="1"/>
              <a:t>Biosketch</a:t>
            </a:r>
            <a:endParaRPr lang="en-US" sz="3600" dirty="0"/>
          </a:p>
          <a:p>
            <a:r>
              <a:rPr lang="en-US" sz="3600" dirty="0"/>
              <a:t>Applicant Organization Information</a:t>
            </a:r>
          </a:p>
          <a:p>
            <a:r>
              <a:rPr lang="en-US" sz="3600" dirty="0"/>
              <a:t>Authorization </a:t>
            </a:r>
          </a:p>
          <a:p>
            <a:endParaRPr lang="en-US" dirty="0"/>
          </a:p>
        </p:txBody>
      </p:sp>
      <p:sp>
        <p:nvSpPr>
          <p:cNvPr id="4" name="Footer Placeholder 3">
            <a:extLst>
              <a:ext uri="{FF2B5EF4-FFF2-40B4-BE49-F238E27FC236}">
                <a16:creationId xmlns:a16="http://schemas.microsoft.com/office/drawing/2014/main" id="{DDE49FB3-CCD1-4B32-9900-39D6ADD06B64}"/>
              </a:ext>
            </a:extLst>
          </p:cNvPr>
          <p:cNvSpPr>
            <a:spLocks noGrp="1"/>
          </p:cNvSpPr>
          <p:nvPr>
            <p:ph type="ftr" sz="quarter" idx="11"/>
          </p:nvPr>
        </p:nvSpPr>
        <p:spPr/>
        <p:txBody>
          <a:bodyPr/>
          <a:lstStyle/>
          <a:p>
            <a:r>
              <a:rPr lang="en-US"/>
              <a:t>OREGON STATE UNIVERSITY</a:t>
            </a:r>
            <a:endParaRPr lang="en-US" dirty="0"/>
          </a:p>
        </p:txBody>
      </p:sp>
      <p:sp>
        <p:nvSpPr>
          <p:cNvPr id="5" name="Slide Number Placeholder 4">
            <a:extLst>
              <a:ext uri="{FF2B5EF4-FFF2-40B4-BE49-F238E27FC236}">
                <a16:creationId xmlns:a16="http://schemas.microsoft.com/office/drawing/2014/main" id="{537221FB-7318-4BBA-979B-395B51AA3026}"/>
              </a:ext>
            </a:extLst>
          </p:cNvPr>
          <p:cNvSpPr>
            <a:spLocks noGrp="1"/>
          </p:cNvSpPr>
          <p:nvPr>
            <p:ph type="sldNum" sz="quarter" idx="12"/>
          </p:nvPr>
        </p:nvSpPr>
        <p:spPr/>
        <p:txBody>
          <a:bodyPr/>
          <a:lstStyle/>
          <a:p>
            <a:fld id="{AAB6004F-53F9-E74D-AC89-56EA63355CB3}" type="slidenum">
              <a:rPr lang="en-US" smtClean="0"/>
              <a:pPr/>
              <a:t>20</a:t>
            </a:fld>
            <a:endParaRPr lang="en-US" dirty="0"/>
          </a:p>
        </p:txBody>
      </p:sp>
      <p:pic>
        <p:nvPicPr>
          <p:cNvPr id="7" name="Graphic 6" descr="Clipboard Checked with solid fill">
            <a:extLst>
              <a:ext uri="{FF2B5EF4-FFF2-40B4-BE49-F238E27FC236}">
                <a16:creationId xmlns:a16="http://schemas.microsoft.com/office/drawing/2014/main" id="{D27C3434-0BF1-43F9-BFB4-888F1FAFFC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6691" y="3006436"/>
            <a:ext cx="2847109" cy="2847109"/>
          </a:xfrm>
          <a:prstGeom prst="rect">
            <a:avLst/>
          </a:prstGeom>
        </p:spPr>
      </p:pic>
    </p:spTree>
    <p:extLst>
      <p:ext uri="{BB962C8B-B14F-4D97-AF65-F5344CB8AC3E}">
        <p14:creationId xmlns:p14="http://schemas.microsoft.com/office/powerpoint/2010/main" val="3918503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a:extLst>
              <a:ext uri="{FF2B5EF4-FFF2-40B4-BE49-F238E27FC236}">
                <a16:creationId xmlns:a16="http://schemas.microsoft.com/office/drawing/2014/main" id="{5479413B-E4EC-47D7-BF13-0094691838A8}"/>
              </a:ext>
            </a:extLst>
          </p:cNvPr>
          <p:cNvGraphicFramePr/>
          <p:nvPr>
            <p:extLst>
              <p:ext uri="{D42A27DB-BD31-4B8C-83A1-F6EECF244321}">
                <p14:modId xmlns:p14="http://schemas.microsoft.com/office/powerpoint/2010/main" val="765795796"/>
              </p:ext>
            </p:extLst>
          </p:nvPr>
        </p:nvGraphicFramePr>
        <p:xfrm>
          <a:off x="200416" y="187600"/>
          <a:ext cx="11799518" cy="648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450E52A-3A0A-465E-8250-5BD41647C3D6}"/>
              </a:ext>
            </a:extLst>
          </p:cNvPr>
          <p:cNvSpPr>
            <a:spLocks noGrp="1"/>
          </p:cNvSpPr>
          <p:nvPr>
            <p:ph type="title"/>
          </p:nvPr>
        </p:nvSpPr>
        <p:spPr/>
        <p:txBody>
          <a:bodyPr>
            <a:normAutofit/>
          </a:bodyPr>
          <a:lstStyle/>
          <a:p>
            <a:r>
              <a:rPr lang="en-US" b="1" dirty="0">
                <a:solidFill>
                  <a:schemeClr val="accent5"/>
                </a:solidFill>
              </a:rPr>
              <a:t>The Grant Cycle</a:t>
            </a:r>
          </a:p>
        </p:txBody>
      </p:sp>
    </p:spTree>
    <p:extLst>
      <p:ext uri="{BB962C8B-B14F-4D97-AF65-F5344CB8AC3E}">
        <p14:creationId xmlns:p14="http://schemas.microsoft.com/office/powerpoint/2010/main" val="1014142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a:extLst>
              <a:ext uri="{FF2B5EF4-FFF2-40B4-BE49-F238E27FC236}">
                <a16:creationId xmlns:a16="http://schemas.microsoft.com/office/drawing/2014/main" id="{5479413B-E4EC-47D7-BF13-0094691838A8}"/>
              </a:ext>
            </a:extLst>
          </p:cNvPr>
          <p:cNvGraphicFramePr/>
          <p:nvPr>
            <p:extLst>
              <p:ext uri="{D42A27DB-BD31-4B8C-83A1-F6EECF244321}">
                <p14:modId xmlns:p14="http://schemas.microsoft.com/office/powerpoint/2010/main" val="1881927809"/>
              </p:ext>
            </p:extLst>
          </p:nvPr>
        </p:nvGraphicFramePr>
        <p:xfrm>
          <a:off x="200416" y="187600"/>
          <a:ext cx="11799518" cy="648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450E52A-3A0A-465E-8250-5BD41647C3D6}"/>
              </a:ext>
            </a:extLst>
          </p:cNvPr>
          <p:cNvSpPr>
            <a:spLocks noGrp="1"/>
          </p:cNvSpPr>
          <p:nvPr>
            <p:ph type="title"/>
          </p:nvPr>
        </p:nvSpPr>
        <p:spPr/>
        <p:txBody>
          <a:bodyPr>
            <a:normAutofit/>
          </a:bodyPr>
          <a:lstStyle/>
          <a:p>
            <a:r>
              <a:rPr lang="en-US" b="1" dirty="0">
                <a:solidFill>
                  <a:schemeClr val="accent5"/>
                </a:solidFill>
              </a:rPr>
              <a:t>The Grant Cycle</a:t>
            </a:r>
          </a:p>
        </p:txBody>
      </p:sp>
      <p:sp>
        <p:nvSpPr>
          <p:cNvPr id="3" name="Arrow: Pentagon 2">
            <a:extLst>
              <a:ext uri="{FF2B5EF4-FFF2-40B4-BE49-F238E27FC236}">
                <a16:creationId xmlns:a16="http://schemas.microsoft.com/office/drawing/2014/main" id="{BB2EEAEA-EED3-4BEC-81D4-C8DD5F47CE89}"/>
              </a:ext>
            </a:extLst>
          </p:cNvPr>
          <p:cNvSpPr/>
          <p:nvPr/>
        </p:nvSpPr>
        <p:spPr>
          <a:xfrm rot="5400000">
            <a:off x="5514109" y="3820391"/>
            <a:ext cx="1163781" cy="2583872"/>
          </a:xfrm>
          <a:prstGeom prst="homePlate">
            <a:avLst>
              <a:gd name="adj" fmla="val 3305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t>6-12 months</a:t>
            </a:r>
          </a:p>
        </p:txBody>
      </p:sp>
    </p:spTree>
    <p:extLst>
      <p:ext uri="{BB962C8B-B14F-4D97-AF65-F5344CB8AC3E}">
        <p14:creationId xmlns:p14="http://schemas.microsoft.com/office/powerpoint/2010/main" val="17392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outdoor, plant&#10;&#10;Description automatically generated">
            <a:extLst>
              <a:ext uri="{FF2B5EF4-FFF2-40B4-BE49-F238E27FC236}">
                <a16:creationId xmlns:a16="http://schemas.microsoft.com/office/drawing/2014/main" id="{73BE4CEF-499D-435C-A049-E9EBD0E8EC56}"/>
              </a:ext>
            </a:extLst>
          </p:cNvPr>
          <p:cNvPicPr>
            <a:picLocks noChangeAspect="1"/>
          </p:cNvPicPr>
          <p:nvPr/>
        </p:nvPicPr>
        <p:blipFill rotWithShape="1">
          <a:blip r:embed="rId3"/>
          <a:srcRect r="4762"/>
          <a:stretch/>
        </p:blipFill>
        <p:spPr>
          <a:xfrm>
            <a:off x="-2" y="0"/>
            <a:ext cx="12192002" cy="8534400"/>
          </a:xfrm>
          <a:prstGeom prst="rect">
            <a:avLst/>
          </a:prstGeom>
        </p:spPr>
      </p:pic>
      <p:sp>
        <p:nvSpPr>
          <p:cNvPr id="13" name="Title 1">
            <a:extLst>
              <a:ext uri="{FF2B5EF4-FFF2-40B4-BE49-F238E27FC236}">
                <a16:creationId xmlns:a16="http://schemas.microsoft.com/office/drawing/2014/main" id="{9AB90565-3F58-491F-AAAC-23390EB7B69F}"/>
              </a:ext>
            </a:extLst>
          </p:cNvPr>
          <p:cNvSpPr>
            <a:spLocks noGrp="1"/>
          </p:cNvSpPr>
          <p:nvPr>
            <p:ph type="ctrTitle"/>
          </p:nvPr>
        </p:nvSpPr>
        <p:spPr>
          <a:xfrm>
            <a:off x="1066801" y="658044"/>
            <a:ext cx="10058400" cy="3748071"/>
          </a:xfrm>
        </p:spPr>
        <p:txBody>
          <a:bodyPr anchor="ctr">
            <a:normAutofit/>
          </a:bodyPr>
          <a:lstStyle/>
          <a:p>
            <a:pPr algn="r"/>
            <a:r>
              <a:rPr lang="en-US" sz="7200" dirty="0"/>
              <a:t>QUESTIONS?</a:t>
            </a:r>
          </a:p>
        </p:txBody>
      </p:sp>
      <p:sp>
        <p:nvSpPr>
          <p:cNvPr id="5" name="Footer Placeholder 4">
            <a:extLst>
              <a:ext uri="{FF2B5EF4-FFF2-40B4-BE49-F238E27FC236}">
                <a16:creationId xmlns:a16="http://schemas.microsoft.com/office/drawing/2014/main" id="{1037E2CC-820C-41C5-A1C6-979FAB89EE38}"/>
              </a:ext>
            </a:extLst>
          </p:cNvPr>
          <p:cNvSpPr>
            <a:spLocks noGrp="1"/>
          </p:cNvSpPr>
          <p:nvPr>
            <p:ph type="ftr" sz="quarter" idx="4294967295"/>
          </p:nvPr>
        </p:nvSpPr>
        <p:spPr>
          <a:xfrm>
            <a:off x="0" y="6356350"/>
            <a:ext cx="4114800" cy="365125"/>
          </a:xfrm>
        </p:spPr>
        <p:txBody>
          <a:bodyPr anchor="ctr">
            <a:normAutofit/>
          </a:bodyPr>
          <a:lstStyle/>
          <a:p>
            <a:pPr>
              <a:spcAft>
                <a:spcPts val="600"/>
              </a:spcAft>
            </a:pPr>
            <a:r>
              <a:rPr lang="en-US"/>
              <a:t>OREGON STATE UNIVERSITY</a:t>
            </a:r>
          </a:p>
        </p:txBody>
      </p:sp>
      <p:sp>
        <p:nvSpPr>
          <p:cNvPr id="6" name="Slide Number Placeholder 5">
            <a:extLst>
              <a:ext uri="{FF2B5EF4-FFF2-40B4-BE49-F238E27FC236}">
                <a16:creationId xmlns:a16="http://schemas.microsoft.com/office/drawing/2014/main" id="{04F6E4C0-BA27-4166-984F-0C714C6C8ABA}"/>
              </a:ext>
            </a:extLst>
          </p:cNvPr>
          <p:cNvSpPr>
            <a:spLocks noGrp="1"/>
          </p:cNvSpPr>
          <p:nvPr>
            <p:ph type="sldNum" sz="quarter" idx="4294967295"/>
          </p:nvPr>
        </p:nvSpPr>
        <p:spPr>
          <a:xfrm>
            <a:off x="9448800" y="6356350"/>
            <a:ext cx="2743200" cy="365125"/>
          </a:xfrm>
        </p:spPr>
        <p:txBody>
          <a:bodyPr anchor="ctr">
            <a:normAutofit/>
          </a:bodyPr>
          <a:lstStyle/>
          <a:p>
            <a:pPr>
              <a:spcAft>
                <a:spcPts val="600"/>
              </a:spcAft>
            </a:pPr>
            <a:fld id="{AAB6004F-53F9-E74D-AC89-56EA63355CB3}" type="slidenum">
              <a:rPr lang="en-US" smtClean="0"/>
              <a:pPr>
                <a:spcAft>
                  <a:spcPts val="600"/>
                </a:spcAft>
              </a:pPr>
              <a:t>23</a:t>
            </a:fld>
            <a:endParaRPr lang="en-US"/>
          </a:p>
        </p:txBody>
      </p:sp>
    </p:spTree>
    <p:extLst>
      <p:ext uri="{BB962C8B-B14F-4D97-AF65-F5344CB8AC3E}">
        <p14:creationId xmlns:p14="http://schemas.microsoft.com/office/powerpoint/2010/main" val="655243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66801" y="777789"/>
            <a:ext cx="10058400" cy="2174732"/>
          </a:xfrm>
        </p:spPr>
        <p:txBody>
          <a:bodyPr>
            <a:normAutofit fontScale="90000"/>
          </a:bodyPr>
          <a:lstStyle/>
          <a:p>
            <a:r>
              <a:rPr lang="en-US" dirty="0"/>
              <a:t>Foundation Relations Team</a:t>
            </a:r>
          </a:p>
        </p:txBody>
      </p:sp>
      <p:sp>
        <p:nvSpPr>
          <p:cNvPr id="3" name="Subtitle 2"/>
          <p:cNvSpPr>
            <a:spLocks noGrp="1"/>
          </p:cNvSpPr>
          <p:nvPr>
            <p:ph type="subTitle" idx="1"/>
          </p:nvPr>
        </p:nvSpPr>
        <p:spPr>
          <a:xfrm>
            <a:off x="1066801" y="3150823"/>
            <a:ext cx="4970442" cy="3073707"/>
          </a:xfrm>
        </p:spPr>
        <p:txBody>
          <a:bodyPr>
            <a:noAutofit/>
          </a:bodyPr>
          <a:lstStyle/>
          <a:p>
            <a:r>
              <a:rPr lang="en-US" b="1" dirty="0"/>
              <a:t>Aaron Shonk, Senior Director</a:t>
            </a:r>
          </a:p>
          <a:p>
            <a:r>
              <a:rPr lang="en-US" dirty="0">
                <a:latin typeface="Veranda"/>
                <a:hlinkClick r:id="rId3"/>
              </a:rPr>
              <a:t>Aaron.Shonk@osufoundation.org</a:t>
            </a:r>
            <a:endParaRPr lang="en-US" dirty="0">
              <a:latin typeface="Veranda"/>
            </a:endParaRPr>
          </a:p>
          <a:p>
            <a:r>
              <a:rPr lang="en-US" dirty="0">
                <a:latin typeface="Veranda"/>
              </a:rPr>
              <a:t>Ph:7-6961</a:t>
            </a:r>
          </a:p>
          <a:p>
            <a:endParaRPr lang="en-US" dirty="0"/>
          </a:p>
          <a:p>
            <a:r>
              <a:rPr lang="en-US" b="1" dirty="0"/>
              <a:t>Elizabeth Ocampo, Associate Director</a:t>
            </a:r>
          </a:p>
          <a:p>
            <a:r>
              <a:rPr lang="en-US" dirty="0">
                <a:latin typeface="Veranda"/>
                <a:hlinkClick r:id="rId4"/>
              </a:rPr>
              <a:t>Elizabeth.Ocampo@osufoundation.org</a:t>
            </a:r>
            <a:r>
              <a:rPr lang="en-US" dirty="0">
                <a:latin typeface="Veranda"/>
              </a:rPr>
              <a:t> </a:t>
            </a:r>
          </a:p>
          <a:p>
            <a:r>
              <a:rPr lang="en-US" dirty="0">
                <a:latin typeface="Veranda"/>
              </a:rPr>
              <a:t>Ph:7-7362</a:t>
            </a:r>
          </a:p>
        </p:txBody>
      </p:sp>
      <p:sp>
        <p:nvSpPr>
          <p:cNvPr id="14" name="Subtitle 2"/>
          <p:cNvSpPr txBox="1">
            <a:spLocks/>
          </p:cNvSpPr>
          <p:nvPr/>
        </p:nvSpPr>
        <p:spPr>
          <a:xfrm>
            <a:off x="6154759" y="3150822"/>
            <a:ext cx="4970442" cy="3073707"/>
          </a:xfrm>
          <a:prstGeom prst="rect">
            <a:avLst/>
          </a:prstGeom>
        </p:spPr>
        <p:txBody>
          <a:bodyPr vert="horz" lIns="0" tIns="0" rIns="0" bIns="0" rtlCol="0">
            <a:noAutofit/>
          </a:bodyPr>
          <a:lstStyle>
            <a:lvl1pPr marL="0" indent="0" algn="l" defTabSz="914400" rtl="0" eaLnBrk="1" latinLnBrk="0" hangingPunct="1">
              <a:lnSpc>
                <a:spcPts val="1800"/>
              </a:lnSpc>
              <a:spcBef>
                <a:spcPts val="1000"/>
              </a:spcBef>
              <a:buFont typeface="Arial"/>
              <a:buNone/>
              <a:defRPr sz="2000" kern="1200" baseline="0">
                <a:solidFill>
                  <a:schemeClr val="tx1"/>
                </a:solidFill>
                <a:latin typeface="Georgia" charset="0"/>
                <a:ea typeface="+mn-ea"/>
                <a:cs typeface="+mn-cs"/>
              </a:defRPr>
            </a:lvl1pPr>
            <a:lvl2pPr marL="457200" indent="0" algn="ctr" defTabSz="914400" rtl="0" eaLnBrk="1" latinLnBrk="0" hangingPunct="1">
              <a:lnSpc>
                <a:spcPct val="90000"/>
              </a:lnSpc>
              <a:spcBef>
                <a:spcPts val="500"/>
              </a:spcBef>
              <a:buFont typeface="Arial"/>
              <a:buNone/>
              <a:defRPr sz="2000" kern="1200" baseline="0">
                <a:solidFill>
                  <a:schemeClr val="bg1"/>
                </a:solidFill>
                <a:latin typeface="Verdana" charset="0"/>
                <a:ea typeface="+mn-ea"/>
                <a:cs typeface="+mn-cs"/>
              </a:defRPr>
            </a:lvl2pPr>
            <a:lvl3pPr marL="914400" indent="0" algn="ctr" defTabSz="914400" rtl="0" eaLnBrk="1" latinLnBrk="0" hangingPunct="1">
              <a:lnSpc>
                <a:spcPct val="90000"/>
              </a:lnSpc>
              <a:spcBef>
                <a:spcPts val="500"/>
              </a:spcBef>
              <a:buFont typeface="Arial"/>
              <a:buNone/>
              <a:defRPr sz="1800" kern="1200" baseline="0">
                <a:solidFill>
                  <a:schemeClr val="bg1"/>
                </a:solidFill>
                <a:latin typeface="Verdana" charset="0"/>
                <a:ea typeface="+mn-ea"/>
                <a:cs typeface="+mn-cs"/>
              </a:defRPr>
            </a:lvl3pPr>
            <a:lvl4pPr marL="1371600" indent="0" algn="ctr" defTabSz="914400" rtl="0" eaLnBrk="1" latinLnBrk="0" hangingPunct="1">
              <a:lnSpc>
                <a:spcPct val="90000"/>
              </a:lnSpc>
              <a:spcBef>
                <a:spcPts val="500"/>
              </a:spcBef>
              <a:buFont typeface="Arial"/>
              <a:buNone/>
              <a:defRPr sz="1600" kern="1200" baseline="0">
                <a:solidFill>
                  <a:schemeClr val="bg1"/>
                </a:solidFill>
                <a:latin typeface="Verdana" charset="0"/>
                <a:ea typeface="+mn-ea"/>
                <a:cs typeface="+mn-cs"/>
              </a:defRPr>
            </a:lvl4pPr>
            <a:lvl5pPr marL="1828800" indent="0" algn="ctr" defTabSz="914400" rtl="0" eaLnBrk="1" latinLnBrk="0" hangingPunct="1">
              <a:lnSpc>
                <a:spcPct val="90000"/>
              </a:lnSpc>
              <a:spcBef>
                <a:spcPts val="500"/>
              </a:spcBef>
              <a:buFont typeface="Arial"/>
              <a:buNone/>
              <a:defRPr sz="1600" kern="1200" baseline="0">
                <a:solidFill>
                  <a:schemeClr val="bg1"/>
                </a:solidFill>
                <a:latin typeface="Verdana"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b="1" dirty="0">
                <a:solidFill>
                  <a:schemeClr val="tx2"/>
                </a:solidFill>
                <a:latin typeface="Rufina-Stencil-Bold"/>
              </a:rPr>
              <a:t>Paul DuBois, Director of Development</a:t>
            </a:r>
          </a:p>
          <a:p>
            <a:r>
              <a:rPr lang="en-US" dirty="0">
                <a:latin typeface="Veranda"/>
                <a:hlinkClick r:id="rId4"/>
              </a:rPr>
              <a:t>Paul.DuBois@osufoundation.org</a:t>
            </a:r>
            <a:r>
              <a:rPr lang="en-US" dirty="0">
                <a:latin typeface="Veranda"/>
              </a:rPr>
              <a:t> </a:t>
            </a:r>
          </a:p>
          <a:p>
            <a:r>
              <a:rPr lang="en-US" dirty="0">
                <a:solidFill>
                  <a:schemeClr val="tx2"/>
                </a:solidFill>
                <a:latin typeface="Veranda"/>
              </a:rPr>
              <a:t>Ph:7-3755</a:t>
            </a:r>
          </a:p>
          <a:p>
            <a:endParaRPr lang="en-US" dirty="0">
              <a:solidFill>
                <a:schemeClr val="tx2"/>
              </a:solidFill>
              <a:latin typeface="Veranda"/>
            </a:endParaRPr>
          </a:p>
          <a:p>
            <a:r>
              <a:rPr lang="en-US" b="1" dirty="0">
                <a:solidFill>
                  <a:srgbClr val="DC4405"/>
                </a:solidFill>
                <a:latin typeface="Veranda"/>
              </a:rPr>
              <a:t>Marlys Amundson, Director of Development for the College of Science</a:t>
            </a:r>
          </a:p>
          <a:p>
            <a:r>
              <a:rPr lang="en-US" dirty="0">
                <a:solidFill>
                  <a:schemeClr val="tx2"/>
                </a:solidFill>
                <a:latin typeface="Veranda"/>
                <a:hlinkClick r:id="rId5"/>
              </a:rPr>
              <a:t>Marlys.Amundson@osufoundation.org</a:t>
            </a:r>
            <a:endParaRPr lang="en-US" dirty="0">
              <a:solidFill>
                <a:schemeClr val="tx2"/>
              </a:solidFill>
              <a:latin typeface="Veranda"/>
            </a:endParaRPr>
          </a:p>
          <a:p>
            <a:r>
              <a:rPr lang="en-US" dirty="0">
                <a:solidFill>
                  <a:schemeClr val="tx2"/>
                </a:solidFill>
                <a:latin typeface="Veranda"/>
              </a:rPr>
              <a:t>Ph:7-0055</a:t>
            </a:r>
          </a:p>
        </p:txBody>
      </p:sp>
      <p:cxnSp>
        <p:nvCxnSpPr>
          <p:cNvPr id="10" name="Straight Connector 9">
            <a:extLst>
              <a:ext uri="{FF2B5EF4-FFF2-40B4-BE49-F238E27FC236}">
                <a16:creationId xmlns:a16="http://schemas.microsoft.com/office/drawing/2014/main" id="{2AD5D9EE-8001-46BC-A9AD-A39DA97D2D34}"/>
              </a:ext>
            </a:extLst>
          </p:cNvPr>
          <p:cNvCxnSpPr>
            <a:cxnSpLocks/>
          </p:cNvCxnSpPr>
          <p:nvPr/>
        </p:nvCxnSpPr>
        <p:spPr>
          <a:xfrm>
            <a:off x="5869172" y="4295553"/>
            <a:ext cx="5256029"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2B4888-9BB4-49AE-A57D-78E4D2BA7000}"/>
              </a:ext>
            </a:extLst>
          </p:cNvPr>
          <p:cNvCxnSpPr/>
          <p:nvPr/>
        </p:nvCxnSpPr>
        <p:spPr>
          <a:xfrm>
            <a:off x="5869172" y="4295553"/>
            <a:ext cx="0" cy="167994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053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1668-05EB-45DB-B981-CC3E02EBC2D1}"/>
              </a:ext>
            </a:extLst>
          </p:cNvPr>
          <p:cNvSpPr>
            <a:spLocks noGrp="1"/>
          </p:cNvSpPr>
          <p:nvPr>
            <p:ph type="title"/>
          </p:nvPr>
        </p:nvSpPr>
        <p:spPr/>
        <p:txBody>
          <a:bodyPr/>
          <a:lstStyle/>
          <a:p>
            <a:r>
              <a:rPr lang="en-US" b="1" dirty="0">
                <a:solidFill>
                  <a:schemeClr val="accent5"/>
                </a:solidFill>
                <a:latin typeface="Rufina-Stencil-Bold"/>
              </a:rPr>
              <a:t>Services</a:t>
            </a:r>
          </a:p>
        </p:txBody>
      </p:sp>
      <p:sp>
        <p:nvSpPr>
          <p:cNvPr id="3" name="Content Placeholder 2">
            <a:extLst>
              <a:ext uri="{FF2B5EF4-FFF2-40B4-BE49-F238E27FC236}">
                <a16:creationId xmlns:a16="http://schemas.microsoft.com/office/drawing/2014/main" id="{AF5128CF-4301-4D02-9F8F-023EB7DDFD8A}"/>
              </a:ext>
            </a:extLst>
          </p:cNvPr>
          <p:cNvSpPr>
            <a:spLocks noGrp="1"/>
          </p:cNvSpPr>
          <p:nvPr>
            <p:ph idx="1"/>
          </p:nvPr>
        </p:nvSpPr>
        <p:spPr/>
        <p:txBody>
          <a:bodyPr/>
          <a:lstStyle/>
          <a:p>
            <a:r>
              <a:rPr lang="en-US" dirty="0"/>
              <a:t>Research on private foundations</a:t>
            </a:r>
          </a:p>
          <a:p>
            <a:r>
              <a:rPr lang="en-US" dirty="0"/>
              <a:t>Project development services – online toolkit</a:t>
            </a:r>
          </a:p>
          <a:p>
            <a:r>
              <a:rPr lang="en-US" dirty="0"/>
              <a:t>Access to attachments</a:t>
            </a:r>
          </a:p>
          <a:p>
            <a:r>
              <a:rPr lang="en-US" dirty="0"/>
              <a:t>Grant review and editing</a:t>
            </a:r>
          </a:p>
          <a:p>
            <a:r>
              <a:rPr lang="en-US" dirty="0"/>
              <a:t>Training</a:t>
            </a:r>
          </a:p>
          <a:p>
            <a:endParaRPr lang="en-US" dirty="0"/>
          </a:p>
        </p:txBody>
      </p:sp>
      <p:sp>
        <p:nvSpPr>
          <p:cNvPr id="4" name="Footer Placeholder 3">
            <a:extLst>
              <a:ext uri="{FF2B5EF4-FFF2-40B4-BE49-F238E27FC236}">
                <a16:creationId xmlns:a16="http://schemas.microsoft.com/office/drawing/2014/main" id="{7734C2D5-3B39-44FE-9393-A907673E7EC6}"/>
              </a:ext>
            </a:extLst>
          </p:cNvPr>
          <p:cNvSpPr>
            <a:spLocks noGrp="1"/>
          </p:cNvSpPr>
          <p:nvPr>
            <p:ph type="ftr" sz="quarter" idx="11"/>
          </p:nvPr>
        </p:nvSpPr>
        <p:spPr/>
        <p:txBody>
          <a:bodyPr/>
          <a:lstStyle/>
          <a:p>
            <a:r>
              <a:rPr lang="en-US"/>
              <a:t>OREGON STATE UNIVERSITY</a:t>
            </a:r>
            <a:endParaRPr lang="en-US" dirty="0"/>
          </a:p>
        </p:txBody>
      </p:sp>
      <p:sp>
        <p:nvSpPr>
          <p:cNvPr id="5" name="Slide Number Placeholder 4">
            <a:extLst>
              <a:ext uri="{FF2B5EF4-FFF2-40B4-BE49-F238E27FC236}">
                <a16:creationId xmlns:a16="http://schemas.microsoft.com/office/drawing/2014/main" id="{129AF85B-35F4-45C9-B429-88E3800591C0}"/>
              </a:ext>
            </a:extLst>
          </p:cNvPr>
          <p:cNvSpPr>
            <a:spLocks noGrp="1"/>
          </p:cNvSpPr>
          <p:nvPr>
            <p:ph type="sldNum" sz="quarter" idx="12"/>
          </p:nvPr>
        </p:nvSpPr>
        <p:spPr/>
        <p:txBody>
          <a:bodyPr/>
          <a:lstStyle/>
          <a:p>
            <a:fld id="{AAB6004F-53F9-E74D-AC89-56EA63355CB3}" type="slidenum">
              <a:rPr lang="en-US" smtClean="0"/>
              <a:pPr/>
              <a:t>2</a:t>
            </a:fld>
            <a:endParaRPr lang="en-US" dirty="0"/>
          </a:p>
        </p:txBody>
      </p:sp>
      <p:pic>
        <p:nvPicPr>
          <p:cNvPr id="7" name="Graphic 6" descr="Signature with solid fill">
            <a:extLst>
              <a:ext uri="{FF2B5EF4-FFF2-40B4-BE49-F238E27FC236}">
                <a16:creationId xmlns:a16="http://schemas.microsoft.com/office/drawing/2014/main" id="{28A1AE1F-F7C4-45D8-AA3E-6A7E601675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71710" y="3706092"/>
            <a:ext cx="2313708" cy="2313708"/>
          </a:xfrm>
          <a:prstGeom prst="rect">
            <a:avLst/>
          </a:prstGeom>
        </p:spPr>
      </p:pic>
    </p:spTree>
    <p:extLst>
      <p:ext uri="{BB962C8B-B14F-4D97-AF65-F5344CB8AC3E}">
        <p14:creationId xmlns:p14="http://schemas.microsoft.com/office/powerpoint/2010/main" val="1459554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FF846-0582-4E2A-ABBC-51D0F33972F1}"/>
              </a:ext>
            </a:extLst>
          </p:cNvPr>
          <p:cNvSpPr>
            <a:spLocks noGrp="1"/>
          </p:cNvSpPr>
          <p:nvPr>
            <p:ph type="title"/>
          </p:nvPr>
        </p:nvSpPr>
        <p:spPr/>
        <p:txBody>
          <a:bodyPr>
            <a:normAutofit/>
          </a:bodyPr>
          <a:lstStyle/>
          <a:p>
            <a:r>
              <a:rPr lang="en-US" dirty="0"/>
              <a:t>The Office of Foundation Relations is here to </a:t>
            </a:r>
            <a:r>
              <a:rPr lang="en-US" b="1" dirty="0">
                <a:solidFill>
                  <a:schemeClr val="accent5"/>
                </a:solidFill>
              </a:rPr>
              <a:t>help get you funding</a:t>
            </a:r>
          </a:p>
        </p:txBody>
      </p:sp>
      <p:sp>
        <p:nvSpPr>
          <p:cNvPr id="3" name="Content Placeholder 2">
            <a:extLst>
              <a:ext uri="{FF2B5EF4-FFF2-40B4-BE49-F238E27FC236}">
                <a16:creationId xmlns:a16="http://schemas.microsoft.com/office/drawing/2014/main" id="{7DDBDCB2-7B67-43CD-8D22-1CEB45D2B66A}"/>
              </a:ext>
            </a:extLst>
          </p:cNvPr>
          <p:cNvSpPr>
            <a:spLocks noGrp="1"/>
          </p:cNvSpPr>
          <p:nvPr>
            <p:ph idx="1"/>
          </p:nvPr>
        </p:nvSpPr>
        <p:spPr/>
        <p:txBody>
          <a:bodyPr/>
          <a:lstStyle/>
          <a:p>
            <a:pPr marL="0" indent="0">
              <a:buNone/>
            </a:pPr>
            <a:endParaRPr lang="en-US" dirty="0"/>
          </a:p>
          <a:p>
            <a:pPr marL="457200"/>
            <a:r>
              <a:rPr lang="en-US" dirty="0"/>
              <a:t>Make OSUF your first stop when investigating a private foundation funding opportunity.</a:t>
            </a:r>
          </a:p>
          <a:p>
            <a:pPr marL="457200"/>
            <a:endParaRPr lang="en-US" dirty="0"/>
          </a:p>
          <a:p>
            <a:pPr marL="457200"/>
            <a:r>
              <a:rPr lang="en-US" dirty="0"/>
              <a:t>Hands on or hands off? We’ll work with you at whatever level of service you need to be successful.</a:t>
            </a:r>
          </a:p>
          <a:p>
            <a:endParaRPr lang="en-US" dirty="0"/>
          </a:p>
        </p:txBody>
      </p:sp>
      <p:sp>
        <p:nvSpPr>
          <p:cNvPr id="4" name="Footer Placeholder 3">
            <a:extLst>
              <a:ext uri="{FF2B5EF4-FFF2-40B4-BE49-F238E27FC236}">
                <a16:creationId xmlns:a16="http://schemas.microsoft.com/office/drawing/2014/main" id="{5D7887E0-325C-4218-ADD6-7B753DC53917}"/>
              </a:ext>
            </a:extLst>
          </p:cNvPr>
          <p:cNvSpPr>
            <a:spLocks noGrp="1"/>
          </p:cNvSpPr>
          <p:nvPr>
            <p:ph type="ftr" sz="quarter" idx="11"/>
          </p:nvPr>
        </p:nvSpPr>
        <p:spPr/>
        <p:txBody>
          <a:bodyPr/>
          <a:lstStyle/>
          <a:p>
            <a:r>
              <a:rPr lang="en-US"/>
              <a:t>OREGON STATE UNIVERSITY</a:t>
            </a:r>
            <a:endParaRPr lang="en-US" dirty="0"/>
          </a:p>
        </p:txBody>
      </p:sp>
      <p:sp>
        <p:nvSpPr>
          <p:cNvPr id="5" name="Slide Number Placeholder 4">
            <a:extLst>
              <a:ext uri="{FF2B5EF4-FFF2-40B4-BE49-F238E27FC236}">
                <a16:creationId xmlns:a16="http://schemas.microsoft.com/office/drawing/2014/main" id="{A694CF27-0C69-41BB-A530-E75D07C3CDBF}"/>
              </a:ext>
            </a:extLst>
          </p:cNvPr>
          <p:cNvSpPr>
            <a:spLocks noGrp="1"/>
          </p:cNvSpPr>
          <p:nvPr>
            <p:ph type="sldNum" sz="quarter" idx="12"/>
          </p:nvPr>
        </p:nvSpPr>
        <p:spPr/>
        <p:txBody>
          <a:bodyPr/>
          <a:lstStyle/>
          <a:p>
            <a:fld id="{AAB6004F-53F9-E74D-AC89-56EA63355CB3}" type="slidenum">
              <a:rPr lang="en-US" smtClean="0"/>
              <a:pPr/>
              <a:t>3</a:t>
            </a:fld>
            <a:endParaRPr lang="en-US" dirty="0"/>
          </a:p>
        </p:txBody>
      </p:sp>
    </p:spTree>
    <p:extLst>
      <p:ext uri="{BB962C8B-B14F-4D97-AF65-F5344CB8AC3E}">
        <p14:creationId xmlns:p14="http://schemas.microsoft.com/office/powerpoint/2010/main" val="2681547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FCC3E-CB78-4C13-9203-F1E3F1728AAC}"/>
              </a:ext>
            </a:extLst>
          </p:cNvPr>
          <p:cNvSpPr>
            <a:spLocks noGrp="1"/>
          </p:cNvSpPr>
          <p:nvPr>
            <p:ph type="title"/>
          </p:nvPr>
        </p:nvSpPr>
        <p:spPr/>
        <p:txBody>
          <a:bodyPr/>
          <a:lstStyle/>
          <a:p>
            <a:r>
              <a:rPr lang="en-US" b="1" dirty="0">
                <a:solidFill>
                  <a:schemeClr val="accent5"/>
                </a:solidFill>
                <a:latin typeface="Rufina-Stencil-Bold"/>
              </a:rPr>
              <a:t>Agenda</a:t>
            </a:r>
          </a:p>
        </p:txBody>
      </p:sp>
      <p:sp>
        <p:nvSpPr>
          <p:cNvPr id="3" name="Content Placeholder 2">
            <a:extLst>
              <a:ext uri="{FF2B5EF4-FFF2-40B4-BE49-F238E27FC236}">
                <a16:creationId xmlns:a16="http://schemas.microsoft.com/office/drawing/2014/main" id="{37803746-0E09-457C-892A-67B1E2B0F02D}"/>
              </a:ext>
            </a:extLst>
          </p:cNvPr>
          <p:cNvSpPr>
            <a:spLocks noGrp="1"/>
          </p:cNvSpPr>
          <p:nvPr>
            <p:ph idx="1"/>
          </p:nvPr>
        </p:nvSpPr>
        <p:spPr/>
        <p:txBody>
          <a:bodyPr/>
          <a:lstStyle/>
          <a:p>
            <a:pPr marL="342900" marR="0" lvl="0" indent="-342900">
              <a:lnSpc>
                <a:spcPct val="100000"/>
              </a:lnSpc>
              <a:spcBef>
                <a:spcPts val="0"/>
              </a:spcBef>
              <a:spcAft>
                <a:spcPts val="0"/>
              </a:spcAft>
              <a:buFont typeface="+mj-lt"/>
              <a:buAutoNum type="arabicPeriod"/>
              <a:tabLst>
                <a:tab pos="457200" algn="l"/>
              </a:tabLst>
            </a:pPr>
            <a:r>
              <a:rPr lang="en-US" dirty="0"/>
              <a:t>Foundation grants overview – how they differ from federal/state grants, how to find them</a:t>
            </a:r>
          </a:p>
          <a:p>
            <a:pPr marL="342900" marR="0" lvl="0" indent="-342900">
              <a:lnSpc>
                <a:spcPct val="100000"/>
              </a:lnSpc>
              <a:spcBef>
                <a:spcPts val="0"/>
              </a:spcBef>
              <a:spcAft>
                <a:spcPts val="0"/>
              </a:spcAft>
              <a:buFont typeface="+mj-lt"/>
              <a:buAutoNum type="arabicPeriod"/>
              <a:tabLst>
                <a:tab pos="457200" algn="l"/>
              </a:tabLst>
            </a:pPr>
            <a:r>
              <a:rPr lang="en-US" dirty="0"/>
              <a:t>Overview of the component pieces of a typical grant proposal</a:t>
            </a:r>
          </a:p>
          <a:p>
            <a:pPr marL="342900" marR="0" lvl="0" indent="-342900">
              <a:lnSpc>
                <a:spcPct val="100000"/>
              </a:lnSpc>
              <a:spcBef>
                <a:spcPts val="0"/>
              </a:spcBef>
              <a:spcAft>
                <a:spcPts val="0"/>
              </a:spcAft>
              <a:buFont typeface="+mj-lt"/>
              <a:buAutoNum type="arabicPeriod"/>
              <a:tabLst>
                <a:tab pos="457200" algn="l"/>
              </a:tabLst>
            </a:pPr>
            <a:r>
              <a:rPr lang="en-US" dirty="0"/>
              <a:t>Description and Q&amp;A on the whole grant cycle from prospect research through reporting.</a:t>
            </a:r>
          </a:p>
        </p:txBody>
      </p:sp>
      <p:sp>
        <p:nvSpPr>
          <p:cNvPr id="4" name="Footer Placeholder 3">
            <a:extLst>
              <a:ext uri="{FF2B5EF4-FFF2-40B4-BE49-F238E27FC236}">
                <a16:creationId xmlns:a16="http://schemas.microsoft.com/office/drawing/2014/main" id="{EDAB7199-2D8D-4240-AFCB-579D07DD349B}"/>
              </a:ext>
            </a:extLst>
          </p:cNvPr>
          <p:cNvSpPr>
            <a:spLocks noGrp="1"/>
          </p:cNvSpPr>
          <p:nvPr>
            <p:ph type="ftr" sz="quarter" idx="11"/>
          </p:nvPr>
        </p:nvSpPr>
        <p:spPr/>
        <p:txBody>
          <a:bodyPr/>
          <a:lstStyle/>
          <a:p>
            <a:r>
              <a:rPr lang="en-US"/>
              <a:t>OREGON STATE UNIVERSITY</a:t>
            </a:r>
            <a:endParaRPr lang="en-US" dirty="0"/>
          </a:p>
        </p:txBody>
      </p:sp>
      <p:sp>
        <p:nvSpPr>
          <p:cNvPr id="5" name="Slide Number Placeholder 4">
            <a:extLst>
              <a:ext uri="{FF2B5EF4-FFF2-40B4-BE49-F238E27FC236}">
                <a16:creationId xmlns:a16="http://schemas.microsoft.com/office/drawing/2014/main" id="{D43037E2-F047-449C-A3E4-134CC8249B0F}"/>
              </a:ext>
            </a:extLst>
          </p:cNvPr>
          <p:cNvSpPr>
            <a:spLocks noGrp="1"/>
          </p:cNvSpPr>
          <p:nvPr>
            <p:ph type="sldNum" sz="quarter" idx="12"/>
          </p:nvPr>
        </p:nvSpPr>
        <p:spPr/>
        <p:txBody>
          <a:bodyPr/>
          <a:lstStyle/>
          <a:p>
            <a:fld id="{AAB6004F-53F9-E74D-AC89-56EA63355CB3}" type="slidenum">
              <a:rPr lang="en-US" smtClean="0"/>
              <a:pPr/>
              <a:t>4</a:t>
            </a:fld>
            <a:endParaRPr lang="en-US" dirty="0"/>
          </a:p>
        </p:txBody>
      </p:sp>
    </p:spTree>
    <p:extLst>
      <p:ext uri="{BB962C8B-B14F-4D97-AF65-F5344CB8AC3E}">
        <p14:creationId xmlns:p14="http://schemas.microsoft.com/office/powerpoint/2010/main" val="2022053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755DB0-1698-49C1-A7D0-04FE2282A805}"/>
              </a:ext>
            </a:extLst>
          </p:cNvPr>
          <p:cNvSpPr>
            <a:spLocks noGrp="1"/>
          </p:cNvSpPr>
          <p:nvPr>
            <p:ph type="ftr" sz="quarter" idx="11"/>
          </p:nvPr>
        </p:nvSpPr>
        <p:spPr/>
        <p:txBody>
          <a:bodyPr/>
          <a:lstStyle/>
          <a:p>
            <a:r>
              <a:rPr lang="en-US"/>
              <a:t>OREGON STATE UNIVERSITY</a:t>
            </a:r>
            <a:endParaRPr lang="en-US" dirty="0"/>
          </a:p>
        </p:txBody>
      </p:sp>
      <p:pic>
        <p:nvPicPr>
          <p:cNvPr id="5" name="Picture 4" descr="Chart&#10;&#10;Description automatically generated">
            <a:extLst>
              <a:ext uri="{FF2B5EF4-FFF2-40B4-BE49-F238E27FC236}">
                <a16:creationId xmlns:a16="http://schemas.microsoft.com/office/drawing/2014/main" id="{66A0DF37-1E3F-4810-BAF9-6FB277ADC9AE}"/>
              </a:ext>
            </a:extLst>
          </p:cNvPr>
          <p:cNvPicPr>
            <a:picLocks noChangeAspect="1"/>
          </p:cNvPicPr>
          <p:nvPr/>
        </p:nvPicPr>
        <p:blipFill>
          <a:blip r:embed="rId3"/>
          <a:stretch>
            <a:fillRect/>
          </a:stretch>
        </p:blipFill>
        <p:spPr>
          <a:xfrm>
            <a:off x="1659337" y="0"/>
            <a:ext cx="8873325" cy="6858000"/>
          </a:xfrm>
          <a:prstGeom prst="rect">
            <a:avLst/>
          </a:prstGeom>
        </p:spPr>
      </p:pic>
    </p:spTree>
    <p:extLst>
      <p:ext uri="{BB962C8B-B14F-4D97-AF65-F5344CB8AC3E}">
        <p14:creationId xmlns:p14="http://schemas.microsoft.com/office/powerpoint/2010/main" val="1649263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ne glowing light bulb among rows of unlit bulbs">
            <a:extLst>
              <a:ext uri="{FF2B5EF4-FFF2-40B4-BE49-F238E27FC236}">
                <a16:creationId xmlns:a16="http://schemas.microsoft.com/office/drawing/2014/main" id="{1C6C1BCA-8B22-4944-A869-6BE586AFB53B}"/>
              </a:ext>
            </a:extLst>
          </p:cNvPr>
          <p:cNvPicPr>
            <a:picLocks noChangeAspect="1"/>
          </p:cNvPicPr>
          <p:nvPr/>
        </p:nvPicPr>
        <p:blipFill rotWithShape="1">
          <a:blip r:embed="rId2">
            <a:alphaModFix amt="35000"/>
          </a:blip>
          <a:srcRect b="26898"/>
          <a:stretch/>
        </p:blipFill>
        <p:spPr>
          <a:xfrm>
            <a:off x="256309" y="187904"/>
            <a:ext cx="11679382" cy="6403396"/>
          </a:xfrm>
          <a:prstGeom prst="rect">
            <a:avLst/>
          </a:prstGeom>
        </p:spPr>
      </p:pic>
      <p:sp>
        <p:nvSpPr>
          <p:cNvPr id="2" name="Title 1"/>
          <p:cNvSpPr>
            <a:spLocks noGrp="1"/>
          </p:cNvSpPr>
          <p:nvPr>
            <p:ph type="title"/>
          </p:nvPr>
        </p:nvSpPr>
        <p:spPr/>
        <p:txBody>
          <a:bodyPr>
            <a:normAutofit/>
          </a:bodyPr>
          <a:lstStyle/>
          <a:p>
            <a:r>
              <a:rPr lang="en-US" dirty="0"/>
              <a:t>When you know one private foundation… you know </a:t>
            </a:r>
            <a:r>
              <a:rPr lang="en-US" i="1" dirty="0"/>
              <a:t>one</a:t>
            </a:r>
            <a:r>
              <a:rPr lang="en-US" dirty="0"/>
              <a:t> private foundation.</a:t>
            </a:r>
          </a:p>
        </p:txBody>
      </p:sp>
      <p:sp>
        <p:nvSpPr>
          <p:cNvPr id="4" name="Footer Placeholder 3"/>
          <p:cNvSpPr>
            <a:spLocks noGrp="1"/>
          </p:cNvSpPr>
          <p:nvPr>
            <p:ph type="ftr" sz="quarter" idx="11"/>
          </p:nvPr>
        </p:nvSpPr>
        <p:spPr/>
        <p:txBody>
          <a:bodyPr/>
          <a:lstStyle/>
          <a:p>
            <a:r>
              <a:rPr lang="en-US" dirty="0"/>
              <a:t>OSU FOUNDATION</a:t>
            </a:r>
          </a:p>
        </p:txBody>
      </p:sp>
      <p:sp>
        <p:nvSpPr>
          <p:cNvPr id="5" name="Slide Number Placeholder 4"/>
          <p:cNvSpPr>
            <a:spLocks noGrp="1"/>
          </p:cNvSpPr>
          <p:nvPr>
            <p:ph type="sldNum" sz="quarter" idx="12"/>
          </p:nvPr>
        </p:nvSpPr>
        <p:spPr/>
        <p:txBody>
          <a:bodyPr/>
          <a:lstStyle/>
          <a:p>
            <a:fld id="{AAB6004F-53F9-E74D-AC89-56EA63355CB3}" type="slidenum">
              <a:rPr lang="en-US" smtClean="0"/>
              <a:pPr/>
              <a:t>6</a:t>
            </a:fld>
            <a:endParaRPr lang="en-US" dirty="0"/>
          </a:p>
        </p:txBody>
      </p:sp>
    </p:spTree>
    <p:extLst>
      <p:ext uri="{BB962C8B-B14F-4D97-AF65-F5344CB8AC3E}">
        <p14:creationId xmlns:p14="http://schemas.microsoft.com/office/powerpoint/2010/main" val="3049310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C1FFC-191E-404C-AD1E-B40194DFFC63}"/>
              </a:ext>
            </a:extLst>
          </p:cNvPr>
          <p:cNvSpPr>
            <a:spLocks noGrp="1"/>
          </p:cNvSpPr>
          <p:nvPr>
            <p:ph type="title"/>
          </p:nvPr>
        </p:nvSpPr>
        <p:spPr/>
        <p:txBody>
          <a:bodyPr>
            <a:normAutofit/>
          </a:bodyPr>
          <a:lstStyle/>
          <a:p>
            <a:r>
              <a:rPr lang="en-US" dirty="0"/>
              <a:t>Private funders often resemble </a:t>
            </a:r>
            <a:r>
              <a:rPr lang="en-US" b="1" dirty="0">
                <a:solidFill>
                  <a:schemeClr val="accent5"/>
                </a:solidFill>
              </a:rPr>
              <a:t>individual donors</a:t>
            </a:r>
            <a:r>
              <a:rPr lang="en-US" dirty="0"/>
              <a:t> more than federal funding agencies</a:t>
            </a:r>
          </a:p>
        </p:txBody>
      </p:sp>
      <p:sp>
        <p:nvSpPr>
          <p:cNvPr id="9" name="Content Placeholder 8"/>
          <p:cNvSpPr>
            <a:spLocks noGrp="1"/>
          </p:cNvSpPr>
          <p:nvPr>
            <p:ph idx="1"/>
          </p:nvPr>
        </p:nvSpPr>
        <p:spPr/>
        <p:txBody>
          <a:bodyPr>
            <a:normAutofit/>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p>
            <a:endParaRPr lang="en-US" sz="2400" dirty="0">
              <a:latin typeface="Verdana" panose="020B0604030504040204" pitchFamily="34" charset="0"/>
              <a:ea typeface="Verdana" panose="020B0604030504040204" pitchFamily="34" charset="0"/>
              <a:cs typeface="Verdana" panose="020B0604030504040204" pitchFamily="34" charset="0"/>
            </a:endParaRPr>
          </a:p>
          <a:p>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r>
              <a:rPr lang="en-US" dirty="0"/>
              <a:t>OSU FOUNDATION</a:t>
            </a:r>
          </a:p>
        </p:txBody>
      </p:sp>
      <p:sp>
        <p:nvSpPr>
          <p:cNvPr id="5" name="Slide Number Placeholder 4"/>
          <p:cNvSpPr>
            <a:spLocks noGrp="1"/>
          </p:cNvSpPr>
          <p:nvPr>
            <p:ph type="sldNum" sz="quarter" idx="12"/>
          </p:nvPr>
        </p:nvSpPr>
        <p:spPr/>
        <p:txBody>
          <a:bodyPr/>
          <a:lstStyle/>
          <a:p>
            <a:fld id="{AAB6004F-53F9-E74D-AC89-56EA63355CB3}" type="slidenum">
              <a:rPr lang="en-US" smtClean="0"/>
              <a:t>7</a:t>
            </a:fld>
            <a:endParaRPr lang="en-US" dirty="0"/>
          </a:p>
        </p:txBody>
      </p:sp>
      <p:pic>
        <p:nvPicPr>
          <p:cNvPr id="18" name="Picture 17" descr="Chart&#10;&#10;Description automatically generated">
            <a:extLst>
              <a:ext uri="{FF2B5EF4-FFF2-40B4-BE49-F238E27FC236}">
                <a16:creationId xmlns:a16="http://schemas.microsoft.com/office/drawing/2014/main" id="{963F8FBD-50D1-485C-A825-F6827A042467}"/>
              </a:ext>
            </a:extLst>
          </p:cNvPr>
          <p:cNvPicPr>
            <a:picLocks noChangeAspect="1"/>
          </p:cNvPicPr>
          <p:nvPr/>
        </p:nvPicPr>
        <p:blipFill rotWithShape="1">
          <a:blip r:embed="rId3"/>
          <a:srcRect l="1583" t="9931" r="51471" b="50000"/>
          <a:stretch/>
        </p:blipFill>
        <p:spPr>
          <a:xfrm>
            <a:off x="835273" y="1991734"/>
            <a:ext cx="6800685" cy="4486275"/>
          </a:xfrm>
          <a:prstGeom prst="rect">
            <a:avLst/>
          </a:prstGeom>
        </p:spPr>
      </p:pic>
    </p:spTree>
    <p:extLst>
      <p:ext uri="{BB962C8B-B14F-4D97-AF65-F5344CB8AC3E}">
        <p14:creationId xmlns:p14="http://schemas.microsoft.com/office/powerpoint/2010/main" val="1782186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9A8569-355B-4A2E-8658-38F124A62B6D}"/>
              </a:ext>
            </a:extLst>
          </p:cNvPr>
          <p:cNvSpPr>
            <a:spLocks noGrp="1"/>
          </p:cNvSpPr>
          <p:nvPr>
            <p:ph type="title"/>
          </p:nvPr>
        </p:nvSpPr>
        <p:spPr/>
        <p:txBody>
          <a:bodyPr/>
          <a:lstStyle/>
          <a:p>
            <a:r>
              <a:rPr lang="en-US" b="1" dirty="0">
                <a:solidFill>
                  <a:schemeClr val="accent5"/>
                </a:solidFill>
              </a:rPr>
              <a:t>They make their own rules</a:t>
            </a:r>
          </a:p>
        </p:txBody>
      </p:sp>
      <p:sp>
        <p:nvSpPr>
          <p:cNvPr id="9" name="Content Placeholder 8"/>
          <p:cNvSpPr>
            <a:spLocks noGrp="1"/>
          </p:cNvSpPr>
          <p:nvPr>
            <p:ph idx="1"/>
          </p:nvPr>
        </p:nvSpPr>
        <p:spPr/>
        <p:txBody>
          <a:bodyPr>
            <a:normAutofit/>
          </a:bodyPr>
          <a:lstStyle/>
          <a:p>
            <a:pPr marL="0" indent="0">
              <a:buNone/>
            </a:pPr>
            <a:endParaRPr lang="en-US" sz="1200" dirty="0">
              <a:latin typeface="Verdana" panose="020B0604030504040204" pitchFamily="34" charset="0"/>
              <a:ea typeface="Verdana" panose="020B0604030504040204" pitchFamily="34" charset="0"/>
              <a:cs typeface="Verdana" panose="020B0604030504040204" pitchFamily="34" charset="0"/>
            </a:endParaRPr>
          </a:p>
          <a:p>
            <a:pPr>
              <a:spcBef>
                <a:spcPts val="1800"/>
              </a:spcBef>
            </a:pPr>
            <a:r>
              <a:rPr lang="en-US" dirty="0"/>
              <a:t>Guidelines may change</a:t>
            </a:r>
          </a:p>
          <a:p>
            <a:pPr>
              <a:spcBef>
                <a:spcPts val="1800"/>
              </a:spcBef>
            </a:pPr>
            <a:r>
              <a:rPr lang="en-US" dirty="0"/>
              <a:t>Priorities and focus areas may change</a:t>
            </a:r>
          </a:p>
          <a:p>
            <a:pPr>
              <a:spcBef>
                <a:spcPts val="1800"/>
              </a:spcBef>
            </a:pPr>
            <a:r>
              <a:rPr lang="en-US" dirty="0"/>
              <a:t>Deadlines can be hard to predict</a:t>
            </a:r>
          </a:p>
          <a:p>
            <a:pPr>
              <a:spcBef>
                <a:spcPts val="1800"/>
              </a:spcBef>
            </a:pPr>
            <a:r>
              <a:rPr lang="en-US" dirty="0"/>
              <a:t>May be unavailable for feedback or support</a:t>
            </a:r>
          </a:p>
          <a:p>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r>
              <a:rPr lang="en-US" dirty="0"/>
              <a:t>OSU FOUNDATION</a:t>
            </a:r>
          </a:p>
        </p:txBody>
      </p:sp>
      <p:sp>
        <p:nvSpPr>
          <p:cNvPr id="5" name="Slide Number Placeholder 4"/>
          <p:cNvSpPr>
            <a:spLocks noGrp="1"/>
          </p:cNvSpPr>
          <p:nvPr>
            <p:ph type="sldNum" sz="quarter" idx="12"/>
          </p:nvPr>
        </p:nvSpPr>
        <p:spPr/>
        <p:txBody>
          <a:bodyPr/>
          <a:lstStyle/>
          <a:p>
            <a:fld id="{AAB6004F-53F9-E74D-AC89-56EA63355CB3}" type="slidenum">
              <a:rPr lang="en-US" smtClean="0"/>
              <a:t>8</a:t>
            </a:fld>
            <a:endParaRPr lang="en-US" dirty="0"/>
          </a:p>
        </p:txBody>
      </p:sp>
      <p:pic>
        <p:nvPicPr>
          <p:cNvPr id="6" name="Graphic 5" descr="Rollercoaster Down with solid fill">
            <a:extLst>
              <a:ext uri="{FF2B5EF4-FFF2-40B4-BE49-F238E27FC236}">
                <a16:creationId xmlns:a16="http://schemas.microsoft.com/office/drawing/2014/main" id="{A8A77425-7188-4463-9E9E-D96031FB7B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66909" y="3410672"/>
            <a:ext cx="2766291" cy="2766291"/>
          </a:xfrm>
          <a:prstGeom prst="rect">
            <a:avLst/>
          </a:prstGeom>
        </p:spPr>
      </p:pic>
    </p:spTree>
    <p:extLst>
      <p:ext uri="{BB962C8B-B14F-4D97-AF65-F5344CB8AC3E}">
        <p14:creationId xmlns:p14="http://schemas.microsoft.com/office/powerpoint/2010/main" val="3118915557"/>
      </p:ext>
    </p:extLst>
  </p:cSld>
  <p:clrMapOvr>
    <a:masterClrMapping/>
  </p:clrMapOvr>
</p:sld>
</file>

<file path=ppt/theme/theme1.xml><?xml version="1.0" encoding="utf-8"?>
<a:theme xmlns:a="http://schemas.openxmlformats.org/drawingml/2006/main" name="Office Theme">
  <a:themeElements>
    <a:clrScheme name="OSU RGB 2017">
      <a:dk1>
        <a:srgbClr val="DC4405"/>
      </a:dk1>
      <a:lt1>
        <a:srgbClr val="FFFFFF"/>
      </a:lt1>
      <a:dk2>
        <a:srgbClr val="000000"/>
      </a:dk2>
      <a:lt2>
        <a:srgbClr val="B7A99A"/>
      </a:lt2>
      <a:accent1>
        <a:srgbClr val="A7ACA2"/>
      </a:accent1>
      <a:accent2>
        <a:srgbClr val="7A6855"/>
      </a:accent2>
      <a:accent3>
        <a:srgbClr val="8E9089"/>
      </a:accent3>
      <a:accent4>
        <a:srgbClr val="4A773C"/>
      </a:accent4>
      <a:accent5>
        <a:srgbClr val="00859B"/>
      </a:accent5>
      <a:accent6>
        <a:srgbClr val="FFB500"/>
      </a:accent6>
      <a:hlink>
        <a:srgbClr val="006A8E"/>
      </a:hlink>
      <a:folHlink>
        <a:srgbClr val="0D525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74986D4-687F-4A96-AC29-ABD08C01C466}" vid="{BF2A62C4-7066-4EC8-BC5C-623B0450B8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e9d5d7b-c6d5-4464-a2eb-406c707fb8ca" xsi:nil="true"/>
    <lcf76f155ced4ddcb4097134ff3c332f xmlns="ec6b7397-146d-4606-9a22-7d9119cb26b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1D444DA73DB4693C15392605C3657" ma:contentTypeVersion="16" ma:contentTypeDescription="Create a new document." ma:contentTypeScope="" ma:versionID="9112d569bb060a8e27c9b20386db1996">
  <xsd:schema xmlns:xsd="http://www.w3.org/2001/XMLSchema" xmlns:xs="http://www.w3.org/2001/XMLSchema" xmlns:p="http://schemas.microsoft.com/office/2006/metadata/properties" xmlns:ns2="ec6b7397-146d-4606-9a22-7d9119cb26b6" xmlns:ns3="5e9d5d7b-c6d5-4464-a2eb-406c707fb8ca" targetNamespace="http://schemas.microsoft.com/office/2006/metadata/properties" ma:root="true" ma:fieldsID="cc13e5a477f180cf6d76d7bdd39973be" ns2:_="" ns3:_="">
    <xsd:import namespace="ec6b7397-146d-4606-9a22-7d9119cb26b6"/>
    <xsd:import namespace="5e9d5d7b-c6d5-4464-a2eb-406c707fb8c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6b7397-146d-4606-9a22-7d9119cb26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baeaf66-3fa2-4ded-85b8-4a8fbeb40e3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e9d5d7b-c6d5-4464-a2eb-406c707fb8c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0ade1c5-d023-4e0b-bf97-5bf873781ac8}" ma:internalName="TaxCatchAll" ma:showField="CatchAllData" ma:web="5e9d5d7b-c6d5-4464-a2eb-406c707fb8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81F5ED-1DCA-4686-9290-B122DA280236}">
  <ds:schemaRefs>
    <ds:schemaRef ds:uri="http://schemas.microsoft.com/sharepoint/v3/contenttype/forms"/>
  </ds:schemaRefs>
</ds:datastoreItem>
</file>

<file path=customXml/itemProps2.xml><?xml version="1.0" encoding="utf-8"?>
<ds:datastoreItem xmlns:ds="http://schemas.openxmlformats.org/officeDocument/2006/customXml" ds:itemID="{3317128F-B7EA-4886-A7B8-2BAE45427C31}">
  <ds:schemaRefs>
    <ds:schemaRef ds:uri="http://schemas.microsoft.com/office/2006/metadata/properties"/>
    <ds:schemaRef ds:uri="http://schemas.microsoft.com/office/infopath/2007/PartnerControls"/>
    <ds:schemaRef ds:uri="5e9d5d7b-c6d5-4464-a2eb-406c707fb8ca"/>
    <ds:schemaRef ds:uri="ec6b7397-146d-4606-9a22-7d9119cb26b6"/>
  </ds:schemaRefs>
</ds:datastoreItem>
</file>

<file path=customXml/itemProps3.xml><?xml version="1.0" encoding="utf-8"?>
<ds:datastoreItem xmlns:ds="http://schemas.openxmlformats.org/officeDocument/2006/customXml" ds:itemID="{F1485301-8A17-4089-BFC1-2D2D76BF63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6b7397-146d-4606-9a22-7d9119cb26b6"/>
    <ds:schemaRef ds:uri="5e9d5d7b-c6d5-4464-a2eb-406c707fb8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Presentation_template-brand_fonts_simple</Template>
  <TotalTime>870</TotalTime>
  <Words>3241</Words>
  <Application>Microsoft Office PowerPoint</Application>
  <PresentationFormat>Widescreen</PresentationFormat>
  <Paragraphs>338</Paragraphs>
  <Slides>25</Slides>
  <Notes>21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Private Foundation grants Overview</vt:lpstr>
      <vt:lpstr>OSU Foundation Office of Foundation Relations</vt:lpstr>
      <vt:lpstr>Services</vt:lpstr>
      <vt:lpstr>The Office of Foundation Relations is here to help get you funding</vt:lpstr>
      <vt:lpstr>Agenda</vt:lpstr>
      <vt:lpstr>PowerPoint Presentation</vt:lpstr>
      <vt:lpstr>When you know one private foundation… you know one private foundation.</vt:lpstr>
      <vt:lpstr>Private funders often resemble individual donors more than federal funding agencies</vt:lpstr>
      <vt:lpstr>They make their own rules</vt:lpstr>
      <vt:lpstr>Part of a balanced external funding plan</vt:lpstr>
      <vt:lpstr>Best thought of as supporting innovations, startups, and special projects.</vt:lpstr>
      <vt:lpstr>Where to find private grant opportunities</vt:lpstr>
      <vt:lpstr>OSU Subscription Services http://guides.library.oregonstate.edu/grants</vt:lpstr>
      <vt:lpstr>Free Online Resources</vt:lpstr>
      <vt:lpstr>PowerPoint Presentation</vt:lpstr>
      <vt:lpstr>PowerPoint Presentation</vt:lpstr>
      <vt:lpstr>Typical grant proposal components</vt:lpstr>
      <vt:lpstr>Need or Problem Statement (Why)</vt:lpstr>
      <vt:lpstr>Key Personnel (Who)</vt:lpstr>
      <vt:lpstr>Evaluation (What happened and what’s next)</vt:lpstr>
      <vt:lpstr>Other Common Proposal Items</vt:lpstr>
      <vt:lpstr>The Grant Cycle</vt:lpstr>
      <vt:lpstr>The Grant Cycle</vt:lpstr>
      <vt:lpstr>QUESTIONS?</vt:lpstr>
      <vt:lpstr>Foundation Relations Team</vt:lpstr>
    </vt:vector>
  </TitlesOfParts>
  <Company>OSU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Ocampo, Elizabeth</dc:creator>
  <cp:lastModifiedBy>Ocampo, Elizabeth</cp:lastModifiedBy>
  <cp:revision>33</cp:revision>
  <dcterms:created xsi:type="dcterms:W3CDTF">2017-08-17T15:39:50Z</dcterms:created>
  <dcterms:modified xsi:type="dcterms:W3CDTF">2023-05-24T19:41:20Z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0x010100A791D444DA73DB4693C15392605C3657</vt:lpwstr>
  </property>
  <property fmtid="{D5CDD505-2E9C-101B-9397-08002B2CF9AE}" pid="3" name="MediaServiceImageTags">
    <vt:lpwstr/>
  </property>
</Properties>
</file>