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6" r:id="rId5"/>
  </p:sldMasterIdLst>
  <p:notesMasterIdLst>
    <p:notesMasterId r:id="rId30"/>
  </p:notesMasterIdLst>
  <p:sldIdLst>
    <p:sldId id="265" r:id="rId6"/>
    <p:sldId id="329" r:id="rId7"/>
    <p:sldId id="330" r:id="rId8"/>
    <p:sldId id="331" r:id="rId9"/>
    <p:sldId id="332" r:id="rId10"/>
    <p:sldId id="333" r:id="rId11"/>
    <p:sldId id="264" r:id="rId12"/>
    <p:sldId id="320" r:id="rId13"/>
    <p:sldId id="321" r:id="rId14"/>
    <p:sldId id="322" r:id="rId15"/>
    <p:sldId id="323" r:id="rId16"/>
    <p:sldId id="324" r:id="rId17"/>
    <p:sldId id="317" r:id="rId18"/>
    <p:sldId id="313" r:id="rId19"/>
    <p:sldId id="308" r:id="rId20"/>
    <p:sldId id="309" r:id="rId21"/>
    <p:sldId id="267" r:id="rId22"/>
    <p:sldId id="283" r:id="rId23"/>
    <p:sldId id="285" r:id="rId24"/>
    <p:sldId id="270" r:id="rId25"/>
    <p:sldId id="286" r:id="rId26"/>
    <p:sldId id="316" r:id="rId27"/>
    <p:sldId id="319" r:id="rId28"/>
    <p:sldId id="2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36B52-C22D-4DF4-9D91-D444DDDA8C9F}" v="98" dt="2023-05-10T21:05:08.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6707" autoAdjust="0"/>
  </p:normalViewPr>
  <p:slideViewPr>
    <p:cSldViewPr snapToGrid="0">
      <p:cViewPr varScale="1">
        <p:scale>
          <a:sx n="37" d="100"/>
          <a:sy n="37" d="100"/>
        </p:scale>
        <p:origin x="56" y="1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79644-6FB4-4135-9513-BE49551804D5}" type="datetimeFigureOut">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44820-594D-4312-82F8-6E11BE48DA4D}" type="slidenum">
              <a:t>‹#›</a:t>
            </a:fld>
            <a:endParaRPr lang="en-US"/>
          </a:p>
        </p:txBody>
      </p:sp>
    </p:spTree>
    <p:extLst>
      <p:ext uri="{BB962C8B-B14F-4D97-AF65-F5344CB8AC3E}">
        <p14:creationId xmlns:p14="http://schemas.microsoft.com/office/powerpoint/2010/main" val="367781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Must be in Slide</a:t>
            </a:r>
            <a:r>
              <a:rPr lang="en-US" baseline="0"/>
              <a:t> Master mode to swap out photos. </a:t>
            </a:r>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Program Development has significantly overtaken all other types of funding in recent years. Before 2007, facility projects would have been among the largest sectors, and now it doesn’t even make the top five.</a:t>
            </a:r>
          </a:p>
          <a:p>
            <a:endParaRPr lang="en-US" dirty="0"/>
          </a:p>
          <a:p>
            <a:r>
              <a:rPr lang="en-US" dirty="0"/>
              <a:t>You might think of ‘80’s and ‘90’s philanthropy as the kind where big donors make gifts to museums or hospitals to name a wing. Institutions would tell a funder what they were planning to do and secure donors who could help them achieve their missions. </a:t>
            </a:r>
          </a:p>
          <a:p>
            <a:endParaRPr lang="en-US" dirty="0"/>
          </a:p>
          <a:p>
            <a:r>
              <a:rPr lang="en-US" dirty="0"/>
              <a:t>Since then, private foundations have pivoted to supporting programs with measurable outcomes, where the impact (societal benefit) of the work is most felt by people in need. Often, it’s now the private foundations that prescribe the priorities, and they then secure partner institutions to achieve the foundation’s mission. </a:t>
            </a:r>
          </a:p>
          <a:p>
            <a:endParaRPr lang="en-US" dirty="0"/>
          </a:p>
          <a:p>
            <a:r>
              <a:rPr lang="en-US" dirty="0"/>
              <a:t>This is important information for university applicants -- most of our grants are for sponsored research, which as you can see, is a smaller priority. The applicants that position their projects as serving some societal need are the most successful in securing private foundation support; they demonstrate measurable impact that aligns with a foundation’s mission.  </a:t>
            </a:r>
          </a:p>
        </p:txBody>
      </p:sp>
      <p:sp>
        <p:nvSpPr>
          <p:cNvPr id="4" name="Slide Number Placeholder 3"/>
          <p:cNvSpPr>
            <a:spLocks noGrp="1"/>
          </p:cNvSpPr>
          <p:nvPr>
            <p:ph type="sldNum" sz="quarter" idx="5"/>
          </p:nvPr>
        </p:nvSpPr>
        <p:spPr/>
        <p:txBody>
          <a:bodyPr/>
          <a:lstStyle/>
          <a:p>
            <a:fld id="{BD044820-594D-4312-82F8-6E11BE48DA4D}" type="slidenum">
              <a:rPr lang="en-US" smtClean="0"/>
              <a:t>16</a:t>
            </a:fld>
            <a:endParaRPr lang="en-US"/>
          </a:p>
        </p:txBody>
      </p:sp>
    </p:spTree>
    <p:extLst>
      <p:ext uri="{BB962C8B-B14F-4D97-AF65-F5344CB8AC3E}">
        <p14:creationId xmlns:p14="http://schemas.microsoft.com/office/powerpoint/2010/main" val="35607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Verdana" panose="020B0604030504040204" pitchFamily="34" charset="0"/>
                <a:ea typeface="Verdana" panose="020B0604030504040204" pitchFamily="34" charset="0"/>
                <a:cs typeface="Verdana" panose="020B0604030504040204" pitchFamily="34" charset="0"/>
              </a:rPr>
              <a:t>Private funders often resemble </a:t>
            </a:r>
            <a:r>
              <a:rPr lang="en-US" sz="1000" b="1" dirty="0">
                <a:solidFill>
                  <a:srgbClr val="00859B"/>
                </a:solidFill>
                <a:latin typeface="Verdana" panose="020B0604030504040204" pitchFamily="34" charset="0"/>
                <a:ea typeface="Verdana" panose="020B0604030504040204" pitchFamily="34" charset="0"/>
                <a:cs typeface="Verdana" panose="020B0604030504040204" pitchFamily="34" charset="0"/>
              </a:rPr>
              <a:t>individual donors</a:t>
            </a:r>
            <a:r>
              <a:rPr lang="en-US" sz="1000" dirty="0">
                <a:solidFill>
                  <a:srgbClr val="00859B"/>
                </a:solidFill>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more than federal funding agencies. They seek to enact the philanthropic vision of the people, families, or corporations that establish them. It’s best to remember private foundations come from a place of altruism, whereas the national science foundation, for example, comes from placing value on asking why and how for the sole benefit of knowing the answer. Because of this distinction, private and public funding agencies work on different problems to accomplish different goals. </a:t>
            </a:r>
          </a:p>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17</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108955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Private Foundations are an odd bunch, and they largely make their own rules.</a:t>
            </a:r>
            <a:r>
              <a:rPr lang="en-US" sz="1000" baseline="0" dirty="0">
                <a:latin typeface="Times New Roman" panose="02020603050405020304" pitchFamily="18" charset="0"/>
                <a:cs typeface="Times New Roman" panose="02020603050405020304" pitchFamily="18" charset="0"/>
              </a:rPr>
              <a:t> </a:t>
            </a:r>
          </a:p>
          <a:p>
            <a:endParaRPr lang="en-US" sz="1000" baseline="0" dirty="0">
              <a:latin typeface="Times New Roman" panose="02020603050405020304" pitchFamily="18" charset="0"/>
              <a:cs typeface="Times New Roman" panose="02020603050405020304" pitchFamily="18" charset="0"/>
            </a:endParaRPr>
          </a:p>
          <a:p>
            <a:r>
              <a:rPr lang="en-US" sz="1000" baseline="0" dirty="0">
                <a:latin typeface="Times New Roman" panose="02020603050405020304" pitchFamily="18" charset="0"/>
                <a:cs typeface="Times New Roman" panose="02020603050405020304" pitchFamily="18" charset="0"/>
              </a:rPr>
              <a:t>Idiosyncratic systems and people – areas of focus change rapidly, so continual funding or future deadlines may be hard to predict. </a:t>
            </a:r>
          </a:p>
          <a:p>
            <a:r>
              <a:rPr lang="en-US" sz="1000" baseline="0" dirty="0">
                <a:latin typeface="Times New Roman" panose="02020603050405020304" pitchFamily="18" charset="0"/>
                <a:cs typeface="Times New Roman" panose="02020603050405020304" pitchFamily="18" charset="0"/>
              </a:rPr>
              <a:t>Every foundation is unique, like a snowflake. They will have their own grant guidelines, and sometimes even different grants at the same organization will have different requirements. Expect those guidelines to change, too. </a:t>
            </a:r>
          </a:p>
          <a:p>
            <a:endParaRPr lang="en-US" sz="1000" baseline="0" dirty="0">
              <a:latin typeface="Times New Roman" panose="02020603050405020304" pitchFamily="18" charset="0"/>
              <a:cs typeface="Times New Roman" panose="02020603050405020304" pitchFamily="18" charset="0"/>
            </a:endParaRPr>
          </a:p>
          <a:p>
            <a:r>
              <a:rPr lang="en-US" sz="1000" baseline="0" dirty="0">
                <a:latin typeface="Times New Roman" panose="02020603050405020304" pitchFamily="18" charset="0"/>
                <a:cs typeface="Times New Roman" panose="02020603050405020304" pitchFamily="18" charset="0"/>
              </a:rPr>
              <a:t>Feedback/Support – Whereas federal agencies have program officers whose whole job is to respond to your questions and provide support, private foundations are under no obligation to do so. In fact, they are incentivized to have the smallest possible administrative footprint, and instead reinvest that money into providing charitable funds to grantees. Expect there to be no one on staff to provide support for applicant questions, for offering clear policy/procedures, and will often have fewer opportunities for personal contact and/or site visits. Some private foundations want no interaction with you other than the proposal you submit, and then will not provide all the information you need to complete the application to your standards. </a:t>
            </a:r>
          </a:p>
          <a:p>
            <a:endParaRPr lang="en-US" sz="1000" baseline="0" dirty="0">
              <a:latin typeface="Times New Roman" panose="02020603050405020304" pitchFamily="18" charset="0"/>
              <a:cs typeface="Times New Roman" panose="02020603050405020304" pitchFamily="18" charset="0"/>
            </a:endParaRPr>
          </a:p>
          <a:p>
            <a:r>
              <a:rPr lang="en-US" sz="1000" baseline="0" dirty="0">
                <a:latin typeface="Times New Roman" panose="02020603050405020304" pitchFamily="18" charset="0"/>
                <a:cs typeface="Times New Roman" panose="02020603050405020304" pitchFamily="18" charset="0"/>
              </a:rPr>
              <a:t>There are exceptions, of course, where the opposite is true. It spans the gamut. </a:t>
            </a:r>
          </a:p>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19</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1105526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So why should you put up with the hassle? Make private foundation funding one part of your overall external funding plan – including federal/state funding, private funding, and individual contributions.</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Private foundations are motivated to improve</a:t>
            </a:r>
            <a:r>
              <a:rPr lang="en-US" sz="1000" baseline="0" dirty="0">
                <a:latin typeface="Times New Roman" panose="02020603050405020304" pitchFamily="18" charset="0"/>
                <a:cs typeface="Times New Roman" panose="02020603050405020304" pitchFamily="18" charset="0"/>
              </a:rPr>
              <a:t> the world + Uniquely flexible funding source. If they believe in your cause, private foundations are able and willing to make decisions outside of their typical parameters of giving. (Funds are controlled by congressional approval.) In some cases, whole grant programs are built around funding atypical projects to not let great ideas or great work fall through the cracks. </a:t>
            </a:r>
          </a:p>
          <a:p>
            <a:endParaRPr lang="en-US" sz="1000" baseline="0" dirty="0">
              <a:latin typeface="Times New Roman" panose="02020603050405020304" pitchFamily="18" charset="0"/>
              <a:cs typeface="Times New Roman" panose="02020603050405020304" pitchFamily="18" charset="0"/>
            </a:endParaRPr>
          </a:p>
          <a:p>
            <a:r>
              <a:rPr lang="en-US" sz="1000" baseline="0" dirty="0">
                <a:latin typeface="Times New Roman" panose="02020603050405020304" pitchFamily="18" charset="0"/>
                <a:cs typeface="Times New Roman" panose="02020603050405020304" pitchFamily="18" charset="0"/>
              </a:rPr>
              <a:t>Unique opportunities may include a focus on emerging issues that government grants have yet to catch up to, new needs, new populations emerging as special interests, may be more willing to adapt by collaborating with other sources, providing alternative forms of assistance, considering experimental activities. </a:t>
            </a:r>
          </a:p>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20</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189346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Times New Roman" panose="02020603050405020304" pitchFamily="18" charset="0"/>
                <a:cs typeface="Times New Roman" panose="02020603050405020304" pitchFamily="18" charset="0"/>
              </a:rPr>
              <a:t>Private Foundations generally award smaller grants than government grants and are rarely substitutes </a:t>
            </a:r>
            <a:r>
              <a:rPr lang="en-US" sz="1200" baseline="0">
                <a:latin typeface="Times New Roman" panose="02020603050405020304" pitchFamily="18" charset="0"/>
                <a:cs typeface="Times New Roman" panose="02020603050405020304" pitchFamily="18" charset="0"/>
              </a:rPr>
              <a:t>sources for </a:t>
            </a:r>
            <a:r>
              <a:rPr lang="en-US" sz="1200" baseline="0" dirty="0">
                <a:latin typeface="Times New Roman" panose="02020603050405020304" pitchFamily="18" charset="0"/>
                <a:cs typeface="Times New Roman" panose="02020603050405020304" pitchFamily="18" charset="0"/>
              </a:rPr>
              <a:t>operating expenses.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21</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380408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any one of us to discuss your project. We are always interested in hearing about your work and what you are looking for. Send us an email, ask for a zoom call, whatever works best for you. We here </a:t>
            </a:r>
            <a:r>
              <a:rPr lang="en-US"/>
              <a:t>to help!</a:t>
            </a:r>
            <a:endParaRPr lang="en-US" dirty="0"/>
          </a:p>
        </p:txBody>
      </p:sp>
      <p:sp>
        <p:nvSpPr>
          <p:cNvPr id="4" name="Slide Number Placeholder 3"/>
          <p:cNvSpPr>
            <a:spLocks noGrp="1"/>
          </p:cNvSpPr>
          <p:nvPr>
            <p:ph type="sldNum" sz="quarter" idx="5"/>
          </p:nvPr>
        </p:nvSpPr>
        <p:spPr/>
        <p:txBody>
          <a:bodyPr/>
          <a:lstStyle/>
          <a:p>
            <a:fld id="{BD044820-594D-4312-82F8-6E11BE48DA4D}" type="slidenum">
              <a:rPr lang="en-US" smtClean="0"/>
              <a:t>22</a:t>
            </a:fld>
            <a:endParaRPr lang="en-US"/>
          </a:p>
        </p:txBody>
      </p:sp>
    </p:spTree>
    <p:extLst>
      <p:ext uri="{BB962C8B-B14F-4D97-AF65-F5344CB8AC3E}">
        <p14:creationId xmlns:p14="http://schemas.microsoft.com/office/powerpoint/2010/main" val="2102861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If you want to contact us, feel free to reach out to anyone on our team. Our new coordinator, Adeline Hull, is a great resource if you’re not sure whom to contact – she can get your question or request to the right person on our team!</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We’re here in Bend today and tomorrow. From noon-1:30 is a skill-building workshop for prospect research and the components of private foundation grants. We’re holding office hours for drop-in consultations from 2:00-5:00 in ROOM today and tomorrow. Please come by and say hi!</a:t>
            </a:r>
          </a:p>
        </p:txBody>
      </p:sp>
      <p:sp>
        <p:nvSpPr>
          <p:cNvPr id="4" name="Slide Number Placeholder 3"/>
          <p:cNvSpPr>
            <a:spLocks noGrp="1"/>
          </p:cNvSpPr>
          <p:nvPr>
            <p:ph type="sldNum" sz="quarter" idx="10"/>
          </p:nvPr>
        </p:nvSpPr>
        <p:spPr/>
        <p:txBody>
          <a:bodyPr/>
          <a:lstStyle/>
          <a:p>
            <a:fld id="{D4A39D37-EB39-9B49-85DF-DD837FDB43E8}" type="slidenum">
              <a:rPr lang="en-US" smtClean="0"/>
              <a:t>23</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2365426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24</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22636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OSU Foundation is a 501c3 organization, separate from the university, tasked with receiving and administering charitable contributions supporting OSU. Through OSU Foundation, the university has an easy avenue to receive contributions from donors -- individuals or organizations -- interested in a charitable tax deduction. </a:t>
            </a:r>
          </a:p>
          <a:p>
            <a:endParaRPr lang="en-US" dirty="0"/>
          </a:p>
          <a:p>
            <a:r>
              <a:rPr lang="en-US" dirty="0"/>
              <a:t>Partnering with our colleagues, you, is at the core of the work that we do. </a:t>
            </a:r>
          </a:p>
          <a:p>
            <a:endParaRPr lang="en-US" dirty="0"/>
          </a:p>
          <a:p>
            <a:r>
              <a:rPr lang="en-US" dirty="0"/>
              <a:t>Partnership and collaboration will be a recurring theme today. </a:t>
            </a:r>
          </a:p>
          <a:p>
            <a:endParaRPr lang="en-US" dirty="0"/>
          </a:p>
          <a:p>
            <a:r>
              <a:rPr lang="en-US" sz="1200" dirty="0">
                <a:latin typeface="Verdana" panose="020B0604030504040204" pitchFamily="34" charset="0"/>
                <a:ea typeface="Verdana" panose="020B0604030504040204" pitchFamily="34" charset="0"/>
                <a:cs typeface="Verdana" panose="020B0604030504040204" pitchFamily="34" charset="0"/>
              </a:rPr>
              <a:t>We partner with the University to </a:t>
            </a:r>
            <a:r>
              <a:rPr lang="en-US" b="0" i="0" dirty="0">
                <a:solidFill>
                  <a:srgbClr val="000000"/>
                </a:solidFill>
                <a:effectLst/>
                <a:latin typeface="Open Sans" panose="020B0606030504020204" pitchFamily="34" charset="0"/>
              </a:rPr>
              <a:t>engage our community</a:t>
            </a:r>
          </a:p>
          <a:p>
            <a:r>
              <a:rPr lang="en-US" sz="1200" dirty="0">
                <a:latin typeface="Verdana" panose="020B0604030504040204" pitchFamily="34" charset="0"/>
                <a:ea typeface="Verdana" panose="020B0604030504040204" pitchFamily="34" charset="0"/>
                <a:cs typeface="Verdana" panose="020B0604030504040204" pitchFamily="34" charset="0"/>
              </a:rPr>
              <a:t>We partner with the University to </a:t>
            </a:r>
            <a:r>
              <a:rPr lang="en-US" b="0" i="0" dirty="0">
                <a:solidFill>
                  <a:srgbClr val="000000"/>
                </a:solidFill>
                <a:effectLst/>
                <a:latin typeface="Open Sans" panose="020B0606030504020204" pitchFamily="34" charset="0"/>
              </a:rPr>
              <a:t>inspire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We partner with the University to steward resources to enhance the university’s excellence and impact.</a:t>
            </a:r>
            <a:endParaRPr lang="en-US" sz="1200" b="1"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endParaRPr lang="en-US" b="0" i="0" dirty="0">
              <a:solidFill>
                <a:srgbClr val="000000"/>
              </a:solidFill>
              <a:effectLst/>
              <a:latin typeface="Open Sans" panose="020B0606030504020204" pitchFamily="34" charset="0"/>
            </a:endParaRPr>
          </a:p>
          <a:p>
            <a:pPr algn="l"/>
            <a:r>
              <a:rPr lang="en-US" dirty="0"/>
              <a:t>From a big picture perspective </a:t>
            </a:r>
            <a:r>
              <a:rPr lang="en-US" sz="1800" b="1" i="0" u="none" strike="noStrike" baseline="0" dirty="0">
                <a:latin typeface="KievitOffc-Bold"/>
              </a:rPr>
              <a:t>Fundraising priority setting </a:t>
            </a:r>
            <a:r>
              <a:rPr lang="en-US" sz="1800" b="0" i="0" u="none" strike="noStrike" baseline="0" dirty="0">
                <a:latin typeface="KievitOffc"/>
              </a:rPr>
              <a:t>is a collaborative</a:t>
            </a:r>
          </a:p>
          <a:p>
            <a:pPr algn="l"/>
            <a:r>
              <a:rPr lang="en-US" sz="1800" b="0" i="0" u="none" strike="noStrike" baseline="0" dirty="0">
                <a:latin typeface="KievitOffc"/>
              </a:rPr>
              <a:t>process between the university and foundation leadership:</a:t>
            </a:r>
          </a:p>
          <a:p>
            <a:pPr algn="l"/>
            <a:endParaRPr lang="en-US" sz="1800" b="0" i="0" u="none" strike="noStrike" baseline="0" dirty="0">
              <a:latin typeface="KievitOffc"/>
            </a:endParaRPr>
          </a:p>
          <a:p>
            <a:pPr algn="l"/>
            <a:r>
              <a:rPr lang="en-US" sz="1800" b="0" i="0" u="none" strike="noStrike" baseline="0" dirty="0">
                <a:latin typeface="KievitOffc"/>
              </a:rPr>
              <a:t>• Support the </a:t>
            </a:r>
            <a:r>
              <a:rPr lang="en-US" sz="1800" b="1" i="0" u="none" strike="noStrike" baseline="0" dirty="0">
                <a:latin typeface="KievitOffc-Bold"/>
              </a:rPr>
              <a:t>OSU strategic plan</a:t>
            </a:r>
          </a:p>
          <a:p>
            <a:pPr algn="l"/>
            <a:r>
              <a:rPr lang="en-US" sz="1800" b="0" i="0" u="none" strike="noStrike" baseline="0" dirty="0">
                <a:latin typeface="KievitOffc"/>
              </a:rPr>
              <a:t>• Include big ideas of interest to donors</a:t>
            </a:r>
          </a:p>
          <a:p>
            <a:pPr algn="l"/>
            <a:r>
              <a:rPr lang="en-US" sz="1800" b="0" i="0" u="none" strike="noStrike" baseline="0" dirty="0">
                <a:latin typeface="KievitOffc"/>
              </a:rPr>
              <a:t>• Provide a compelling case for support</a:t>
            </a:r>
          </a:p>
          <a:p>
            <a:pPr algn="l"/>
            <a:endParaRPr lang="en-US" sz="1800" b="0" i="0" u="none" strike="noStrike" baseline="0" dirty="0">
              <a:latin typeface="KievitOffc"/>
            </a:endParaRPr>
          </a:p>
          <a:p>
            <a:pPr algn="l"/>
            <a:r>
              <a:rPr lang="en-US" sz="1800" b="0" i="0" u="none" strike="noStrike" baseline="0" dirty="0">
                <a:latin typeface="KievitOffc"/>
              </a:rPr>
              <a:t>Day to day, this also means we’re partnering with faculty, staff and students to meet fundraising goals.</a:t>
            </a:r>
          </a:p>
          <a:p>
            <a:pPr marL="0" indent="0" algn="l">
              <a:buFont typeface="Arial" panose="020B0604020202020204" pitchFamily="34" charset="0"/>
              <a:buNone/>
            </a:pPr>
            <a:endParaRPr lang="en-US" sz="1800" b="0" i="0" u="none" strike="noStrike" baseline="0" dirty="0">
              <a:latin typeface="KievitOffc"/>
            </a:endParaRPr>
          </a:p>
          <a:p>
            <a:pPr algn="l"/>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2</a:t>
            </a:fld>
            <a:endParaRPr lang="en-US"/>
          </a:p>
        </p:txBody>
      </p:sp>
    </p:spTree>
    <p:extLst>
      <p:ext uri="{BB962C8B-B14F-4D97-AF65-F5344CB8AC3E}">
        <p14:creationId xmlns:p14="http://schemas.microsoft.com/office/powerpoint/2010/main" val="79851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t>The OSU Foundation will celebrate it’s 75</a:t>
            </a:r>
            <a:r>
              <a:rPr lang="en-US" baseline="30000" dirty="0"/>
              <a:t>th</a:t>
            </a:r>
            <a:r>
              <a:rPr lang="en-US" dirty="0"/>
              <a:t> year this year. </a:t>
            </a:r>
          </a:p>
          <a:p>
            <a:pPr marL="171450" indent="-171450" algn="l">
              <a:buFont typeface="Arial" panose="020B0604020202020204" pitchFamily="34" charset="0"/>
              <a:buChar char="•"/>
            </a:pPr>
            <a:r>
              <a:rPr lang="en-US" dirty="0"/>
              <a:t>We just launched the public phase of our second comprehensive campaign called “Believe It” with a $1.75B fundraising goal. So far, we’ve raised more than a $1B. We’ll wrap up in FY27. </a:t>
            </a:r>
          </a:p>
          <a:p>
            <a:pPr marL="171450" indent="-171450" algn="l">
              <a:buFont typeface="Arial" panose="020B0604020202020204" pitchFamily="34" charset="0"/>
              <a:buChar char="•"/>
            </a:pPr>
            <a:r>
              <a:rPr lang="en-US" dirty="0"/>
              <a:t>We launched our first campaign in 2004, raising over $1B</a:t>
            </a:r>
          </a:p>
          <a:p>
            <a:pPr marL="171450" indent="-171450" algn="l">
              <a:buFont typeface="Arial" panose="020B0604020202020204" pitchFamily="34" charset="0"/>
              <a:buChar char="•"/>
            </a:pPr>
            <a:r>
              <a:rPr lang="en-US" dirty="0"/>
              <a:t>Philanthropy has supported over 170 endowed faculty positions and last year we awarded over 4500 scholarships. </a:t>
            </a:r>
          </a:p>
          <a:p>
            <a:pPr marL="0" indent="0" algn="l">
              <a:buFont typeface="Arial" panose="020B0604020202020204" pitchFamily="34" charset="0"/>
              <a:buNone/>
            </a:pPr>
            <a:endParaRPr lang="en-US" dirty="0"/>
          </a:p>
          <a:p>
            <a:pPr marL="171450" indent="-171450" algn="l">
              <a:buFont typeface="Arial" panose="020B0604020202020204" pitchFamily="34" charset="0"/>
              <a:buChar char="•"/>
            </a:pPr>
            <a:r>
              <a:rPr lang="en-US" dirty="0"/>
              <a:t>Finance: Investment relations, Payroll, Gift Administration and Accounting</a:t>
            </a:r>
          </a:p>
          <a:p>
            <a:pPr marL="171450" indent="-171450" algn="l">
              <a:buFont typeface="Arial" panose="020B0604020202020204" pitchFamily="34" charset="0"/>
              <a:buChar char="•"/>
            </a:pPr>
            <a:r>
              <a:rPr lang="en-US" dirty="0"/>
              <a:t>Talent Management</a:t>
            </a:r>
          </a:p>
          <a:p>
            <a:pPr marL="171450" indent="-171450" algn="l">
              <a:buFont typeface="Arial" panose="020B0604020202020204" pitchFamily="34" charset="0"/>
              <a:buChar char="•"/>
            </a:pPr>
            <a:r>
              <a:rPr lang="en-US" dirty="0"/>
              <a:t>Marketing and Donor Engagement: Marketing and Communications, Legislative Affairs, Stewardship, Annual Giving</a:t>
            </a:r>
          </a:p>
          <a:p>
            <a:pPr marL="171450" indent="-171450" algn="l">
              <a:buFont typeface="Arial" panose="020B0604020202020204" pitchFamily="34" charset="0"/>
              <a:buChar char="•"/>
            </a:pPr>
            <a:r>
              <a:rPr lang="en-US" dirty="0"/>
              <a:t>IT</a:t>
            </a:r>
          </a:p>
          <a:p>
            <a:pPr marL="171450" indent="-171450" algn="l">
              <a:buFont typeface="Arial" panose="020B0604020202020204" pitchFamily="34" charset="0"/>
              <a:buChar char="•"/>
            </a:pPr>
            <a:r>
              <a:rPr lang="en-US" dirty="0"/>
              <a:t>Alumni Engagement</a:t>
            </a:r>
          </a:p>
          <a:p>
            <a:pPr marL="171450" indent="-171450" algn="l">
              <a:buFont typeface="Arial" panose="020B0604020202020204" pitchFamily="34" charset="0"/>
              <a:buChar char="•"/>
            </a:pPr>
            <a:r>
              <a:rPr lang="en-US" dirty="0"/>
              <a:t>Development</a:t>
            </a:r>
          </a:p>
          <a:p>
            <a:pPr algn="l"/>
            <a:r>
              <a:rPr lang="en-US" dirty="0"/>
              <a:t>Major gift fundraising – this where Olivia and I spend most of our time. Working with individuals and companies to make significant investments in OSU-Cascades. </a:t>
            </a:r>
          </a:p>
          <a:p>
            <a:pPr algn="l"/>
            <a:endParaRPr lang="en-US" dirty="0"/>
          </a:p>
          <a:p>
            <a:pPr algn="l"/>
            <a:r>
              <a:rPr lang="en-US" dirty="0"/>
              <a:t>However, we partner with our colleagues from our centralized teams to facilitate relationships in support of OSU-Cascades. </a:t>
            </a:r>
          </a:p>
          <a:p>
            <a:pPr algn="l"/>
            <a:endParaRPr lang="en-US" dirty="0"/>
          </a:p>
          <a:p>
            <a:pPr algn="l"/>
            <a:r>
              <a:rPr lang="en-US" dirty="0"/>
              <a:t>Planned giving – this includes estate gifts, gifts of retirement accounts, life insurance, and other assets, and more </a:t>
            </a:r>
          </a:p>
          <a:p>
            <a:pPr algn="l"/>
            <a:endParaRPr lang="en-US" dirty="0"/>
          </a:p>
          <a:p>
            <a:pPr algn="l"/>
            <a:r>
              <a:rPr lang="en-US" dirty="0"/>
              <a:t>Annual giving is technically part of Marketing and Donor Engagement, but it’s probably the most visible part of the Foundation – they lead Dam Proud Day, most of the appeals you receive in the mail or over email – often times our steadiest annual donors, become our most generous major donors. They also run a crowd-funding campaign that any unit and be a part of. </a:t>
            </a:r>
          </a:p>
          <a:p>
            <a:pPr algn="l"/>
            <a:endParaRPr lang="en-US" dirty="0"/>
          </a:p>
          <a:p>
            <a:pPr algn="l"/>
            <a:r>
              <a:rPr lang="en-US" dirty="0"/>
              <a:t>-Principal gift fundraising ($5M+) – </a:t>
            </a:r>
            <a:r>
              <a:rPr lang="en-US" b="0" i="0" dirty="0">
                <a:solidFill>
                  <a:srgbClr val="646464"/>
                </a:solidFill>
                <a:effectLst/>
                <a:latin typeface="Oxygen" panose="020B0604020202020204" pitchFamily="2" charset="0"/>
              </a:rPr>
              <a:t>Principal gifts are more than just </a:t>
            </a:r>
            <a:r>
              <a:rPr lang="en-US" b="0" i="1" dirty="0">
                <a:solidFill>
                  <a:srgbClr val="646464"/>
                </a:solidFill>
                <a:effectLst/>
                <a:latin typeface="Oxygen" panose="020B0604020202020204" pitchFamily="2" charset="0"/>
              </a:rPr>
              <a:t>bigger</a:t>
            </a:r>
            <a:r>
              <a:rPr lang="en-US" b="0" i="0" dirty="0">
                <a:solidFill>
                  <a:srgbClr val="646464"/>
                </a:solidFill>
                <a:effectLst/>
                <a:latin typeface="Oxygen" panose="020B0604020202020204" pitchFamily="2" charset="0"/>
              </a:rPr>
              <a:t> major gifts. They are strategic philanthropy supporting solutions for societal problems.</a:t>
            </a: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-Foundation relations</a:t>
            </a:r>
          </a:p>
          <a:p>
            <a:pPr algn="l"/>
            <a:endParaRPr lang="en-US" dirty="0"/>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3</a:t>
            </a:fld>
            <a:endParaRPr lang="en-US"/>
          </a:p>
        </p:txBody>
      </p:sp>
    </p:spTree>
    <p:extLst>
      <p:ext uri="{BB962C8B-B14F-4D97-AF65-F5344CB8AC3E}">
        <p14:creationId xmlns:p14="http://schemas.microsoft.com/office/powerpoint/2010/main" val="67770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OSU Foundation is a 501c3 organization, separate from the university, tasked with receiving and administering charitable contributions supporting OSU. Through OSU Foundation, the university has an easy avenue to receive contributions from donors -- individuals or organizations -- interested in a charitable tax deduction. </a:t>
            </a:r>
          </a:p>
          <a:p>
            <a:endParaRPr lang="en-US" dirty="0"/>
          </a:p>
          <a:p>
            <a:r>
              <a:rPr lang="en-US" dirty="0"/>
              <a:t>The OSU Foundation’s office of Foundation Relations is a four-person team, who each manage relationships with a portfolio of non-profits and private foundations. We support work across campus to develop and submit proposals to private foundations. Aaron Shonk is the Senior Director and works with university priority foundations like Murdock Charitable Trust and Keck Foundation. Paul DuBois is the Director of Development and works with a lot of health science and RFP-driven foundations. Elizabeth Ocampo is the other Director and works with social science and direct service </a:t>
            </a:r>
            <a:r>
              <a:rPr lang="en-US" dirty="0" err="1"/>
              <a:t>grantmakers</a:t>
            </a:r>
            <a:r>
              <a:rPr lang="en-US" dirty="0"/>
              <a:t>. Emily Payne is the Assistant Director and works with grants under $50,000. </a:t>
            </a:r>
          </a:p>
        </p:txBody>
      </p:sp>
      <p:sp>
        <p:nvSpPr>
          <p:cNvPr id="4" name="Slide Number Placeholder 3"/>
          <p:cNvSpPr>
            <a:spLocks noGrp="1"/>
          </p:cNvSpPr>
          <p:nvPr>
            <p:ph type="sldNum" sz="quarter" idx="5"/>
          </p:nvPr>
        </p:nvSpPr>
        <p:spPr/>
        <p:txBody>
          <a:bodyPr/>
          <a:lstStyle/>
          <a:p>
            <a:fld id="{D4A39D37-EB39-9B49-85DF-DD837FDB43E8}" type="slidenum">
              <a:rPr lang="en-US" smtClean="0"/>
              <a:t>4</a:t>
            </a:fld>
            <a:endParaRPr lang="en-US"/>
          </a:p>
        </p:txBody>
      </p:sp>
    </p:spTree>
    <p:extLst>
      <p:ext uri="{BB962C8B-B14F-4D97-AF65-F5344CB8AC3E}">
        <p14:creationId xmlns:p14="http://schemas.microsoft.com/office/powerpoint/2010/main" val="43651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KievitOffc"/>
              </a:rPr>
              <a:t>Day to day, this also means we’re partnering with faculty and staff to:</a:t>
            </a:r>
          </a:p>
          <a:p>
            <a:pPr marL="285750" indent="-285750" algn="l">
              <a:buFont typeface="Arial" panose="020B0604020202020204" pitchFamily="34" charset="0"/>
              <a:buChar char="•"/>
            </a:pPr>
            <a:r>
              <a:rPr lang="en-US" sz="1200" b="0" i="0" u="none" strike="noStrike" baseline="0" dirty="0">
                <a:latin typeface="KievitOffc"/>
              </a:rPr>
              <a:t>Spotlight programs of distinction, through broad based engagement – an DPT event</a:t>
            </a:r>
          </a:p>
          <a:p>
            <a:pPr marL="285750" indent="-285750" algn="l">
              <a:buFont typeface="Arial" panose="020B0604020202020204" pitchFamily="34" charset="0"/>
              <a:buChar char="•"/>
            </a:pPr>
            <a:r>
              <a:rPr lang="en-US" sz="1200" b="0" i="0" u="none" strike="noStrike" baseline="0" dirty="0">
                <a:latin typeface="KievitOffc"/>
              </a:rPr>
              <a:t>Identify funding opportunities and develop proposals- scholarship proposals for academic programs, Juntos proposal</a:t>
            </a:r>
          </a:p>
          <a:p>
            <a:pPr marL="285750" indent="-285750" algn="l">
              <a:buFont typeface="Arial" panose="020B0604020202020204" pitchFamily="34" charset="0"/>
              <a:buChar char="•"/>
            </a:pPr>
            <a:r>
              <a:rPr lang="en-US" sz="1200" b="0" i="0" u="none" strike="noStrike" baseline="0" dirty="0">
                <a:latin typeface="KievitOffc"/>
              </a:rPr>
              <a:t>Include the experts in the cultivation process- Jen Hoffman joined Olivia on a donor meeting to talk about internships</a:t>
            </a:r>
          </a:p>
          <a:p>
            <a:pPr marL="285750" indent="-285750" algn="l">
              <a:buFont typeface="Arial" panose="020B0604020202020204" pitchFamily="34" charset="0"/>
              <a:buChar char="•"/>
            </a:pPr>
            <a:r>
              <a:rPr lang="en-US" sz="1200" b="0" i="0" u="none" strike="noStrike" baseline="0" dirty="0">
                <a:latin typeface="KievitOffc"/>
              </a:rPr>
              <a:t>Share outcomes and celebrate impact – Developing impact reports, student thank you letters, drafting stewardship pieces</a:t>
            </a:r>
          </a:p>
          <a:p>
            <a:pPr marL="285750" indent="-285750" algn="l">
              <a:buFont typeface="Arial" panose="020B0604020202020204" pitchFamily="34" charset="0"/>
              <a:buChar char="•"/>
            </a:pPr>
            <a:r>
              <a:rPr lang="en-US" sz="1200" b="0" i="0" u="none" strike="noStrike" baseline="0" dirty="0">
                <a:latin typeface="KievitOffc"/>
              </a:rPr>
              <a:t>Facilitate relationships- bring donors into the conversation to help our experts solve big problems. We can go broad but not deep, but oftentimes that’s the first step in a donor’s cultivation. In other words, tell us what you’re excited about.</a:t>
            </a:r>
          </a:p>
          <a:p>
            <a:pPr algn="l"/>
            <a:endParaRPr lang="en-US" dirty="0"/>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5</a:t>
            </a:fld>
            <a:endParaRPr lang="en-US"/>
          </a:p>
        </p:txBody>
      </p:sp>
    </p:spTree>
    <p:extLst>
      <p:ext uri="{BB962C8B-B14F-4D97-AF65-F5344CB8AC3E}">
        <p14:creationId xmlns:p14="http://schemas.microsoft.com/office/powerpoint/2010/main" val="390958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provides five services to OSU faculty and staff interested in pursuing grant funding through private foundations: </a:t>
            </a:r>
          </a:p>
          <a:p>
            <a:endParaRPr lang="en-US" dirty="0"/>
          </a:p>
          <a:p>
            <a:r>
              <a:rPr lang="en-US" dirty="0"/>
              <a:t>Research on private foundations</a:t>
            </a:r>
          </a:p>
          <a:p>
            <a:r>
              <a:rPr lang="en-US" dirty="0"/>
              <a:t>       - Prospect research for your need or program</a:t>
            </a:r>
          </a:p>
          <a:p>
            <a:r>
              <a:rPr lang="en-US" dirty="0"/>
              <a:t>Relationship development with private foundations</a:t>
            </a:r>
          </a:p>
          <a:p>
            <a:r>
              <a:rPr lang="en-US" dirty="0"/>
              <a:t> - liaise with foundation staff, attend trainings, obtain information, provide stewardship</a:t>
            </a:r>
          </a:p>
          <a:p>
            <a:r>
              <a:rPr lang="en-US" dirty="0"/>
              <a:t>Grant review and editing</a:t>
            </a:r>
          </a:p>
          <a:p>
            <a:r>
              <a:rPr lang="en-US" dirty="0"/>
              <a:t>Training</a:t>
            </a:r>
          </a:p>
          <a:p>
            <a:r>
              <a:rPr lang="en-US" dirty="0"/>
              <a:t>       - Faculty training sessions</a:t>
            </a:r>
          </a:p>
          <a:p>
            <a:r>
              <a:rPr lang="en-US" dirty="0"/>
              <a:t>       - One-on-one consulting</a:t>
            </a:r>
          </a:p>
          <a:p>
            <a:r>
              <a:rPr lang="en-US" dirty="0"/>
              <a:t>       - New faculty training</a:t>
            </a:r>
          </a:p>
          <a:p>
            <a:r>
              <a:rPr lang="en-US" dirty="0"/>
              <a:t>       - Topic-based trainings (narratives, budgets, evaluations, prospect research, etc.) – You can find copies of previously held trainings on our website</a:t>
            </a:r>
          </a:p>
          <a:p>
            <a:endParaRPr lang="en-US" dirty="0"/>
          </a:p>
          <a:p>
            <a:r>
              <a:rPr lang="en-US" dirty="0"/>
              <a:t>The services of this office are available to everyone who is interacting with a private foundation, regardless if their proposal will go through the Office of Sponsored Research and Award Administration (OSRAA) or through OSU Foundation. In fact, most grants go through OSRAA, and that is preferred. </a:t>
            </a: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6</a:t>
            </a:fld>
            <a:endParaRPr lang="en-US"/>
          </a:p>
        </p:txBody>
      </p:sp>
    </p:spTree>
    <p:extLst>
      <p:ext uri="{BB962C8B-B14F-4D97-AF65-F5344CB8AC3E}">
        <p14:creationId xmlns:p14="http://schemas.microsoft.com/office/powerpoint/2010/main" val="206381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OSU Foundation is a 501c3 organization, separate from the university, tasked with receiving and administering charitable contributions supporting OSU. Through OSU Foundation, the university has an easy avenue to receive contributions from donors -- individuals or organizations -- interested in a charitable tax deduction. </a:t>
            </a:r>
          </a:p>
          <a:p>
            <a:endParaRPr lang="en-US" dirty="0"/>
          </a:p>
          <a:p>
            <a:r>
              <a:rPr lang="en-US" dirty="0"/>
              <a:t>The OSU Foundation’s office of Foundation Relations is a four-person team, who each manage relationships with a portfolio of non-profits and private foundations. We support work across campus to develop and submit proposals to private foundations. Aaron Shonk is the Senior Director and works with university priority foundations like Murdock Charitable Trust and Keck Foundation. Paul DuBois is the Director of Development and works with a lot of health science and RFP-driven foundations. Elizabeth Ocampo is the other Director and works with social science and direct service </a:t>
            </a:r>
            <a:r>
              <a:rPr lang="en-US" dirty="0" err="1"/>
              <a:t>grantmakers</a:t>
            </a:r>
            <a:r>
              <a:rPr lang="en-US" dirty="0"/>
              <a:t>. Emily Payne is the Assistant Director and works with grants under $50,000. </a:t>
            </a:r>
          </a:p>
        </p:txBody>
      </p:sp>
      <p:sp>
        <p:nvSpPr>
          <p:cNvPr id="4" name="Slide Number Placeholder 3"/>
          <p:cNvSpPr>
            <a:spLocks noGrp="1"/>
          </p:cNvSpPr>
          <p:nvPr>
            <p:ph type="sldNum" sz="quarter" idx="5"/>
          </p:nvPr>
        </p:nvSpPr>
        <p:spPr/>
        <p:txBody>
          <a:bodyPr/>
          <a:lstStyle/>
          <a:p>
            <a:fld id="{D4A39D37-EB39-9B49-85DF-DD837FDB43E8}" type="slidenum">
              <a:rPr lang="en-US" smtClean="0"/>
              <a:t>7</a:t>
            </a:fld>
            <a:endParaRPr lang="en-US"/>
          </a:p>
        </p:txBody>
      </p:sp>
    </p:spTree>
    <p:extLst>
      <p:ext uri="{BB962C8B-B14F-4D97-AF65-F5344CB8AC3E}">
        <p14:creationId xmlns:p14="http://schemas.microsoft.com/office/powerpoint/2010/main" val="210765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us the glue that connects all the various groups involved in a proposal.</a:t>
            </a:r>
          </a:p>
          <a:p>
            <a:endParaRPr lang="en-US" dirty="0"/>
          </a:p>
          <a:p>
            <a:r>
              <a:rPr lang="en-US" dirty="0"/>
              <a:t>OSU Colleges – from our vantage point into all colleges, we may know others in units outside your own who are doing related or complementary research. We can make introductions</a:t>
            </a:r>
          </a:p>
          <a:p>
            <a:endParaRPr lang="en-US" dirty="0"/>
          </a:p>
          <a:p>
            <a:r>
              <a:rPr lang="en-US" dirty="0"/>
              <a:t>Research Office – most grants (99%) go through OSRAA, so we’re frequent partners in helping submissions to private foundations through the research office go smoothly. We work with them on limited submissions opportunities, and we help enact university-level strategies for research development and external partnerships.</a:t>
            </a:r>
          </a:p>
          <a:p>
            <a:endParaRPr lang="en-US" dirty="0"/>
          </a:p>
          <a:p>
            <a:r>
              <a:rPr lang="en-US" dirty="0"/>
              <a:t>We collaborate on proposal submission with your CAS pre-award team. Generally, that means that they do the budget part, and we review and edit the narrative sections to appeal to the philanthropic goals of the funder.</a:t>
            </a:r>
          </a:p>
          <a:p>
            <a:endParaRPr lang="en-US" dirty="0"/>
          </a:p>
          <a:p>
            <a:r>
              <a:rPr lang="en-US" dirty="0"/>
              <a:t>We develop long-term relationships with private foundations and other nonprofit funders. Information on OSU’s history of engagement with them may be really useful in making your proposal more likely to be funded.</a:t>
            </a:r>
          </a:p>
          <a:p>
            <a:endParaRPr lang="en-US" dirty="0"/>
          </a:p>
          <a:p>
            <a:r>
              <a:rPr lang="en-US" dirty="0"/>
              <a:t>For all these reasons, make OSU Foundation’s Foundation Relations team an early contact when you’re beginning to work toward submitting a grant.</a:t>
            </a: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13</a:t>
            </a:fld>
            <a:endParaRPr lang="en-US"/>
          </a:p>
        </p:txBody>
      </p:sp>
    </p:spTree>
    <p:extLst>
      <p:ext uri="{BB962C8B-B14F-4D97-AF65-F5344CB8AC3E}">
        <p14:creationId xmlns:p14="http://schemas.microsoft.com/office/powerpoint/2010/main" val="239665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Charts from the “2022 Snapshot of Today’s Philanthropic Landscape” report produced by CCS Fundraising. </a:t>
            </a:r>
            <a:r>
              <a:rPr lang="en-US" b="0" i="0" dirty="0">
                <a:solidFill>
                  <a:srgbClr val="FFFFFF"/>
                </a:solidFill>
                <a:effectLst/>
                <a:latin typeface="var(--heading--font-family)"/>
              </a:rPr>
              <a:t>CCS is a</a:t>
            </a:r>
            <a:r>
              <a:rPr lang="en-US" b="1" i="0" dirty="0">
                <a:solidFill>
                  <a:srgbClr val="FFFFFF"/>
                </a:solidFill>
                <a:effectLst/>
                <a:latin typeface="var(--heading--font-family)"/>
              </a:rPr>
              <a:t> strategic fundraising firm</a:t>
            </a:r>
            <a:endParaRPr lang="en-US" b="0" i="0" dirty="0">
              <a:solidFill>
                <a:srgbClr val="FFFFFF"/>
              </a:solidFill>
              <a:effectLst/>
              <a:latin typeface="var(--heading--font-family)"/>
            </a:endParaRPr>
          </a:p>
          <a:p>
            <a:pPr algn="l"/>
            <a:r>
              <a:rPr lang="en-US" b="0" i="0" dirty="0">
                <a:solidFill>
                  <a:srgbClr val="FFFFFF"/>
                </a:solidFill>
                <a:effectLst/>
                <a:latin typeface="Calibri" panose="020F0502020204030204" pitchFamily="34" charset="0"/>
              </a:rPr>
              <a:t>that partners with nonprofits for transformational change.</a:t>
            </a:r>
          </a:p>
        </p:txBody>
      </p:sp>
      <p:sp>
        <p:nvSpPr>
          <p:cNvPr id="4" name="Slide Number Placeholder 3"/>
          <p:cNvSpPr>
            <a:spLocks noGrp="1"/>
          </p:cNvSpPr>
          <p:nvPr>
            <p:ph type="sldNum" sz="quarter" idx="5"/>
          </p:nvPr>
        </p:nvSpPr>
        <p:spPr/>
        <p:txBody>
          <a:bodyPr/>
          <a:lstStyle/>
          <a:p>
            <a:fld id="{BD044820-594D-4312-82F8-6E11BE48DA4D}" type="slidenum">
              <a:rPr lang="en-US" smtClean="0"/>
              <a:t>15</a:t>
            </a:fld>
            <a:endParaRPr lang="en-US"/>
          </a:p>
        </p:txBody>
      </p:sp>
    </p:spTree>
    <p:extLst>
      <p:ext uri="{BB962C8B-B14F-4D97-AF65-F5344CB8AC3E}">
        <p14:creationId xmlns:p14="http://schemas.microsoft.com/office/powerpoint/2010/main" val="2761990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hasCustomPrompt="1"/>
          </p:nvPr>
        </p:nvSpPr>
        <p:spPr>
          <a:xfrm>
            <a:off x="0" y="0"/>
            <a:ext cx="12192000" cy="5588000"/>
          </a:xfrm>
        </p:spPr>
        <p:txBody>
          <a:bodyPr/>
          <a:lstStyle>
            <a:lvl1pPr marL="0" indent="0">
              <a:buNone/>
              <a:defRPr baseline="0">
                <a:solidFill>
                  <a:schemeClr val="bg1">
                    <a:lumMod val="65000"/>
                  </a:schemeClr>
                </a:solidFill>
              </a:defRPr>
            </a:lvl1pPr>
          </a:lstStyle>
          <a:p>
            <a:r>
              <a:rPr lang="en-US"/>
              <a:t>Insert Picture Background</a:t>
            </a:r>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0781" y="5692095"/>
            <a:ext cx="3270437" cy="104474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6685" y="5493964"/>
            <a:ext cx="3270437" cy="1044748"/>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5.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8" Type="http://schemas.openxmlformats.org/officeDocument/2006/relationships/hyperlink" Target="mailto:Emily.Payne@osufoundation.org" TargetMode="External"/><Relationship Id="rId3" Type="http://schemas.openxmlformats.org/officeDocument/2006/relationships/image" Target="../media/image18.jpg"/><Relationship Id="rId7" Type="http://schemas.openxmlformats.org/officeDocument/2006/relationships/hyperlink" Target="mailto:Paul.DuBois@osufoundation.org" TargetMode="External"/><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hyperlink" Target="mailto:Adeline.Hull@osufoundation.org" TargetMode="External"/><Relationship Id="rId5" Type="http://schemas.openxmlformats.org/officeDocument/2006/relationships/hyperlink" Target="mailto:Elizabeth.Ocampo@osufoundation.org" TargetMode="External"/><Relationship Id="rId10" Type="http://schemas.openxmlformats.org/officeDocument/2006/relationships/image" Target="../media/image38.svg"/><Relationship Id="rId4" Type="http://schemas.openxmlformats.org/officeDocument/2006/relationships/hyperlink" Target="mailto:Aaron.Shonk@osufoundation.org" TargetMode="Externa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s://guides.library.oregonstate.edu/grants" TargetMode="External"/><Relationship Id="rId2" Type="http://schemas.openxmlformats.org/officeDocument/2006/relationships/hyperlink" Target="http://www.fororegonstate.org/fundingopportunities" TargetMode="External"/><Relationship Id="rId1" Type="http://schemas.openxmlformats.org/officeDocument/2006/relationships/slideLayout" Target="../slideLayouts/slideLayout35.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5.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24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5EDF-7CE8-7231-3B92-D5871F8E7EF1}"/>
              </a:ext>
            </a:extLst>
          </p:cNvPr>
          <p:cNvSpPr>
            <a:spLocks noGrp="1"/>
          </p:cNvSpPr>
          <p:nvPr>
            <p:ph type="title"/>
          </p:nvPr>
        </p:nvSpPr>
        <p:spPr/>
        <p:txBody>
          <a:bodyPr/>
          <a:lstStyle/>
          <a:p>
            <a:r>
              <a:rPr lang="en-US" b="1" dirty="0">
                <a:solidFill>
                  <a:schemeClr val="accent5"/>
                </a:solidFill>
                <a:latin typeface="Rufina-Stencil-Bold"/>
              </a:rPr>
              <a:t>Foundation Relations Services</a:t>
            </a:r>
            <a:br>
              <a:rPr lang="en-US" b="1" dirty="0">
                <a:solidFill>
                  <a:schemeClr val="accent5"/>
                </a:solidFill>
                <a:latin typeface="Rufina-Stencil-Bold"/>
              </a:rPr>
            </a:br>
            <a:r>
              <a:rPr lang="en-US" dirty="0"/>
              <a:t>Proposal Review, Editing, Submission</a:t>
            </a:r>
          </a:p>
        </p:txBody>
      </p:sp>
      <p:sp>
        <p:nvSpPr>
          <p:cNvPr id="6" name="Content Placeholder 5">
            <a:extLst>
              <a:ext uri="{FF2B5EF4-FFF2-40B4-BE49-F238E27FC236}">
                <a16:creationId xmlns:a16="http://schemas.microsoft.com/office/drawing/2014/main" id="{53587398-92B3-BCD8-19CF-2CAF5939A6F5}"/>
              </a:ext>
            </a:extLst>
          </p:cNvPr>
          <p:cNvSpPr>
            <a:spLocks noGrp="1"/>
          </p:cNvSpPr>
          <p:nvPr>
            <p:ph idx="1"/>
          </p:nvPr>
        </p:nvSpPr>
        <p:spPr/>
        <p:txBody>
          <a:bodyPr/>
          <a:lstStyle/>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Proposal reviews are tailored to meet your needs. We provide reviews ranging from critiques of the written narrative to final proofreading. </a:t>
            </a:r>
          </a:p>
          <a:p>
            <a:endParaRPr lang="en-US" dirty="0">
              <a:solidFill>
                <a:srgbClr val="000000"/>
              </a:solidFill>
              <a:latin typeface="Open Sans" panose="020B0606030504020204" pitchFamily="34" charset="0"/>
            </a:endParaRPr>
          </a:p>
          <a:p>
            <a:r>
              <a:rPr lang="en-US" b="0" i="0" dirty="0">
                <a:solidFill>
                  <a:srgbClr val="000000"/>
                </a:solidFill>
                <a:effectLst/>
                <a:latin typeface="Open Sans" panose="020B0606030504020204" pitchFamily="34" charset="0"/>
              </a:rPr>
              <a:t>When requesting a review, please contact the office at least </a:t>
            </a:r>
            <a:r>
              <a:rPr lang="en-US" b="1" i="0" dirty="0">
                <a:solidFill>
                  <a:srgbClr val="000000"/>
                </a:solidFill>
                <a:effectLst/>
                <a:latin typeface="Open Sans" panose="020B0606030504020204" pitchFamily="34" charset="0"/>
              </a:rPr>
              <a:t>six business days</a:t>
            </a:r>
            <a:r>
              <a:rPr lang="en-US" b="0" i="0" dirty="0">
                <a:solidFill>
                  <a:srgbClr val="000000"/>
                </a:solidFill>
                <a:effectLst/>
                <a:latin typeface="Open Sans" panose="020B0606030504020204" pitchFamily="34" charset="0"/>
              </a:rPr>
              <a:t> before the deadline. Reviews are provided on proposals requesting at least $10,000.</a:t>
            </a:r>
            <a:endParaRPr lang="en-US" dirty="0"/>
          </a:p>
        </p:txBody>
      </p:sp>
      <p:sp>
        <p:nvSpPr>
          <p:cNvPr id="4" name="Footer Placeholder 3">
            <a:extLst>
              <a:ext uri="{FF2B5EF4-FFF2-40B4-BE49-F238E27FC236}">
                <a16:creationId xmlns:a16="http://schemas.microsoft.com/office/drawing/2014/main" id="{0C908B14-2762-99C6-B851-28C6B4A362B7}"/>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EB170B4F-1388-9ED5-2C2C-3310C2439168}"/>
              </a:ext>
            </a:extLst>
          </p:cNvPr>
          <p:cNvSpPr>
            <a:spLocks noGrp="1"/>
          </p:cNvSpPr>
          <p:nvPr>
            <p:ph type="sldNum" sz="quarter" idx="12"/>
          </p:nvPr>
        </p:nvSpPr>
        <p:spPr/>
        <p:txBody>
          <a:bodyPr/>
          <a:lstStyle/>
          <a:p>
            <a:fld id="{AAB6004F-53F9-E74D-AC89-56EA63355CB3}" type="slidenum">
              <a:rPr lang="en-US" smtClean="0"/>
              <a:pPr/>
              <a:t>10</a:t>
            </a:fld>
            <a:endParaRPr lang="en-US"/>
          </a:p>
        </p:txBody>
      </p:sp>
      <p:pic>
        <p:nvPicPr>
          <p:cNvPr id="8" name="Graphic 7" descr="Typewriter with solid fill">
            <a:extLst>
              <a:ext uri="{FF2B5EF4-FFF2-40B4-BE49-F238E27FC236}">
                <a16:creationId xmlns:a16="http://schemas.microsoft.com/office/drawing/2014/main" id="{036573FF-F7D2-F0F0-90EC-474990787D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77399" y="419099"/>
            <a:ext cx="1833563" cy="1833563"/>
          </a:xfrm>
          <a:prstGeom prst="rect">
            <a:avLst/>
          </a:prstGeom>
        </p:spPr>
      </p:pic>
    </p:spTree>
    <p:extLst>
      <p:ext uri="{BB962C8B-B14F-4D97-AF65-F5344CB8AC3E}">
        <p14:creationId xmlns:p14="http://schemas.microsoft.com/office/powerpoint/2010/main" val="115440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4E8C-275D-4541-A909-3DCABDE6A749}"/>
              </a:ext>
            </a:extLst>
          </p:cNvPr>
          <p:cNvSpPr>
            <a:spLocks noGrp="1"/>
          </p:cNvSpPr>
          <p:nvPr>
            <p:ph type="title"/>
          </p:nvPr>
        </p:nvSpPr>
        <p:spPr/>
        <p:txBody>
          <a:bodyPr/>
          <a:lstStyle/>
          <a:p>
            <a:r>
              <a:rPr lang="en-US" b="1" dirty="0">
                <a:solidFill>
                  <a:schemeClr val="accent5"/>
                </a:solidFill>
                <a:latin typeface="Rufina-Stencil-Bold"/>
              </a:rPr>
              <a:t>Foundation Relations Services</a:t>
            </a:r>
            <a:br>
              <a:rPr lang="en-US" b="1" dirty="0">
                <a:solidFill>
                  <a:schemeClr val="accent5"/>
                </a:solidFill>
                <a:latin typeface="Rufina-Stencil-Bold"/>
              </a:rPr>
            </a:br>
            <a:r>
              <a:rPr lang="en-US" dirty="0"/>
              <a:t>Post-Award Reporting </a:t>
            </a:r>
          </a:p>
        </p:txBody>
      </p:sp>
      <p:sp>
        <p:nvSpPr>
          <p:cNvPr id="6" name="Content Placeholder 5">
            <a:extLst>
              <a:ext uri="{FF2B5EF4-FFF2-40B4-BE49-F238E27FC236}">
                <a16:creationId xmlns:a16="http://schemas.microsoft.com/office/drawing/2014/main" id="{71A76296-663B-DD91-EECC-58B696B56635}"/>
              </a:ext>
            </a:extLst>
          </p:cNvPr>
          <p:cNvSpPr>
            <a:spLocks noGrp="1"/>
          </p:cNvSpPr>
          <p:nvPr>
            <p:ph idx="1"/>
          </p:nvPr>
        </p:nvSpPr>
        <p:spPr/>
        <p:txBody>
          <a:bodyPr>
            <a:normAutofit/>
          </a:bodyPr>
          <a:lstStyle/>
          <a:p>
            <a:pPr marL="0" indent="0">
              <a:buNone/>
            </a:pPr>
            <a:endParaRPr lang="en-US" sz="3600" dirty="0"/>
          </a:p>
          <a:p>
            <a:pPr marL="0" indent="0">
              <a:buNone/>
            </a:pPr>
            <a:r>
              <a:rPr lang="en-US" sz="3600" dirty="0"/>
              <a:t>We track final reporting deadlines and coordinate with applicants on report submissions.</a:t>
            </a:r>
          </a:p>
        </p:txBody>
      </p:sp>
      <p:sp>
        <p:nvSpPr>
          <p:cNvPr id="4" name="Footer Placeholder 3">
            <a:extLst>
              <a:ext uri="{FF2B5EF4-FFF2-40B4-BE49-F238E27FC236}">
                <a16:creationId xmlns:a16="http://schemas.microsoft.com/office/drawing/2014/main" id="{5ADA7E6C-CB28-8BB1-3B9F-4C0F38D142F3}"/>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21D3020D-A116-026D-5261-663B52740624}"/>
              </a:ext>
            </a:extLst>
          </p:cNvPr>
          <p:cNvSpPr>
            <a:spLocks noGrp="1"/>
          </p:cNvSpPr>
          <p:nvPr>
            <p:ph type="sldNum" sz="quarter" idx="12"/>
          </p:nvPr>
        </p:nvSpPr>
        <p:spPr/>
        <p:txBody>
          <a:bodyPr/>
          <a:lstStyle/>
          <a:p>
            <a:fld id="{AAB6004F-53F9-E74D-AC89-56EA63355CB3}" type="slidenum">
              <a:rPr lang="en-US" smtClean="0"/>
              <a:pPr/>
              <a:t>11</a:t>
            </a:fld>
            <a:endParaRPr lang="en-US"/>
          </a:p>
        </p:txBody>
      </p:sp>
      <p:pic>
        <p:nvPicPr>
          <p:cNvPr id="8" name="Graphic 7" descr="Document with solid fill">
            <a:extLst>
              <a:ext uri="{FF2B5EF4-FFF2-40B4-BE49-F238E27FC236}">
                <a16:creationId xmlns:a16="http://schemas.microsoft.com/office/drawing/2014/main" id="{F58B6D26-E755-7527-BCBE-F4F04C3944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99" y="4025900"/>
            <a:ext cx="2151063" cy="2151063"/>
          </a:xfrm>
          <a:prstGeom prst="rect">
            <a:avLst/>
          </a:prstGeom>
        </p:spPr>
      </p:pic>
      <p:pic>
        <p:nvPicPr>
          <p:cNvPr id="10" name="Graphic 9" descr="Monthly calendar with solid fill">
            <a:extLst>
              <a:ext uri="{FF2B5EF4-FFF2-40B4-BE49-F238E27FC236}">
                <a16:creationId xmlns:a16="http://schemas.microsoft.com/office/drawing/2014/main" id="{8953414E-903E-5276-F948-998EAC7456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1460" y="4075111"/>
            <a:ext cx="2151063" cy="2151063"/>
          </a:xfrm>
          <a:prstGeom prst="rect">
            <a:avLst/>
          </a:prstGeom>
        </p:spPr>
      </p:pic>
    </p:spTree>
    <p:extLst>
      <p:ext uri="{BB962C8B-B14F-4D97-AF65-F5344CB8AC3E}">
        <p14:creationId xmlns:p14="http://schemas.microsoft.com/office/powerpoint/2010/main" val="375309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E5AC-CEED-DF97-9686-0080481D0927}"/>
              </a:ext>
            </a:extLst>
          </p:cNvPr>
          <p:cNvSpPr>
            <a:spLocks noGrp="1"/>
          </p:cNvSpPr>
          <p:nvPr>
            <p:ph type="title"/>
          </p:nvPr>
        </p:nvSpPr>
        <p:spPr/>
        <p:txBody>
          <a:bodyPr/>
          <a:lstStyle/>
          <a:p>
            <a:r>
              <a:rPr lang="en-US" b="1" dirty="0">
                <a:solidFill>
                  <a:schemeClr val="accent5"/>
                </a:solidFill>
                <a:latin typeface="Rufina-Stencil-Bold"/>
              </a:rPr>
              <a:t>Foundation Relations Services</a:t>
            </a:r>
            <a:br>
              <a:rPr lang="en-US" b="1" dirty="0">
                <a:solidFill>
                  <a:schemeClr val="accent5"/>
                </a:solidFill>
                <a:latin typeface="Rufina-Stencil-Bold"/>
              </a:rPr>
            </a:br>
            <a:r>
              <a:rPr lang="en-US" dirty="0"/>
              <a:t>Grant Training and Skill Building</a:t>
            </a:r>
          </a:p>
        </p:txBody>
      </p:sp>
      <p:sp>
        <p:nvSpPr>
          <p:cNvPr id="6" name="Content Placeholder 5">
            <a:extLst>
              <a:ext uri="{FF2B5EF4-FFF2-40B4-BE49-F238E27FC236}">
                <a16:creationId xmlns:a16="http://schemas.microsoft.com/office/drawing/2014/main" id="{B37A98FC-BC38-DFE0-DF3A-9254352A98BD}"/>
              </a:ext>
            </a:extLst>
          </p:cNvPr>
          <p:cNvSpPr>
            <a:spLocks noGrp="1"/>
          </p:cNvSpPr>
          <p:nvPr>
            <p:ph idx="1"/>
          </p:nvPr>
        </p:nvSpPr>
        <p:spPr/>
        <p:txBody>
          <a:bodyPr>
            <a:normAutofit/>
          </a:bodyPr>
          <a:lstStyle/>
          <a:p>
            <a:pPr marL="0" indent="0">
              <a:buNone/>
            </a:pPr>
            <a:endParaRPr lang="en-US" sz="3200" dirty="0"/>
          </a:p>
          <a:p>
            <a:pPr marL="0" indent="0">
              <a:buNone/>
            </a:pPr>
            <a:r>
              <a:rPr lang="en-US" sz="3200" dirty="0"/>
              <a:t>We provide training opportunities to build grant skills for university applicants. Includes:</a:t>
            </a:r>
          </a:p>
          <a:p>
            <a:pPr lvl="1"/>
            <a:r>
              <a:rPr lang="en-US" sz="2800" dirty="0"/>
              <a:t>Grant writing and proposal development for private foundations</a:t>
            </a:r>
          </a:p>
          <a:p>
            <a:pPr lvl="1"/>
            <a:r>
              <a:rPr lang="en-US" sz="2800" dirty="0"/>
              <a:t>New faculty training</a:t>
            </a:r>
          </a:p>
          <a:p>
            <a:pPr lvl="1"/>
            <a:r>
              <a:rPr lang="en-US" sz="2800" dirty="0"/>
              <a:t>Grant training for academic units</a:t>
            </a:r>
          </a:p>
        </p:txBody>
      </p:sp>
      <p:sp>
        <p:nvSpPr>
          <p:cNvPr id="4" name="Footer Placeholder 3">
            <a:extLst>
              <a:ext uri="{FF2B5EF4-FFF2-40B4-BE49-F238E27FC236}">
                <a16:creationId xmlns:a16="http://schemas.microsoft.com/office/drawing/2014/main" id="{9DA6E48E-DDFD-5768-2BF9-92CD0B74FC9C}"/>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6691A8E2-7DD7-306B-B6D9-40932C438875}"/>
              </a:ext>
            </a:extLst>
          </p:cNvPr>
          <p:cNvSpPr>
            <a:spLocks noGrp="1"/>
          </p:cNvSpPr>
          <p:nvPr>
            <p:ph type="sldNum" sz="quarter" idx="12"/>
          </p:nvPr>
        </p:nvSpPr>
        <p:spPr/>
        <p:txBody>
          <a:bodyPr/>
          <a:lstStyle/>
          <a:p>
            <a:fld id="{AAB6004F-53F9-E74D-AC89-56EA63355CB3}" type="slidenum">
              <a:rPr lang="en-US" smtClean="0"/>
              <a:pPr/>
              <a:t>12</a:t>
            </a:fld>
            <a:endParaRPr lang="en-US"/>
          </a:p>
        </p:txBody>
      </p:sp>
      <p:pic>
        <p:nvPicPr>
          <p:cNvPr id="8" name="Graphic 7" descr="Classroom with solid fill">
            <a:extLst>
              <a:ext uri="{FF2B5EF4-FFF2-40B4-BE49-F238E27FC236}">
                <a16:creationId xmlns:a16="http://schemas.microsoft.com/office/drawing/2014/main" id="{458D77A3-A979-8C6F-0770-309CBADEEF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2900" y="4064000"/>
            <a:ext cx="1943100" cy="1943100"/>
          </a:xfrm>
          <a:prstGeom prst="rect">
            <a:avLst/>
          </a:prstGeom>
        </p:spPr>
      </p:pic>
    </p:spTree>
    <p:extLst>
      <p:ext uri="{BB962C8B-B14F-4D97-AF65-F5344CB8AC3E}">
        <p14:creationId xmlns:p14="http://schemas.microsoft.com/office/powerpoint/2010/main" val="44513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rgbClr val="00859B"/>
                </a:solidFill>
                <a:latin typeface="Rufina-Stencil-Bold"/>
              </a:rPr>
              <a:t>Foundation</a:t>
            </a:r>
            <a:r>
              <a:rPr lang="en-US" b="1" dirty="0">
                <a:solidFill>
                  <a:schemeClr val="accent5"/>
                </a:solidFill>
                <a:latin typeface="Rufina-Stencil-Bold"/>
              </a:rPr>
              <a:t>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dirty="0">
                <a:latin typeface="Verdana" panose="020B0604030504040204" pitchFamily="34" charset="0"/>
                <a:ea typeface="Verdana" panose="020B0604030504040204" pitchFamily="34" charset="0"/>
              </a:rPr>
              <a:t>We work closely with: </a:t>
            </a:r>
          </a:p>
          <a:p>
            <a:pPr marL="0" indent="0">
              <a:buNone/>
            </a:pP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All OSU Colleges</a:t>
            </a:r>
          </a:p>
          <a:p>
            <a:r>
              <a:rPr lang="en-US" dirty="0">
                <a:latin typeface="Verdana" panose="020B0604030504040204" pitchFamily="34" charset="0"/>
                <a:ea typeface="Verdana" panose="020B0604030504040204" pitchFamily="34" charset="0"/>
              </a:rPr>
              <a:t>The Research Office </a:t>
            </a:r>
          </a:p>
          <a:p>
            <a:r>
              <a:rPr lang="en-US" dirty="0">
                <a:latin typeface="Verdana" panose="020B0604030504040204" pitchFamily="34" charset="0"/>
                <a:ea typeface="Verdana" panose="020B0604030504040204" pitchFamily="34" charset="0"/>
              </a:rPr>
              <a:t>College-Based Pre-awards Team </a:t>
            </a:r>
          </a:p>
          <a:p>
            <a:r>
              <a:rPr lang="en-US" dirty="0">
                <a:latin typeface="Verdana" panose="020B0604030504040204" pitchFamily="34" charset="0"/>
                <a:ea typeface="Verdana" panose="020B0604030504040204" pitchFamily="34" charset="0"/>
              </a:rPr>
              <a:t>Private funding organizations</a:t>
            </a:r>
          </a:p>
          <a:p>
            <a:endParaRPr lang="en-US" dirty="0">
              <a:latin typeface="Verdana" panose="020B0604030504040204" pitchFamily="34" charset="0"/>
              <a:ea typeface="Verdana" panose="020B0604030504040204" pitchFamily="34" charset="0"/>
            </a:endParaRPr>
          </a:p>
          <a:p>
            <a:pPr marL="0" indent="0">
              <a:buNone/>
            </a:pPr>
            <a:r>
              <a:rPr lang="en-US" b="1" dirty="0">
                <a:solidFill>
                  <a:srgbClr val="00859B"/>
                </a:solidFill>
                <a:latin typeface="Verdana" panose="020B0604030504040204" pitchFamily="34" charset="0"/>
                <a:ea typeface="Verdana" panose="020B0604030504040204" pitchFamily="34" charset="0"/>
              </a:rPr>
              <a:t>Contact us early in your process!</a:t>
            </a:r>
            <a:endParaRPr lang="en-US" b="1" dirty="0">
              <a:solidFill>
                <a:srgbClr val="00859B"/>
              </a:solidFill>
            </a:endParaRPr>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13</a:t>
            </a:fld>
            <a:endParaRPr lang="en-US"/>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10853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0FF4F-1913-A918-9F91-F02446A12069}"/>
              </a:ext>
            </a:extLst>
          </p:cNvPr>
          <p:cNvSpPr>
            <a:spLocks noGrp="1"/>
          </p:cNvSpPr>
          <p:nvPr>
            <p:ph type="title"/>
          </p:nvPr>
        </p:nvSpPr>
        <p:spPr/>
        <p:txBody>
          <a:bodyPr>
            <a:normAutofit/>
          </a:bodyPr>
          <a:lstStyle/>
          <a:p>
            <a:r>
              <a:rPr lang="en-US" sz="8000" dirty="0">
                <a:latin typeface="Stratum2 Bold"/>
              </a:rPr>
              <a:t>ABOUT PRIVATE FOUNDATIONS</a:t>
            </a:r>
          </a:p>
        </p:txBody>
      </p:sp>
    </p:spTree>
    <p:extLst>
      <p:ext uri="{BB962C8B-B14F-4D97-AF65-F5344CB8AC3E}">
        <p14:creationId xmlns:p14="http://schemas.microsoft.com/office/powerpoint/2010/main" val="56619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FE39E9-DBA9-77C9-86B2-3F1AEA16010F}"/>
              </a:ext>
            </a:extLst>
          </p:cNvPr>
          <p:cNvSpPr>
            <a:spLocks noGrp="1"/>
          </p:cNvSpPr>
          <p:nvPr>
            <p:ph type="title"/>
          </p:nvPr>
        </p:nvSpPr>
        <p:spPr/>
        <p:txBody>
          <a:bodyPr/>
          <a:lstStyle/>
          <a:p>
            <a:r>
              <a:rPr lang="en-US" b="1" dirty="0"/>
              <a:t>Philanthropic Giving in 2022</a:t>
            </a:r>
          </a:p>
        </p:txBody>
      </p:sp>
      <p:pic>
        <p:nvPicPr>
          <p:cNvPr id="14" name="Content Placeholder 13">
            <a:extLst>
              <a:ext uri="{FF2B5EF4-FFF2-40B4-BE49-F238E27FC236}">
                <a16:creationId xmlns:a16="http://schemas.microsoft.com/office/drawing/2014/main" id="{6166B66F-F836-6409-6448-4946514D2764}"/>
              </a:ext>
            </a:extLst>
          </p:cNvPr>
          <p:cNvPicPr>
            <a:picLocks noGrp="1" noChangeAspect="1"/>
          </p:cNvPicPr>
          <p:nvPr>
            <p:ph idx="1"/>
          </p:nvPr>
        </p:nvPicPr>
        <p:blipFill>
          <a:blip r:embed="rId3"/>
          <a:stretch>
            <a:fillRect/>
          </a:stretch>
        </p:blipFill>
        <p:spPr>
          <a:xfrm>
            <a:off x="579548" y="1403711"/>
            <a:ext cx="8074270" cy="4345370"/>
          </a:xfrm>
        </p:spPr>
      </p:pic>
      <p:sp>
        <p:nvSpPr>
          <p:cNvPr id="5" name="Footer Placeholder 4">
            <a:extLst>
              <a:ext uri="{FF2B5EF4-FFF2-40B4-BE49-F238E27FC236}">
                <a16:creationId xmlns:a16="http://schemas.microsoft.com/office/drawing/2014/main" id="{5F4CE7EC-0A78-1655-61BE-16E459F72F90}"/>
              </a:ext>
            </a:extLst>
          </p:cNvPr>
          <p:cNvSpPr>
            <a:spLocks noGrp="1"/>
          </p:cNvSpPr>
          <p:nvPr>
            <p:ph type="ftr" sz="quarter" idx="11"/>
          </p:nvPr>
        </p:nvSpPr>
        <p:spPr/>
        <p:txBody>
          <a:bodyPr/>
          <a:lstStyle/>
          <a:p>
            <a:r>
              <a:rPr lang="en-US"/>
              <a:t>OSU FOUNDATION</a:t>
            </a:r>
          </a:p>
        </p:txBody>
      </p:sp>
      <p:sp>
        <p:nvSpPr>
          <p:cNvPr id="6" name="Slide Number Placeholder 5">
            <a:extLst>
              <a:ext uri="{FF2B5EF4-FFF2-40B4-BE49-F238E27FC236}">
                <a16:creationId xmlns:a16="http://schemas.microsoft.com/office/drawing/2014/main" id="{3EA3D60E-F39C-C80C-BDD5-0E9B04AB882C}"/>
              </a:ext>
            </a:extLst>
          </p:cNvPr>
          <p:cNvSpPr>
            <a:spLocks noGrp="1"/>
          </p:cNvSpPr>
          <p:nvPr>
            <p:ph type="sldNum" sz="quarter" idx="12"/>
          </p:nvPr>
        </p:nvSpPr>
        <p:spPr/>
        <p:txBody>
          <a:bodyPr/>
          <a:lstStyle/>
          <a:p>
            <a:fld id="{AAB6004F-53F9-E74D-AC89-56EA63355CB3}" type="slidenum">
              <a:rPr lang="en-US" smtClean="0"/>
              <a:pPr/>
              <a:t>15</a:t>
            </a:fld>
            <a:endParaRPr lang="en-US"/>
          </a:p>
        </p:txBody>
      </p:sp>
      <p:sp>
        <p:nvSpPr>
          <p:cNvPr id="15" name="TextBox 14">
            <a:extLst>
              <a:ext uri="{FF2B5EF4-FFF2-40B4-BE49-F238E27FC236}">
                <a16:creationId xmlns:a16="http://schemas.microsoft.com/office/drawing/2014/main" id="{253672A1-504B-E44B-5BD6-001D63AA650A}"/>
              </a:ext>
            </a:extLst>
          </p:cNvPr>
          <p:cNvSpPr txBox="1"/>
          <p:nvPr/>
        </p:nvSpPr>
        <p:spPr>
          <a:xfrm>
            <a:off x="838200" y="5462104"/>
            <a:ext cx="11067288" cy="307777"/>
          </a:xfrm>
          <a:prstGeom prst="rect">
            <a:avLst/>
          </a:prstGeom>
          <a:noFill/>
        </p:spPr>
        <p:txBody>
          <a:bodyPr wrap="square" rtlCol="0">
            <a:spAutoFit/>
          </a:bodyPr>
          <a:lstStyle/>
          <a:p>
            <a:r>
              <a:rPr lang="en-US" sz="1400" dirty="0">
                <a:solidFill>
                  <a:srgbClr val="FF0000"/>
                </a:solidFill>
              </a:rPr>
              <a:t>https://go2.ccsfundraising.com/rs/559-ALP-184/images/CCS_2022_Philanthropic_Landscape.pdf</a:t>
            </a:r>
          </a:p>
        </p:txBody>
      </p:sp>
      <p:sp>
        <p:nvSpPr>
          <p:cNvPr id="16" name="TextBox 15">
            <a:extLst>
              <a:ext uri="{FF2B5EF4-FFF2-40B4-BE49-F238E27FC236}">
                <a16:creationId xmlns:a16="http://schemas.microsoft.com/office/drawing/2014/main" id="{F416C966-01C5-A5D6-5D2F-14924F4AD1F2}"/>
              </a:ext>
            </a:extLst>
          </p:cNvPr>
          <p:cNvSpPr txBox="1"/>
          <p:nvPr/>
        </p:nvSpPr>
        <p:spPr>
          <a:xfrm>
            <a:off x="8783085" y="2048342"/>
            <a:ext cx="2993136" cy="3139321"/>
          </a:xfrm>
          <a:prstGeom prst="rect">
            <a:avLst/>
          </a:prstGeom>
          <a:noFill/>
        </p:spPr>
        <p:txBody>
          <a:bodyPr wrap="square" rtlCol="0">
            <a:spAutoFit/>
          </a:bodyPr>
          <a:lstStyle/>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There are more than </a:t>
            </a:r>
            <a:r>
              <a:rPr lang="en-US" b="1" dirty="0">
                <a:solidFill>
                  <a:srgbClr val="00859B"/>
                </a:solidFill>
                <a:latin typeface="Verdana" panose="020B0604030504040204" pitchFamily="34" charset="0"/>
                <a:ea typeface="Verdana" panose="020B0604030504040204" pitchFamily="34" charset="0"/>
                <a:cs typeface="Verdana" panose="020B0604030504040204" pitchFamily="34" charset="0"/>
              </a:rPr>
              <a:t>120,000 foundations</a:t>
            </a:r>
            <a:r>
              <a:rPr lang="en-US" dirty="0">
                <a:solidFill>
                  <a:srgbClr val="00859B"/>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in the United States, each with its own processes and priorities.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In 2022, foundations distributed </a:t>
            </a:r>
            <a:r>
              <a:rPr lang="en-US" b="1" dirty="0">
                <a:solidFill>
                  <a:srgbClr val="00859B"/>
                </a:solidFill>
                <a:latin typeface="Verdana" panose="020B0604030504040204" pitchFamily="34" charset="0"/>
                <a:ea typeface="Verdana" panose="020B0604030504040204" pitchFamily="34" charset="0"/>
                <a:cs typeface="Verdana" panose="020B0604030504040204" pitchFamily="34" charset="0"/>
              </a:rPr>
              <a:t>$90.8 billion in charitable giving.</a:t>
            </a:r>
            <a:endParaRPr lang="en-US" sz="1400" dirty="0">
              <a:solidFill>
                <a:srgbClr val="00859B"/>
              </a:solidFill>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53684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7674C23-76F3-42A6-B7AA-5ADABCD589A2}"/>
              </a:ext>
            </a:extLst>
          </p:cNvPr>
          <p:cNvPicPr>
            <a:picLocks noGrp="1" noChangeAspect="1"/>
          </p:cNvPicPr>
          <p:nvPr>
            <p:ph idx="1"/>
          </p:nvPr>
        </p:nvPicPr>
        <p:blipFill>
          <a:blip r:embed="rId3"/>
          <a:stretch>
            <a:fillRect/>
          </a:stretch>
        </p:blipFill>
        <p:spPr>
          <a:xfrm>
            <a:off x="4038600" y="266701"/>
            <a:ext cx="7115381" cy="5898661"/>
          </a:xfrm>
        </p:spPr>
      </p:pic>
      <p:sp>
        <p:nvSpPr>
          <p:cNvPr id="4" name="Footer Placeholder 3">
            <a:extLst>
              <a:ext uri="{FF2B5EF4-FFF2-40B4-BE49-F238E27FC236}">
                <a16:creationId xmlns:a16="http://schemas.microsoft.com/office/drawing/2014/main" id="{B9CEFD33-8CC3-F99C-B5F3-ABBF506B148E}"/>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ED2B1544-1472-F34B-1D9B-3E6024FBF48E}"/>
              </a:ext>
            </a:extLst>
          </p:cNvPr>
          <p:cNvSpPr>
            <a:spLocks noGrp="1"/>
          </p:cNvSpPr>
          <p:nvPr>
            <p:ph type="sldNum" sz="quarter" idx="12"/>
          </p:nvPr>
        </p:nvSpPr>
        <p:spPr/>
        <p:txBody>
          <a:bodyPr/>
          <a:lstStyle/>
          <a:p>
            <a:fld id="{AAB6004F-53F9-E74D-AC89-56EA63355CB3}" type="slidenum">
              <a:rPr lang="en-US" smtClean="0"/>
              <a:pPr/>
              <a:t>16</a:t>
            </a:fld>
            <a:endParaRPr lang="en-US"/>
          </a:p>
        </p:txBody>
      </p:sp>
      <p:sp>
        <p:nvSpPr>
          <p:cNvPr id="8" name="Arrow: Right 7">
            <a:extLst>
              <a:ext uri="{FF2B5EF4-FFF2-40B4-BE49-F238E27FC236}">
                <a16:creationId xmlns:a16="http://schemas.microsoft.com/office/drawing/2014/main" id="{64F36E0A-BC55-6F9D-6296-B12FD0B070F0}"/>
              </a:ext>
            </a:extLst>
          </p:cNvPr>
          <p:cNvSpPr/>
          <p:nvPr/>
        </p:nvSpPr>
        <p:spPr>
          <a:xfrm>
            <a:off x="4365839" y="914984"/>
            <a:ext cx="1498059" cy="54474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OSU</a:t>
            </a:r>
          </a:p>
        </p:txBody>
      </p:sp>
      <p:sp>
        <p:nvSpPr>
          <p:cNvPr id="11" name="Rectangle: Rounded Corners 10">
            <a:extLst>
              <a:ext uri="{FF2B5EF4-FFF2-40B4-BE49-F238E27FC236}">
                <a16:creationId xmlns:a16="http://schemas.microsoft.com/office/drawing/2014/main" id="{69F64A7F-67DA-E0AC-5639-98AA89926B37}"/>
              </a:ext>
            </a:extLst>
          </p:cNvPr>
          <p:cNvSpPr/>
          <p:nvPr/>
        </p:nvSpPr>
        <p:spPr>
          <a:xfrm>
            <a:off x="393192" y="709422"/>
            <a:ext cx="3063240" cy="54391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Funding for education represents a large sector of private foundation philanthropy; this category includes K-12 schools, higher education, and libraries.</a:t>
            </a:r>
          </a:p>
          <a:p>
            <a:pPr algn="ctr"/>
            <a:endParaRPr lang="en-US" dirty="0"/>
          </a:p>
          <a:p>
            <a:pPr algn="ctr"/>
            <a:endParaRPr lang="en-US" dirty="0"/>
          </a:p>
          <a:p>
            <a:pPr algn="ctr"/>
            <a:endParaRPr lang="en-US" dirty="0"/>
          </a:p>
          <a:p>
            <a:pPr algn="ctr"/>
            <a:r>
              <a:rPr lang="en-US" dirty="0"/>
              <a:t>Program Development has overtaken all other types of funding in recent years. Before 2007, capacity building (aka facility projects) would have been among the largest sectors.</a:t>
            </a:r>
          </a:p>
        </p:txBody>
      </p:sp>
      <p:sp>
        <p:nvSpPr>
          <p:cNvPr id="9" name="Arrow: Right 8">
            <a:extLst>
              <a:ext uri="{FF2B5EF4-FFF2-40B4-BE49-F238E27FC236}">
                <a16:creationId xmlns:a16="http://schemas.microsoft.com/office/drawing/2014/main" id="{FD4AA959-76FA-40A0-74F4-AC780048ACEE}"/>
              </a:ext>
            </a:extLst>
          </p:cNvPr>
          <p:cNvSpPr/>
          <p:nvPr/>
        </p:nvSpPr>
        <p:spPr>
          <a:xfrm>
            <a:off x="3568040" y="4688408"/>
            <a:ext cx="1498059" cy="54474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Research</a:t>
            </a:r>
          </a:p>
        </p:txBody>
      </p:sp>
    </p:spTree>
    <p:extLst>
      <p:ext uri="{BB962C8B-B14F-4D97-AF65-F5344CB8AC3E}">
        <p14:creationId xmlns:p14="http://schemas.microsoft.com/office/powerpoint/2010/main" val="153296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E2CCD7-0033-94CB-045F-077F6B563033}"/>
              </a:ext>
            </a:extLst>
          </p:cNvPr>
          <p:cNvSpPr>
            <a:spLocks noGrp="1"/>
          </p:cNvSpPr>
          <p:nvPr>
            <p:ph type="title"/>
          </p:nvPr>
        </p:nvSpPr>
        <p:spPr/>
        <p:txBody>
          <a:bodyPr/>
          <a:lstStyle/>
          <a:p>
            <a:r>
              <a:rPr lang="en-US" b="1" dirty="0"/>
              <a:t>About Private Foundations</a:t>
            </a:r>
            <a:endParaRPr lang="en-US" dirty="0"/>
          </a:p>
        </p:txBody>
      </p:sp>
      <p:sp>
        <p:nvSpPr>
          <p:cNvPr id="9" name="Content Placeholder 8"/>
          <p:cNvSpPr>
            <a:spLocks noGrp="1"/>
          </p:cNvSpPr>
          <p:nvPr>
            <p:ph idx="1"/>
          </p:nvPr>
        </p:nvSpPr>
        <p:spPr/>
        <p:txBody>
          <a:bodyPr>
            <a:normAutofit/>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Private funders often resemble </a:t>
            </a:r>
            <a:r>
              <a:rPr lang="en-US" sz="2400" b="1" dirty="0">
                <a:solidFill>
                  <a:srgbClr val="00859B"/>
                </a:solidFill>
                <a:latin typeface="Verdana" panose="020B0604030504040204" pitchFamily="34" charset="0"/>
                <a:ea typeface="Verdana" panose="020B0604030504040204" pitchFamily="34" charset="0"/>
                <a:cs typeface="Verdana" panose="020B0604030504040204" pitchFamily="34" charset="0"/>
              </a:rPr>
              <a:t>individual donors</a:t>
            </a:r>
            <a:r>
              <a:rPr lang="en-US" sz="2400" dirty="0">
                <a:solidFill>
                  <a:srgbClr val="00859B"/>
                </a:solidFill>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more than federal funding agencies:</a:t>
            </a:r>
          </a:p>
          <a:p>
            <a:pPr marL="0"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b="1" u="sng" dirty="0">
                <a:latin typeface="Verdana" panose="020B0604030504040204" pitchFamily="34" charset="0"/>
                <a:ea typeface="Verdana" panose="020B0604030504040204" pitchFamily="34" charset="0"/>
                <a:cs typeface="Verdana" panose="020B0604030504040204" pitchFamily="34" charset="0"/>
              </a:rPr>
              <a:t>Legacy Foundations</a:t>
            </a:r>
            <a:r>
              <a:rPr lang="en-US" sz="2400" b="1" dirty="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 trying to enact the philanthropic vision of </a:t>
            </a:r>
            <a:r>
              <a:rPr lang="en-US" sz="2400" b="1" dirty="0">
                <a:solidFill>
                  <a:srgbClr val="00859B"/>
                </a:solidFill>
                <a:latin typeface="Verdana" panose="020B0604030504040204" pitchFamily="34" charset="0"/>
                <a:ea typeface="Verdana" panose="020B0604030504040204" pitchFamily="34" charset="0"/>
                <a:cs typeface="Verdana" panose="020B0604030504040204" pitchFamily="34" charset="0"/>
              </a:rPr>
              <a:t>someone</a:t>
            </a:r>
            <a:r>
              <a:rPr lang="en-US" sz="2400" dirty="0">
                <a:latin typeface="Verdana" panose="020B0604030504040204" pitchFamily="34" charset="0"/>
                <a:ea typeface="Verdana" panose="020B0604030504040204" pitchFamily="34" charset="0"/>
                <a:cs typeface="Verdana" panose="020B0604030504040204" pitchFamily="34" charset="0"/>
              </a:rPr>
              <a:t> from the past (e.g., Rockefeller, Carnegie, Hewlett)</a:t>
            </a:r>
          </a:p>
          <a:p>
            <a:pPr marL="0" indent="0">
              <a:spcBef>
                <a:spcPts val="1800"/>
              </a:spcBef>
              <a:buNone/>
            </a:pPr>
            <a:r>
              <a:rPr lang="en-US" sz="2400" b="1" u="sng" dirty="0">
                <a:latin typeface="Verdana" panose="020B0604030504040204" pitchFamily="34" charset="0"/>
                <a:ea typeface="Verdana" panose="020B0604030504040204" pitchFamily="34" charset="0"/>
                <a:cs typeface="Verdana" panose="020B0604030504040204" pitchFamily="34" charset="0"/>
              </a:rPr>
              <a:t>Family Foundations</a:t>
            </a:r>
            <a:r>
              <a:rPr lang="en-US" sz="2400" b="1" dirty="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 trying to enact the philanthropic vision of a </a:t>
            </a:r>
            <a:r>
              <a:rPr lang="en-US" sz="2400" b="1" dirty="0">
                <a:solidFill>
                  <a:srgbClr val="00859B"/>
                </a:solidFill>
                <a:latin typeface="Verdana" panose="020B0604030504040204" pitchFamily="34" charset="0"/>
                <a:ea typeface="Verdana" panose="020B0604030504040204" pitchFamily="34" charset="0"/>
                <a:cs typeface="Verdana" panose="020B0604030504040204" pitchFamily="34" charset="0"/>
              </a:rPr>
              <a:t>family</a:t>
            </a:r>
            <a:r>
              <a:rPr lang="en-US" sz="2400" dirty="0">
                <a:latin typeface="Verdana" panose="020B0604030504040204" pitchFamily="34" charset="0"/>
                <a:ea typeface="Verdana" panose="020B0604030504040204" pitchFamily="34" charset="0"/>
                <a:cs typeface="Verdana" panose="020B0604030504040204" pitchFamily="34" charset="0"/>
              </a:rPr>
              <a:t> group (e.g., Wayne and Gladys Valley Foundation)</a:t>
            </a:r>
          </a:p>
          <a:p>
            <a:pPr marL="0" indent="0">
              <a:spcBef>
                <a:spcPts val="1800"/>
              </a:spcBef>
              <a:buNone/>
            </a:pPr>
            <a:r>
              <a:rPr lang="en-US" sz="2400" b="1" u="sng" dirty="0">
                <a:latin typeface="Verdana" panose="020B0604030504040204" pitchFamily="34" charset="0"/>
                <a:ea typeface="Verdana" panose="020B0604030504040204" pitchFamily="34" charset="0"/>
                <a:cs typeface="Verdana" panose="020B0604030504040204" pitchFamily="34" charset="0"/>
              </a:rPr>
              <a:t>Corporate Foundations</a:t>
            </a:r>
            <a:r>
              <a:rPr lang="en-US" sz="2400" b="1" dirty="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 trying to enact a philanthropic vision to curry </a:t>
            </a:r>
            <a:r>
              <a:rPr lang="en-US" sz="2400" b="1" dirty="0">
                <a:solidFill>
                  <a:srgbClr val="00859B"/>
                </a:solidFill>
                <a:latin typeface="Verdana" panose="020B0604030504040204" pitchFamily="34" charset="0"/>
                <a:ea typeface="Verdana" panose="020B0604030504040204" pitchFamily="34" charset="0"/>
                <a:cs typeface="Verdana" panose="020B0604030504040204" pitchFamily="34" charset="0"/>
              </a:rPr>
              <a:t>social</a:t>
            </a:r>
            <a:r>
              <a:rPr lang="en-US" sz="2400" dirty="0">
                <a:latin typeface="Verdana" panose="020B0604030504040204" pitchFamily="34" charset="0"/>
                <a:ea typeface="Verdana" panose="020B0604030504040204" pitchFamily="34" charset="0"/>
                <a:cs typeface="Verdana" panose="020B0604030504040204" pitchFamily="34" charset="0"/>
              </a:rPr>
              <a:t> capital for the corporation (e.g., Intel Foundation)</a:t>
            </a: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17</a:t>
            </a:fld>
            <a:endParaRPr lang="en-US" dirty="0"/>
          </a:p>
        </p:txBody>
      </p:sp>
    </p:spTree>
    <p:extLst>
      <p:ext uri="{BB962C8B-B14F-4D97-AF65-F5344CB8AC3E}">
        <p14:creationId xmlns:p14="http://schemas.microsoft.com/office/powerpoint/2010/main" val="17821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85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947862"/>
          </a:xfrm>
        </p:spPr>
        <p:txBody>
          <a:bodyPr/>
          <a:lstStyle/>
          <a:p>
            <a:r>
              <a:rPr lang="en-US" dirty="0">
                <a:solidFill>
                  <a:schemeClr val="bg1"/>
                </a:solidFill>
              </a:rPr>
              <a:t>When you know one private foundation…</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18</a:t>
            </a:fld>
            <a:endParaRPr lang="en-US" dirty="0"/>
          </a:p>
        </p:txBody>
      </p:sp>
      <p:sp>
        <p:nvSpPr>
          <p:cNvPr id="6" name="Title 1">
            <a:extLst>
              <a:ext uri="{FF2B5EF4-FFF2-40B4-BE49-F238E27FC236}">
                <a16:creationId xmlns:a16="http://schemas.microsoft.com/office/drawing/2014/main" id="{4C605289-2FCA-5536-61A6-C41F1AF51D77}"/>
              </a:ext>
            </a:extLst>
          </p:cNvPr>
          <p:cNvSpPr txBox="1">
            <a:spLocks/>
          </p:cNvSpPr>
          <p:nvPr/>
        </p:nvSpPr>
        <p:spPr>
          <a:xfrm>
            <a:off x="831850" y="3657601"/>
            <a:ext cx="10515600" cy="10925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baseline="0">
                <a:solidFill>
                  <a:schemeClr val="tx1"/>
                </a:solidFill>
                <a:latin typeface="Georgia" charset="0"/>
                <a:ea typeface="+mj-ea"/>
                <a:cs typeface="+mj-cs"/>
              </a:defRPr>
            </a:lvl1pPr>
          </a:lstStyle>
          <a:p>
            <a:pPr algn="r"/>
            <a:r>
              <a:rPr lang="en-US" dirty="0">
                <a:solidFill>
                  <a:schemeClr val="bg1"/>
                </a:solidFill>
              </a:rPr>
              <a:t>…you know one foundation.</a:t>
            </a:r>
          </a:p>
        </p:txBody>
      </p:sp>
    </p:spTree>
    <p:extLst>
      <p:ext uri="{BB962C8B-B14F-4D97-AF65-F5344CB8AC3E}">
        <p14:creationId xmlns:p14="http://schemas.microsoft.com/office/powerpoint/2010/main" val="30493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C454B7-9E55-A712-57F6-4A98C7143B05}"/>
              </a:ext>
            </a:extLst>
          </p:cNvPr>
          <p:cNvSpPr>
            <a:spLocks noGrp="1"/>
          </p:cNvSpPr>
          <p:nvPr>
            <p:ph type="title"/>
          </p:nvPr>
        </p:nvSpPr>
        <p:spPr/>
        <p:txBody>
          <a:bodyPr/>
          <a:lstStyle/>
          <a:p>
            <a:r>
              <a:rPr lang="en-US" b="1" dirty="0"/>
              <a:t>About Private Foundations</a:t>
            </a:r>
            <a:endParaRPr lang="en-US" dirty="0"/>
          </a:p>
        </p:txBody>
      </p:sp>
      <p:sp>
        <p:nvSpPr>
          <p:cNvPr id="9" name="Content Placeholder 8"/>
          <p:cNvSpPr>
            <a:spLocks noGrp="1"/>
          </p:cNvSpPr>
          <p:nvPr>
            <p:ph idx="1"/>
          </p:nvPr>
        </p:nvSpPr>
        <p:spPr/>
        <p:txBody>
          <a:bodyPr>
            <a:normAutofit/>
          </a:bodyPr>
          <a:lstStyle/>
          <a:p>
            <a:pPr marL="0" indent="0">
              <a:buNone/>
            </a:pPr>
            <a:r>
              <a:rPr lang="en-US" b="1" dirty="0">
                <a:solidFill>
                  <a:srgbClr val="00859B"/>
                </a:solidFill>
              </a:rPr>
              <a:t>They make their own rules</a:t>
            </a:r>
            <a:endParaRPr lang="en-US" dirty="0"/>
          </a:p>
          <a:p>
            <a:pPr>
              <a:spcBef>
                <a:spcPts val="1800"/>
              </a:spcBef>
            </a:pPr>
            <a:r>
              <a:rPr lang="en-US" dirty="0"/>
              <a:t>Priorities and focus areas may change.</a:t>
            </a:r>
          </a:p>
          <a:p>
            <a:pPr>
              <a:spcBef>
                <a:spcPts val="1800"/>
              </a:spcBef>
            </a:pPr>
            <a:r>
              <a:rPr lang="en-US" dirty="0"/>
              <a:t>Guidelines may change.</a:t>
            </a:r>
          </a:p>
          <a:p>
            <a:pPr>
              <a:spcBef>
                <a:spcPts val="1800"/>
              </a:spcBef>
            </a:pPr>
            <a:r>
              <a:rPr lang="en-US" dirty="0"/>
              <a:t>Deadlines can be hard to predict.</a:t>
            </a:r>
          </a:p>
          <a:p>
            <a:pPr>
              <a:spcBef>
                <a:spcPts val="1800"/>
              </a:spcBef>
            </a:pPr>
            <a:r>
              <a:rPr lang="en-US" dirty="0"/>
              <a:t>May be unavailable for feedback or support.</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19</a:t>
            </a:fld>
            <a:endParaRPr lang="en-US" dirty="0"/>
          </a:p>
        </p:txBody>
      </p:sp>
      <p:pic>
        <p:nvPicPr>
          <p:cNvPr id="13" name="Picture 12">
            <a:extLst>
              <a:ext uri="{FF2B5EF4-FFF2-40B4-BE49-F238E27FC236}">
                <a16:creationId xmlns:a16="http://schemas.microsoft.com/office/drawing/2014/main" id="{8EC02D09-8500-A2CC-44C2-8ABBC6DD9D7A}"/>
              </a:ext>
            </a:extLst>
          </p:cNvPr>
          <p:cNvPicPr>
            <a:picLocks noChangeAspect="1"/>
          </p:cNvPicPr>
          <p:nvPr/>
        </p:nvPicPr>
        <p:blipFill>
          <a:blip r:embed="rId3"/>
          <a:stretch>
            <a:fillRect/>
          </a:stretch>
        </p:blipFill>
        <p:spPr>
          <a:xfrm>
            <a:off x="8015767" y="1256082"/>
            <a:ext cx="3338033" cy="3689405"/>
          </a:xfrm>
          <a:prstGeom prst="rect">
            <a:avLst/>
          </a:prstGeom>
        </p:spPr>
      </p:pic>
    </p:spTree>
    <p:extLst>
      <p:ext uri="{BB962C8B-B14F-4D97-AF65-F5344CB8AC3E}">
        <p14:creationId xmlns:p14="http://schemas.microsoft.com/office/powerpoint/2010/main" val="31189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chemeClr val="accent5"/>
                </a:solidFill>
                <a:latin typeface="Rufina-Stencil-Bold"/>
              </a:rPr>
              <a:t>OSU Foundation’s Mission</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We partner with the University to </a:t>
            </a:r>
            <a:r>
              <a:rPr lang="en-US" b="0" i="0" dirty="0">
                <a:solidFill>
                  <a:srgbClr val="000000"/>
                </a:solidFill>
                <a:effectLst/>
                <a:latin typeface="Open Sans" panose="020B0606030504020204" pitchFamily="34" charset="0"/>
              </a:rPr>
              <a:t>engage our community, inspire investment and steward resources to enhance the university’s excellence and impact.</a:t>
            </a:r>
            <a:endParaRPr lang="en-US" sz="2800" b="1"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2</a:t>
            </a:fld>
            <a:endParaRPr lang="en-US"/>
          </a:p>
        </p:txBody>
      </p:sp>
    </p:spTree>
    <p:extLst>
      <p:ext uri="{BB962C8B-B14F-4D97-AF65-F5344CB8AC3E}">
        <p14:creationId xmlns:p14="http://schemas.microsoft.com/office/powerpoint/2010/main" val="4008596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F8B2A5-79E8-B868-68B0-44A62F4DE117}"/>
              </a:ext>
            </a:extLst>
          </p:cNvPr>
          <p:cNvPicPr>
            <a:picLocks noChangeAspect="1"/>
          </p:cNvPicPr>
          <p:nvPr/>
        </p:nvPicPr>
        <p:blipFill>
          <a:blip r:embed="rId3"/>
          <a:stretch>
            <a:fillRect/>
          </a:stretch>
        </p:blipFill>
        <p:spPr>
          <a:xfrm>
            <a:off x="7786351" y="1690688"/>
            <a:ext cx="4108361" cy="4108361"/>
          </a:xfrm>
          <a:prstGeom prst="rect">
            <a:avLst/>
          </a:prstGeom>
        </p:spPr>
      </p:pic>
      <p:sp>
        <p:nvSpPr>
          <p:cNvPr id="3" name="Title 2">
            <a:extLst>
              <a:ext uri="{FF2B5EF4-FFF2-40B4-BE49-F238E27FC236}">
                <a16:creationId xmlns:a16="http://schemas.microsoft.com/office/drawing/2014/main" id="{F3A31C34-43BC-6FE4-4111-52FF07602C50}"/>
              </a:ext>
            </a:extLst>
          </p:cNvPr>
          <p:cNvSpPr>
            <a:spLocks noGrp="1"/>
          </p:cNvSpPr>
          <p:nvPr>
            <p:ph type="title"/>
          </p:nvPr>
        </p:nvSpPr>
        <p:spPr/>
        <p:txBody>
          <a:bodyPr/>
          <a:lstStyle/>
          <a:p>
            <a:r>
              <a:rPr lang="en-US" b="1" dirty="0"/>
              <a:t>About Private Foundations</a:t>
            </a:r>
          </a:p>
        </p:txBody>
      </p:sp>
      <p:sp>
        <p:nvSpPr>
          <p:cNvPr id="9" name="Content Placeholder 8"/>
          <p:cNvSpPr>
            <a:spLocks noGrp="1"/>
          </p:cNvSpPr>
          <p:nvPr>
            <p:ph idx="1"/>
          </p:nvPr>
        </p:nvSpPr>
        <p:spPr/>
        <p:txBody>
          <a:bodyPr>
            <a:normAutofit/>
          </a:bodyPr>
          <a:lstStyle/>
          <a:p>
            <a:pPr marL="0" indent="0">
              <a:lnSpc>
                <a:spcPct val="100000"/>
              </a:lnSpc>
              <a:buNone/>
            </a:pPr>
            <a:r>
              <a:rPr lang="en-US" b="1" dirty="0">
                <a:solidFill>
                  <a:srgbClr val="00859B"/>
                </a:solidFill>
              </a:rPr>
              <a:t>Part of a balanced external funding plan</a:t>
            </a:r>
          </a:p>
          <a:p>
            <a:pPr>
              <a:lnSpc>
                <a:spcPct val="100000"/>
              </a:lnSpc>
              <a:spcBef>
                <a:spcPts val="1800"/>
              </a:spcBef>
            </a:pPr>
            <a:r>
              <a:rPr lang="en-US" dirty="0"/>
              <a:t>Motivated to improve the world</a:t>
            </a:r>
          </a:p>
          <a:p>
            <a:pPr>
              <a:lnSpc>
                <a:spcPct val="100000"/>
              </a:lnSpc>
              <a:spcBef>
                <a:spcPts val="1800"/>
              </a:spcBef>
            </a:pPr>
            <a:r>
              <a:rPr lang="en-US" dirty="0"/>
              <a:t>Uniquely flexible funding source, nimble</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Focus on emerging issues</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Focus on emerging special interest populations</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Willing to collaborate with other funding sources</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Willing to provide alternative forms of assistance</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Willing to consider experimental activities</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20</a:t>
            </a:fld>
            <a:endParaRPr lang="en-US" dirty="0"/>
          </a:p>
        </p:txBody>
      </p:sp>
    </p:spTree>
    <p:extLst>
      <p:ext uri="{BB962C8B-B14F-4D97-AF65-F5344CB8AC3E}">
        <p14:creationId xmlns:p14="http://schemas.microsoft.com/office/powerpoint/2010/main" val="11819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859B"/>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Best thought of as supporting innovations, startups, and special projects.</a:t>
            </a:r>
            <a:endParaRPr lang="en-US" dirty="0"/>
          </a:p>
        </p:txBody>
      </p:sp>
      <p:sp>
        <p:nvSpPr>
          <p:cNvPr id="5" name="Footer Placeholder 4"/>
          <p:cNvSpPr>
            <a:spLocks noGrp="1"/>
          </p:cNvSpPr>
          <p:nvPr>
            <p:ph type="ftr" sz="quarter" idx="11"/>
          </p:nvPr>
        </p:nvSpPr>
        <p:spPr/>
        <p:txBody>
          <a:bodyPr/>
          <a:lstStyle/>
          <a:p>
            <a:r>
              <a:rPr lang="en-US" dirty="0"/>
              <a:t>OSU FOUNDATION</a:t>
            </a:r>
          </a:p>
        </p:txBody>
      </p:sp>
      <p:sp>
        <p:nvSpPr>
          <p:cNvPr id="6" name="Slide Number Placeholder 5"/>
          <p:cNvSpPr>
            <a:spLocks noGrp="1"/>
          </p:cNvSpPr>
          <p:nvPr>
            <p:ph type="sldNum" sz="quarter" idx="12"/>
          </p:nvPr>
        </p:nvSpPr>
        <p:spPr/>
        <p:txBody>
          <a:bodyPr/>
          <a:lstStyle/>
          <a:p>
            <a:fld id="{AAB6004F-53F9-E74D-AC89-56EA63355CB3}" type="slidenum">
              <a:rPr lang="en-US" smtClean="0"/>
              <a:pPr/>
              <a:t>21</a:t>
            </a:fld>
            <a:endParaRPr lang="en-US" dirty="0"/>
          </a:p>
        </p:txBody>
      </p:sp>
    </p:spTree>
    <p:extLst>
      <p:ext uri="{BB962C8B-B14F-4D97-AF65-F5344CB8AC3E}">
        <p14:creationId xmlns:p14="http://schemas.microsoft.com/office/powerpoint/2010/main" val="240425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261A-E5FD-504D-CF0E-B50A40EDABA8}"/>
              </a:ext>
            </a:extLst>
          </p:cNvPr>
          <p:cNvSpPr>
            <a:spLocks noGrp="1"/>
          </p:cNvSpPr>
          <p:nvPr>
            <p:ph type="title"/>
          </p:nvPr>
        </p:nvSpPr>
        <p:spPr/>
        <p:txBody>
          <a:bodyPr/>
          <a:lstStyle/>
          <a:p>
            <a:r>
              <a:rPr lang="en-US" b="1" dirty="0"/>
              <a:t>Playing Matchmaker</a:t>
            </a:r>
          </a:p>
        </p:txBody>
      </p:sp>
      <p:sp>
        <p:nvSpPr>
          <p:cNvPr id="3" name="Content Placeholder 2">
            <a:extLst>
              <a:ext uri="{FF2B5EF4-FFF2-40B4-BE49-F238E27FC236}">
                <a16:creationId xmlns:a16="http://schemas.microsoft.com/office/drawing/2014/main" id="{7475E0B6-8802-183D-CA67-DBB5DB337159}"/>
              </a:ext>
            </a:extLst>
          </p:cNvPr>
          <p:cNvSpPr>
            <a:spLocks noGrp="1"/>
          </p:cNvSpPr>
          <p:nvPr>
            <p:ph idx="1"/>
          </p:nvPr>
        </p:nvSpPr>
        <p:spPr>
          <a:xfrm>
            <a:off x="838200" y="1442434"/>
            <a:ext cx="10515600" cy="4734529"/>
          </a:xfrm>
        </p:spPr>
        <p:txBody>
          <a:bodyPr>
            <a:normAutofit/>
          </a:bodyPr>
          <a:lstStyle/>
          <a:p>
            <a:pPr marL="0" indent="0">
              <a:buNone/>
            </a:pPr>
            <a:r>
              <a:rPr lang="en-US" dirty="0"/>
              <a:t>The Foundation Relations team works to match funding opportunities with OSU faculty and programs.</a:t>
            </a:r>
          </a:p>
          <a:p>
            <a:pPr marL="0" indent="0" algn="ctr">
              <a:spcAft>
                <a:spcPts val="1000"/>
              </a:spcAft>
              <a:buNone/>
            </a:pPr>
            <a:r>
              <a:rPr lang="en-US" sz="4800" b="1" dirty="0">
                <a:solidFill>
                  <a:schemeClr val="tx1"/>
                </a:solidFill>
              </a:rPr>
              <a:t>You can help!</a:t>
            </a:r>
          </a:p>
          <a:p>
            <a:pPr marL="0" indent="0">
              <a:spcBef>
                <a:spcPts val="0"/>
              </a:spcBef>
              <a:spcAft>
                <a:spcPts val="1000"/>
              </a:spcAft>
              <a:buNone/>
            </a:pPr>
            <a:r>
              <a:rPr lang="en-US" dirty="0"/>
              <a:t>Share your research topic/project idea and vision with the OSUF team and OSU-Cascades research administration.</a:t>
            </a:r>
            <a:endParaRPr lang="en-US" sz="2400" dirty="0"/>
          </a:p>
          <a:p>
            <a:pPr lvl="1">
              <a:spcBef>
                <a:spcPts val="0"/>
              </a:spcBef>
            </a:pPr>
            <a:r>
              <a:rPr lang="en-US" dirty="0"/>
              <a:t>What problem does your work hope to solve?</a:t>
            </a:r>
          </a:p>
          <a:p>
            <a:pPr lvl="1"/>
            <a:r>
              <a:rPr lang="en-US" dirty="0"/>
              <a:t>What method do you plan to use?</a:t>
            </a:r>
          </a:p>
          <a:p>
            <a:pPr lvl="1"/>
            <a:r>
              <a:rPr lang="en-US" dirty="0"/>
              <a:t>Who does your work benefit? Be specific!</a:t>
            </a:r>
          </a:p>
          <a:p>
            <a:pPr lvl="1"/>
            <a:r>
              <a:rPr lang="en-US" dirty="0"/>
              <a:t>How is society improved through your efforts? </a:t>
            </a:r>
            <a:r>
              <a:rPr lang="en-US" i="1" dirty="0"/>
              <a:t>What is the impact</a:t>
            </a:r>
            <a:r>
              <a:rPr lang="en-US" dirty="0"/>
              <a:t>?</a:t>
            </a:r>
          </a:p>
          <a:p>
            <a:endParaRPr lang="en-US" dirty="0"/>
          </a:p>
        </p:txBody>
      </p:sp>
      <p:sp>
        <p:nvSpPr>
          <p:cNvPr id="4" name="Footer Placeholder 3">
            <a:extLst>
              <a:ext uri="{FF2B5EF4-FFF2-40B4-BE49-F238E27FC236}">
                <a16:creationId xmlns:a16="http://schemas.microsoft.com/office/drawing/2014/main" id="{7583E886-959B-0134-E835-D9A6E5372D95}"/>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C53DB4FF-4903-B612-F6BE-BCB2F2BF52E4}"/>
              </a:ext>
            </a:extLst>
          </p:cNvPr>
          <p:cNvSpPr>
            <a:spLocks noGrp="1"/>
          </p:cNvSpPr>
          <p:nvPr>
            <p:ph type="sldNum" sz="quarter" idx="12"/>
          </p:nvPr>
        </p:nvSpPr>
        <p:spPr/>
        <p:txBody>
          <a:bodyPr/>
          <a:lstStyle/>
          <a:p>
            <a:fld id="{AAB6004F-53F9-E74D-AC89-56EA63355CB3}" type="slidenum">
              <a:rPr lang="en-US" smtClean="0"/>
              <a:pPr/>
              <a:t>22</a:t>
            </a:fld>
            <a:endParaRPr lang="en-US"/>
          </a:p>
        </p:txBody>
      </p:sp>
    </p:spTree>
    <p:extLst>
      <p:ext uri="{BB962C8B-B14F-4D97-AF65-F5344CB8AC3E}">
        <p14:creationId xmlns:p14="http://schemas.microsoft.com/office/powerpoint/2010/main" val="364992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633471"/>
            <a:ext cx="10058400" cy="1068228"/>
          </a:xfrm>
        </p:spPr>
        <p:txBody>
          <a:bodyPr>
            <a:normAutofit fontScale="90000"/>
          </a:bodyPr>
          <a:lstStyle/>
          <a:p>
            <a:r>
              <a:rPr lang="en-US" dirty="0"/>
              <a:t>Contact us</a:t>
            </a:r>
          </a:p>
        </p:txBody>
      </p:sp>
      <p:pic>
        <p:nvPicPr>
          <p:cNvPr id="7" name="Picture 6" descr="A picture containing clothing, human face, person, smile&#10;&#10;Description automatically generated">
            <a:extLst>
              <a:ext uri="{FF2B5EF4-FFF2-40B4-BE49-F238E27FC236}">
                <a16:creationId xmlns:a16="http://schemas.microsoft.com/office/drawing/2014/main" id="{55AFBA3C-61DE-027B-501D-0C2B08AEA07F}"/>
              </a:ext>
            </a:extLst>
          </p:cNvPr>
          <p:cNvPicPr>
            <a:picLocks noChangeAspect="1"/>
          </p:cNvPicPr>
          <p:nvPr/>
        </p:nvPicPr>
        <p:blipFill rotWithShape="1">
          <a:blip r:embed="rId3">
            <a:extLst>
              <a:ext uri="{28A0092B-C50C-407E-A947-70E740481C1C}">
                <a14:useLocalDpi xmlns:a14="http://schemas.microsoft.com/office/drawing/2010/main" val="0"/>
              </a:ext>
            </a:extLst>
          </a:blip>
          <a:srcRect l="20330" t="2509" r="17751" b="36349"/>
          <a:stretch/>
        </p:blipFill>
        <p:spPr>
          <a:xfrm>
            <a:off x="4454493" y="4791412"/>
            <a:ext cx="1506411" cy="1487538"/>
          </a:xfrm>
          <a:prstGeom prst="ellipse">
            <a:avLst/>
          </a:prstGeom>
        </p:spPr>
      </p:pic>
      <p:sp>
        <p:nvSpPr>
          <p:cNvPr id="3" name="Subtitle 2"/>
          <p:cNvSpPr>
            <a:spLocks noGrp="1"/>
          </p:cNvSpPr>
          <p:nvPr>
            <p:ph type="subTitle" idx="1"/>
          </p:nvPr>
        </p:nvSpPr>
        <p:spPr>
          <a:xfrm>
            <a:off x="1066800" y="2391427"/>
            <a:ext cx="5029199" cy="4326873"/>
          </a:xfrm>
        </p:spPr>
        <p:txBody>
          <a:bodyPr>
            <a:noAutofit/>
          </a:bodyPr>
          <a:lstStyle/>
          <a:p>
            <a:r>
              <a:rPr lang="en-US" b="1" dirty="0">
                <a:solidFill>
                  <a:schemeClr val="tx1"/>
                </a:solidFill>
                <a:latin typeface="Georgia" panose="02040502050405020303" pitchFamily="18" charset="0"/>
              </a:rPr>
              <a:t>Aaron Shonk, Senior Director</a:t>
            </a:r>
          </a:p>
          <a:p>
            <a:r>
              <a:rPr lang="en-US" dirty="0">
                <a:latin typeface="Veranda"/>
                <a:hlinkClick r:id="rId4"/>
              </a:rPr>
              <a:t>Aaron.Shonk@osufoundation.org</a:t>
            </a:r>
            <a:endParaRPr lang="en-US" dirty="0">
              <a:latin typeface="Veranda"/>
            </a:endParaRPr>
          </a:p>
          <a:p>
            <a:endParaRPr lang="en-US" dirty="0"/>
          </a:p>
          <a:p>
            <a:r>
              <a:rPr lang="en-US" b="1" dirty="0">
                <a:solidFill>
                  <a:schemeClr val="tx1"/>
                </a:solidFill>
                <a:latin typeface="Georgia" panose="02040502050405020303" pitchFamily="18" charset="0"/>
              </a:rPr>
              <a:t>Elizabeth Ocampo, Director</a:t>
            </a:r>
          </a:p>
          <a:p>
            <a:r>
              <a:rPr lang="en-US" dirty="0">
                <a:latin typeface="Veranda"/>
                <a:hlinkClick r:id="rId5"/>
              </a:rPr>
              <a:t>Elizabeth.Ocampo@osufoundation.org</a:t>
            </a:r>
            <a:endParaRPr lang="en-US" dirty="0">
              <a:latin typeface="Veranda"/>
            </a:endParaRPr>
          </a:p>
          <a:p>
            <a:endParaRPr lang="en-US" dirty="0">
              <a:latin typeface="Veranda"/>
            </a:endParaRPr>
          </a:p>
          <a:p>
            <a:r>
              <a:rPr lang="en-US" b="1" dirty="0">
                <a:solidFill>
                  <a:schemeClr val="tx1"/>
                </a:solidFill>
                <a:latin typeface="Georgia" panose="02040502050405020303" pitchFamily="18" charset="0"/>
              </a:rPr>
              <a:t>Adeline Hull, Coordinator</a:t>
            </a:r>
          </a:p>
          <a:p>
            <a:r>
              <a:rPr lang="en-US" dirty="0">
                <a:latin typeface="Veranda"/>
                <a:hlinkClick r:id="rId6"/>
              </a:rPr>
              <a:t>Adeline.Hull@osufoundation.org</a:t>
            </a:r>
            <a:endParaRPr lang="en-US" dirty="0">
              <a:latin typeface="Veranda"/>
            </a:endParaRPr>
          </a:p>
          <a:p>
            <a:r>
              <a:rPr lang="en-US" sz="1800" i="1" dirty="0">
                <a:latin typeface="Veranda"/>
              </a:rPr>
              <a:t>Contact me with your questions!  </a:t>
            </a:r>
          </a:p>
        </p:txBody>
      </p:sp>
      <p:sp>
        <p:nvSpPr>
          <p:cNvPr id="14" name="Subtitle 2"/>
          <p:cNvSpPr txBox="1">
            <a:spLocks/>
          </p:cNvSpPr>
          <p:nvPr/>
        </p:nvSpPr>
        <p:spPr>
          <a:xfrm>
            <a:off x="6469052" y="2373650"/>
            <a:ext cx="4970442" cy="3833102"/>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a:t>Paul DuBois, Director</a:t>
            </a:r>
          </a:p>
          <a:p>
            <a:r>
              <a:rPr lang="en-US" dirty="0">
                <a:latin typeface="Veranda"/>
                <a:hlinkClick r:id="rId7"/>
              </a:rPr>
              <a:t>Paul.DuBois@osufoundation.org</a:t>
            </a:r>
            <a:r>
              <a:rPr lang="en-US" dirty="0">
                <a:latin typeface="Veranda"/>
              </a:rPr>
              <a:t> </a:t>
            </a:r>
          </a:p>
          <a:p>
            <a:endParaRPr lang="en-US" dirty="0">
              <a:latin typeface="Veranda"/>
            </a:endParaRPr>
          </a:p>
          <a:p>
            <a:r>
              <a:rPr lang="en-US" b="1" dirty="0"/>
              <a:t>Emily Payne, Assistant Director</a:t>
            </a:r>
          </a:p>
          <a:p>
            <a:r>
              <a:rPr lang="en-US" dirty="0">
                <a:latin typeface="Veranda"/>
                <a:hlinkClick r:id="rId8"/>
              </a:rPr>
              <a:t>Emily.Payne@osufoundation.org</a:t>
            </a:r>
            <a:r>
              <a:rPr lang="en-US" dirty="0">
                <a:latin typeface="Veranda"/>
              </a:rPr>
              <a:t> </a:t>
            </a:r>
          </a:p>
          <a:p>
            <a:endParaRPr lang="en-US" sz="1800" dirty="0">
              <a:latin typeface="Veranda"/>
            </a:endParaRPr>
          </a:p>
        </p:txBody>
      </p:sp>
      <p:pic>
        <p:nvPicPr>
          <p:cNvPr id="6" name="Graphic 5" descr="Badge New with solid fill">
            <a:extLst>
              <a:ext uri="{FF2B5EF4-FFF2-40B4-BE49-F238E27FC236}">
                <a16:creationId xmlns:a16="http://schemas.microsoft.com/office/drawing/2014/main" id="{50006626-2CF5-9051-18C2-812F26C32D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903" y="4979929"/>
            <a:ext cx="588173" cy="588173"/>
          </a:xfrm>
          <a:prstGeom prst="rect">
            <a:avLst/>
          </a:prstGeom>
        </p:spPr>
      </p:pic>
      <p:sp>
        <p:nvSpPr>
          <p:cNvPr id="8" name="TextBox 7">
            <a:extLst>
              <a:ext uri="{FF2B5EF4-FFF2-40B4-BE49-F238E27FC236}">
                <a16:creationId xmlns:a16="http://schemas.microsoft.com/office/drawing/2014/main" id="{6E77C2AC-603F-9E80-8D8C-51E9413BE9E9}"/>
              </a:ext>
            </a:extLst>
          </p:cNvPr>
          <p:cNvSpPr txBox="1"/>
          <p:nvPr/>
        </p:nvSpPr>
        <p:spPr>
          <a:xfrm>
            <a:off x="955704" y="1400223"/>
            <a:ext cx="9547196" cy="584775"/>
          </a:xfrm>
          <a:prstGeom prst="rect">
            <a:avLst/>
          </a:prstGeom>
          <a:noFill/>
        </p:spPr>
        <p:txBody>
          <a:bodyPr wrap="square" rtlCol="0">
            <a:spAutoFit/>
          </a:bodyPr>
          <a:lstStyle/>
          <a:p>
            <a:r>
              <a:rPr lang="en-US" sz="3200" b="1" dirty="0">
                <a:solidFill>
                  <a:schemeClr val="tx2"/>
                </a:solidFill>
              </a:rPr>
              <a:t>www.fororegonstate.org/foundationrelations</a:t>
            </a:r>
          </a:p>
        </p:txBody>
      </p:sp>
    </p:spTree>
    <p:extLst>
      <p:ext uri="{BB962C8B-B14F-4D97-AF65-F5344CB8AC3E}">
        <p14:creationId xmlns:p14="http://schemas.microsoft.com/office/powerpoint/2010/main" val="3410544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a:t>OSU FOUNDATION</a:t>
            </a:r>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24</a:t>
            </a:fld>
            <a:endParaRPr lang="en-US"/>
          </a:p>
        </p:txBody>
      </p:sp>
      <p:sp>
        <p:nvSpPr>
          <p:cNvPr id="11" name="Title 10"/>
          <p:cNvSpPr>
            <a:spLocks noGrp="1"/>
          </p:cNvSpPr>
          <p:nvPr>
            <p:ph type="ctrTitle"/>
          </p:nvPr>
        </p:nvSpPr>
        <p:spPr>
          <a:xfrm>
            <a:off x="1098123" y="2569028"/>
            <a:ext cx="4997877" cy="2851373"/>
          </a:xfrm>
        </p:spPr>
        <p:txBody>
          <a:bodyPr/>
          <a:lstStyle/>
          <a:p>
            <a:r>
              <a:rPr lang="en-US"/>
              <a:t>Questions?</a:t>
            </a:r>
          </a:p>
        </p:txBody>
      </p:sp>
    </p:spTree>
    <p:extLst>
      <p:ext uri="{BB962C8B-B14F-4D97-AF65-F5344CB8AC3E}">
        <p14:creationId xmlns:p14="http://schemas.microsoft.com/office/powerpoint/2010/main" val="247632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chemeClr val="accent5"/>
                </a:solidFill>
                <a:latin typeface="Rufina-Stencil-Bold"/>
              </a:rPr>
              <a:t>OSU Foundation: a snapshot</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r>
              <a:rPr lang="en-US" dirty="0">
                <a:latin typeface="Verdana" panose="020B0604030504040204" pitchFamily="34" charset="0"/>
                <a:ea typeface="Verdana" panose="020B0604030504040204" pitchFamily="34" charset="0"/>
                <a:cs typeface="Verdana" panose="020B0604030504040204" pitchFamily="34" charset="0"/>
              </a:rPr>
              <a:t>Six units make up the organization</a:t>
            </a:r>
          </a:p>
          <a:p>
            <a:pPr lvl="1"/>
            <a:r>
              <a:rPr lang="en-US" dirty="0">
                <a:latin typeface="Verdana" panose="020B0604030504040204" pitchFamily="34" charset="0"/>
                <a:ea typeface="Verdana" panose="020B0604030504040204" pitchFamily="34" charset="0"/>
                <a:cs typeface="Verdana" panose="020B0604030504040204" pitchFamily="34" charset="0"/>
              </a:rPr>
              <a:t>Finance, Talent Management, Marketing and Donor Engagement, IT, Alumni Engagement, Development</a:t>
            </a:r>
          </a:p>
          <a:p>
            <a:pPr marL="457200" lvl="1"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Development</a:t>
            </a:r>
          </a:p>
          <a:p>
            <a:pPr lvl="1"/>
            <a:r>
              <a:rPr lang="en-US" dirty="0">
                <a:latin typeface="Verdana" panose="020B0604030504040204" pitchFamily="34" charset="0"/>
                <a:ea typeface="Verdana" panose="020B0604030504040204" pitchFamily="34" charset="0"/>
                <a:cs typeface="Verdana" panose="020B0604030504040204" pitchFamily="34" charset="0"/>
              </a:rPr>
              <a:t>Major Gift Fundraising</a:t>
            </a:r>
          </a:p>
          <a:p>
            <a:pPr lvl="1"/>
            <a:r>
              <a:rPr lang="en-US" dirty="0">
                <a:latin typeface="Verdana" panose="020B0604030504040204" pitchFamily="34" charset="0"/>
                <a:ea typeface="Verdana" panose="020B0604030504040204" pitchFamily="34" charset="0"/>
                <a:cs typeface="Verdana" panose="020B0604030504040204" pitchFamily="34" charset="0"/>
              </a:rPr>
              <a:t>Planned Giving</a:t>
            </a:r>
          </a:p>
          <a:p>
            <a:pPr lvl="1"/>
            <a:r>
              <a:rPr lang="en-US" dirty="0">
                <a:latin typeface="Verdana" panose="020B0604030504040204" pitchFamily="34" charset="0"/>
                <a:ea typeface="Verdana" panose="020B0604030504040204" pitchFamily="34" charset="0"/>
                <a:cs typeface="Verdana" panose="020B0604030504040204" pitchFamily="34" charset="0"/>
              </a:rPr>
              <a:t>Annual Giving*</a:t>
            </a:r>
          </a:p>
          <a:p>
            <a:pPr lvl="1"/>
            <a:r>
              <a:rPr lang="en-US" dirty="0">
                <a:latin typeface="Verdana" panose="020B0604030504040204" pitchFamily="34" charset="0"/>
                <a:ea typeface="Verdana" panose="020B0604030504040204" pitchFamily="34" charset="0"/>
                <a:cs typeface="Verdana" panose="020B0604030504040204" pitchFamily="34" charset="0"/>
              </a:rPr>
              <a:t>Principal Gifts Fundraising</a:t>
            </a:r>
          </a:p>
          <a:p>
            <a:pPr lvl="1"/>
            <a:r>
              <a:rPr lang="en-US" dirty="0">
                <a:latin typeface="Verdana" panose="020B0604030504040204" pitchFamily="34" charset="0"/>
                <a:ea typeface="Verdana" panose="020B0604030504040204" pitchFamily="34" charset="0"/>
                <a:cs typeface="Verdana" panose="020B0604030504040204" pitchFamily="34" charset="0"/>
              </a:rPr>
              <a:t>Foundation Relations</a:t>
            </a:r>
          </a:p>
          <a:p>
            <a:pPr lvl="1"/>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sz="28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3</a:t>
            </a:fld>
            <a:endParaRPr lang="en-US"/>
          </a:p>
        </p:txBody>
      </p:sp>
    </p:spTree>
    <p:extLst>
      <p:ext uri="{BB962C8B-B14F-4D97-AF65-F5344CB8AC3E}">
        <p14:creationId xmlns:p14="http://schemas.microsoft.com/office/powerpoint/2010/main" val="114283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Foundation</a:t>
            </a:r>
            <a:br>
              <a:rPr lang="en-US" dirty="0"/>
            </a:br>
            <a:r>
              <a:rPr lang="en-US" b="1" dirty="0">
                <a:solidFill>
                  <a:srgbClr val="00859B"/>
                </a:solidFill>
              </a:rPr>
              <a:t>OSU-Cascades Development Team</a:t>
            </a:r>
            <a:endParaRPr lang="en-US" b="1" dirty="0">
              <a:solidFill>
                <a:schemeClr val="accent5"/>
              </a:solidFill>
            </a:endParaRPr>
          </a:p>
        </p:txBody>
      </p:sp>
      <p:pic>
        <p:nvPicPr>
          <p:cNvPr id="11" name="Content Placeholder 10">
            <a:extLst>
              <a:ext uri="{FF2B5EF4-FFF2-40B4-BE49-F238E27FC236}">
                <a16:creationId xmlns:a16="http://schemas.microsoft.com/office/drawing/2014/main" id="{C6C3E7AD-D453-4755-A7D5-586C4B474F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112" b="112"/>
          <a:stretch/>
        </p:blipFill>
        <p:spPr>
          <a:xfrm>
            <a:off x="6763862" y="2003118"/>
            <a:ext cx="2749356" cy="2743200"/>
          </a:xfrm>
          <a:prstGeom prst="flowChartConnector">
            <a:avLst/>
          </a:prstGeom>
        </p:spPr>
      </p:pic>
      <p:sp>
        <p:nvSpPr>
          <p:cNvPr id="8" name="Text Placeholder 7">
            <a:extLst>
              <a:ext uri="{FF2B5EF4-FFF2-40B4-BE49-F238E27FC236}">
                <a16:creationId xmlns:a16="http://schemas.microsoft.com/office/drawing/2014/main" id="{3A9E4874-F259-48C2-A447-1022EFCDDC96}"/>
              </a:ext>
            </a:extLst>
          </p:cNvPr>
          <p:cNvSpPr>
            <a:spLocks noGrp="1"/>
          </p:cNvSpPr>
          <p:nvPr>
            <p:ph type="body" sz="quarter" idx="3"/>
          </p:nvPr>
        </p:nvSpPr>
        <p:spPr>
          <a:xfrm>
            <a:off x="2685541" y="5371179"/>
            <a:ext cx="2560320" cy="823912"/>
          </a:xfrm>
        </p:spPr>
        <p:txBody>
          <a:bodyPr vert="horz" lIns="91440" tIns="45720" rIns="91440" bIns="45720" rtlCol="0" anchor="b">
            <a:noAutofit/>
          </a:bodyPr>
          <a:lstStyle/>
          <a:p>
            <a:pPr algn="ctr"/>
            <a:r>
              <a:rPr lang="en-US" dirty="0">
                <a:latin typeface="Calibri"/>
                <a:ea typeface="Calibri"/>
                <a:cs typeface="Calibri"/>
              </a:rPr>
              <a:t>Saoirse Jones </a:t>
            </a:r>
          </a:p>
          <a:p>
            <a:pPr algn="ctr"/>
            <a:r>
              <a:rPr lang="en-US" dirty="0">
                <a:latin typeface="Calibri"/>
                <a:ea typeface="Calibri"/>
                <a:cs typeface="Calibri"/>
              </a:rPr>
              <a:t>Director of Development II</a:t>
            </a:r>
          </a:p>
        </p:txBody>
      </p:sp>
      <p:sp>
        <p:nvSpPr>
          <p:cNvPr id="4" name="Footer Placeholder 3"/>
          <p:cNvSpPr>
            <a:spLocks noGrp="1"/>
          </p:cNvSpPr>
          <p:nvPr>
            <p:ph type="ftr" sz="quarter" idx="11"/>
          </p:nvPr>
        </p:nvSpPr>
        <p:spPr/>
        <p:txBody>
          <a:bodyPr/>
          <a:lstStyle/>
          <a:p>
            <a:r>
              <a:rPr lang="en-US"/>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pPr/>
              <a:t>4</a:t>
            </a:fld>
            <a:endParaRPr lang="en-US"/>
          </a:p>
        </p:txBody>
      </p:sp>
      <p:sp>
        <p:nvSpPr>
          <p:cNvPr id="18" name="Text Placeholder 7">
            <a:extLst>
              <a:ext uri="{FF2B5EF4-FFF2-40B4-BE49-F238E27FC236}">
                <a16:creationId xmlns:a16="http://schemas.microsoft.com/office/drawing/2014/main" id="{DC92F2FE-A17F-0E03-DE29-3973BC7372E6}"/>
              </a:ext>
            </a:extLst>
          </p:cNvPr>
          <p:cNvSpPr txBox="1">
            <a:spLocks/>
          </p:cNvSpPr>
          <p:nvPr/>
        </p:nvSpPr>
        <p:spPr>
          <a:xfrm>
            <a:off x="6952898" y="5371179"/>
            <a:ext cx="2560320"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dirty="0">
                <a:latin typeface="Calibri"/>
                <a:ea typeface="Calibri"/>
                <a:cs typeface="Calibri"/>
              </a:rPr>
              <a:t>Olivia Townsend</a:t>
            </a:r>
          </a:p>
          <a:p>
            <a:pPr algn="ctr"/>
            <a:r>
              <a:rPr lang="en-US" dirty="0">
                <a:latin typeface="Calibri"/>
                <a:ea typeface="Calibri"/>
                <a:cs typeface="Calibri"/>
              </a:rPr>
              <a:t>Assistant Director of Development</a:t>
            </a:r>
          </a:p>
        </p:txBody>
      </p:sp>
      <p:pic>
        <p:nvPicPr>
          <p:cNvPr id="19" name="Picture 18">
            <a:extLst>
              <a:ext uri="{FF2B5EF4-FFF2-40B4-BE49-F238E27FC236}">
                <a16:creationId xmlns:a16="http://schemas.microsoft.com/office/drawing/2014/main" id="{468D6238-AE7C-75D9-8302-3BEBE6EBEFED}"/>
              </a:ext>
            </a:extLst>
          </p:cNvPr>
          <p:cNvPicPr>
            <a:picLocks noChangeAspect="1"/>
          </p:cNvPicPr>
          <p:nvPr/>
        </p:nvPicPr>
        <p:blipFill rotWithShape="1">
          <a:blip r:embed="rId4">
            <a:extLst>
              <a:ext uri="{28A0092B-C50C-407E-A947-70E740481C1C}">
                <a14:useLocalDpi xmlns:a14="http://schemas.microsoft.com/office/drawing/2010/main" val="0"/>
              </a:ext>
            </a:extLst>
          </a:blip>
          <a:srcRect l="4992" t="341" r="7796" b="-698"/>
          <a:stretch/>
        </p:blipFill>
        <p:spPr>
          <a:xfrm>
            <a:off x="2484182" y="2034201"/>
            <a:ext cx="2774001" cy="2743200"/>
          </a:xfrm>
          <a:prstGeom prst="ellipse">
            <a:avLst/>
          </a:prstGeom>
        </p:spPr>
      </p:pic>
    </p:spTree>
    <p:extLst>
      <p:ext uri="{BB962C8B-B14F-4D97-AF65-F5344CB8AC3E}">
        <p14:creationId xmlns:p14="http://schemas.microsoft.com/office/powerpoint/2010/main" val="119912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chemeClr val="accent5"/>
                </a:solidFill>
                <a:latin typeface="Rufina-Stencil-Bold"/>
              </a:rPr>
              <a:t>OSU Foundation team at Cascades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Olivia and I partner with faculty and staff to:</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n-US" sz="2800" b="0" i="0" u="none" strike="noStrike" baseline="0" dirty="0">
                <a:latin typeface="KievitOffc"/>
              </a:rPr>
              <a:t>Spotlight programs of distinction, through broad based engagement</a:t>
            </a:r>
          </a:p>
          <a:p>
            <a:pPr marL="285750" indent="-285750" algn="l">
              <a:buFont typeface="Arial" panose="020B0604020202020204" pitchFamily="34" charset="0"/>
              <a:buChar char="•"/>
            </a:pPr>
            <a:r>
              <a:rPr lang="en-US" sz="2800" b="0" i="0" u="none" strike="noStrike" baseline="0" dirty="0">
                <a:latin typeface="KievitOffc"/>
              </a:rPr>
              <a:t>Identify funding opportunities and develop proposals </a:t>
            </a:r>
          </a:p>
          <a:p>
            <a:pPr marL="285750" indent="-285750" algn="l">
              <a:buFont typeface="Arial" panose="020B0604020202020204" pitchFamily="34" charset="0"/>
              <a:buChar char="•"/>
            </a:pPr>
            <a:r>
              <a:rPr lang="en-US" sz="2800" b="0" i="0" u="none" strike="noStrike" baseline="0" dirty="0">
                <a:latin typeface="KievitOffc"/>
              </a:rPr>
              <a:t>Include the experts in the cultivation process </a:t>
            </a:r>
          </a:p>
          <a:p>
            <a:pPr marL="285750" indent="-285750" algn="l">
              <a:buFont typeface="Arial" panose="020B0604020202020204" pitchFamily="34" charset="0"/>
              <a:buChar char="•"/>
            </a:pPr>
            <a:r>
              <a:rPr lang="en-US" sz="2800" b="0" i="0" u="none" strike="noStrike" baseline="0" dirty="0">
                <a:latin typeface="KievitOffc"/>
              </a:rPr>
              <a:t>Share outcomes and celebrate impact</a:t>
            </a:r>
          </a:p>
          <a:p>
            <a:pPr marL="285750" indent="-285750" algn="l">
              <a:buFont typeface="Arial" panose="020B0604020202020204" pitchFamily="34" charset="0"/>
              <a:buChar char="•"/>
            </a:pPr>
            <a:r>
              <a:rPr lang="en-US" sz="2800" b="0" i="0" u="none" strike="noStrike" baseline="0" dirty="0">
                <a:latin typeface="KievitOffc"/>
              </a:rPr>
              <a:t>Facilitate community and industry relationships</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sz="28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5</a:t>
            </a:fld>
            <a:endParaRPr lang="en-US"/>
          </a:p>
        </p:txBody>
      </p:sp>
    </p:spTree>
    <p:extLst>
      <p:ext uri="{BB962C8B-B14F-4D97-AF65-F5344CB8AC3E}">
        <p14:creationId xmlns:p14="http://schemas.microsoft.com/office/powerpoint/2010/main" val="411161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chemeClr val="accent5"/>
                </a:solidFill>
                <a:latin typeface="Rufina-Stencil-Bold"/>
              </a:rPr>
              <a:t>Foundation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The OSU Foundation Office of Foundation Relations is here to </a:t>
            </a:r>
            <a:r>
              <a:rPr lang="en-US" sz="2800" b="1" dirty="0">
                <a:solidFill>
                  <a:schemeClr val="accent5"/>
                </a:solidFill>
                <a:latin typeface="Verdana" panose="020B0604030504040204" pitchFamily="34" charset="0"/>
                <a:ea typeface="Verdana" panose="020B0604030504040204" pitchFamily="34" charset="0"/>
                <a:cs typeface="Verdana" panose="020B0604030504040204" pitchFamily="34" charset="0"/>
              </a:rPr>
              <a:t>help</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b="1" dirty="0">
                <a:solidFill>
                  <a:schemeClr val="accent5"/>
                </a:solidFill>
                <a:latin typeface="Verdana" panose="020B0604030504040204" pitchFamily="34" charset="0"/>
                <a:ea typeface="Verdana" panose="020B0604030504040204" pitchFamily="34" charset="0"/>
                <a:cs typeface="Verdana" panose="020B0604030504040204" pitchFamily="34" charset="0"/>
              </a:rPr>
              <a:t>get you funding</a:t>
            </a:r>
          </a:p>
          <a:p>
            <a:pPr marL="0" indent="0">
              <a:buNone/>
            </a:pPr>
            <a:endParaRPr lang="en-US" dirty="0"/>
          </a:p>
          <a:p>
            <a:r>
              <a:rPr lang="en-US" dirty="0"/>
              <a:t>Prospect research, vetting</a:t>
            </a:r>
          </a:p>
          <a:p>
            <a:r>
              <a:rPr lang="en-US" dirty="0"/>
              <a:t>Relationship development with private foundations</a:t>
            </a:r>
          </a:p>
          <a:p>
            <a:r>
              <a:rPr lang="en-US" dirty="0">
                <a:latin typeface="Kievit Offc"/>
              </a:rPr>
              <a:t>Proposal review, editing, and submission</a:t>
            </a:r>
          </a:p>
          <a:p>
            <a:r>
              <a:rPr lang="en-US" dirty="0"/>
              <a:t>Post-award report coordination and submission</a:t>
            </a:r>
          </a:p>
          <a:p>
            <a:r>
              <a:rPr lang="en-US" dirty="0"/>
              <a:t>Grant writing and proposal development training</a:t>
            </a:r>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6</a:t>
            </a:fld>
            <a:endParaRPr lang="en-US"/>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426431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Foundation</a:t>
            </a:r>
            <a:br>
              <a:rPr lang="en-US" dirty="0"/>
            </a:br>
            <a:r>
              <a:rPr lang="en-US" b="1" dirty="0">
                <a:solidFill>
                  <a:srgbClr val="00859B"/>
                </a:solidFill>
              </a:rPr>
              <a:t>Office</a:t>
            </a:r>
            <a:r>
              <a:rPr lang="en-US" b="1" dirty="0">
                <a:solidFill>
                  <a:schemeClr val="accent5"/>
                </a:solidFill>
              </a:rPr>
              <a:t> of Foundation Relations</a:t>
            </a:r>
          </a:p>
        </p:txBody>
      </p:sp>
      <p:sp>
        <p:nvSpPr>
          <p:cNvPr id="2" name="Text Placeholder 1">
            <a:extLst>
              <a:ext uri="{FF2B5EF4-FFF2-40B4-BE49-F238E27FC236}">
                <a16:creationId xmlns:a16="http://schemas.microsoft.com/office/drawing/2014/main" id="{E9A23282-7A10-446A-B1D0-83B600B82D0C}"/>
              </a:ext>
            </a:extLst>
          </p:cNvPr>
          <p:cNvSpPr>
            <a:spLocks noGrp="1"/>
          </p:cNvSpPr>
          <p:nvPr>
            <p:ph type="body" idx="1"/>
          </p:nvPr>
        </p:nvSpPr>
        <p:spPr>
          <a:xfrm>
            <a:off x="6757865" y="1741970"/>
            <a:ext cx="2557144" cy="931408"/>
          </a:xfrm>
        </p:spPr>
        <p:txBody>
          <a:bodyPr>
            <a:normAutofit/>
          </a:bodyPr>
          <a:lstStyle/>
          <a:p>
            <a:pPr algn="ctr"/>
            <a:r>
              <a:rPr lang="en-US" dirty="0">
                <a:latin typeface="Calibri"/>
                <a:ea typeface="Calibri"/>
                <a:cs typeface="Calibri"/>
              </a:rPr>
              <a:t>Aaron Shonk</a:t>
            </a:r>
          </a:p>
          <a:p>
            <a:pPr algn="r"/>
            <a:r>
              <a:rPr lang="en-US" dirty="0">
                <a:latin typeface="Calibri"/>
                <a:ea typeface="Calibri"/>
                <a:cs typeface="Calibri"/>
              </a:rPr>
              <a:t>Senior Director</a:t>
            </a:r>
          </a:p>
        </p:txBody>
      </p:sp>
      <p:pic>
        <p:nvPicPr>
          <p:cNvPr id="11" name="Content Placeholder 10">
            <a:extLst>
              <a:ext uri="{FF2B5EF4-FFF2-40B4-BE49-F238E27FC236}">
                <a16:creationId xmlns:a16="http://schemas.microsoft.com/office/drawing/2014/main" id="{C6C3E7AD-D453-4755-A7D5-586C4B474FF5}"/>
              </a:ext>
            </a:extLst>
          </p:cNvPr>
          <p:cNvPicPr>
            <a:picLocks noGrp="1" noChangeAspect="1"/>
          </p:cNvPicPr>
          <p:nvPr>
            <p:ph sz="half" idx="2"/>
          </p:nvPr>
        </p:nvPicPr>
        <p:blipFill rotWithShape="1">
          <a:blip r:embed="rId3"/>
          <a:srcRect t="3175" r="-699" b="20711"/>
          <a:stretch/>
        </p:blipFill>
        <p:spPr>
          <a:xfrm>
            <a:off x="3757309" y="3147177"/>
            <a:ext cx="2038254" cy="2033690"/>
          </a:xfrm>
          <a:prstGeom prst="flowChartConnector">
            <a:avLst/>
          </a:prstGeom>
        </p:spPr>
      </p:pic>
      <p:sp>
        <p:nvSpPr>
          <p:cNvPr id="8" name="Text Placeholder 7">
            <a:extLst>
              <a:ext uri="{FF2B5EF4-FFF2-40B4-BE49-F238E27FC236}">
                <a16:creationId xmlns:a16="http://schemas.microsoft.com/office/drawing/2014/main" id="{3A9E4874-F259-48C2-A447-1022EFCDDC96}"/>
              </a:ext>
            </a:extLst>
          </p:cNvPr>
          <p:cNvSpPr>
            <a:spLocks noGrp="1"/>
          </p:cNvSpPr>
          <p:nvPr>
            <p:ph type="body" sz="quarter" idx="3"/>
          </p:nvPr>
        </p:nvSpPr>
        <p:spPr>
          <a:xfrm>
            <a:off x="3503309" y="5350980"/>
            <a:ext cx="2560320" cy="823912"/>
          </a:xfrm>
        </p:spPr>
        <p:txBody>
          <a:bodyPr vert="horz" lIns="91440" tIns="45720" rIns="91440" bIns="45720" rtlCol="0" anchor="b">
            <a:noAutofit/>
          </a:bodyPr>
          <a:lstStyle/>
          <a:p>
            <a:pPr algn="ctr"/>
            <a:r>
              <a:rPr lang="en-US">
                <a:latin typeface="Calibri"/>
                <a:ea typeface="Calibri"/>
                <a:cs typeface="Calibri"/>
              </a:rPr>
              <a:t>Elizabeth Ocampo</a:t>
            </a:r>
          </a:p>
          <a:p>
            <a:pPr algn="ctr"/>
            <a:r>
              <a:rPr lang="en-US">
                <a:latin typeface="Calibri"/>
                <a:ea typeface="Calibri"/>
                <a:cs typeface="Calibri"/>
              </a:rPr>
              <a:t>Director</a:t>
            </a:r>
          </a:p>
        </p:txBody>
      </p:sp>
      <p:pic>
        <p:nvPicPr>
          <p:cNvPr id="13" name="Content Placeholder 12">
            <a:extLst>
              <a:ext uri="{FF2B5EF4-FFF2-40B4-BE49-F238E27FC236}">
                <a16:creationId xmlns:a16="http://schemas.microsoft.com/office/drawing/2014/main" id="{32D44F0F-B20A-4A4A-BA20-9EC63E74837D}"/>
              </a:ext>
            </a:extLst>
          </p:cNvPr>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29944" t="5322" r="31761" b="38052"/>
          <a:stretch/>
        </p:blipFill>
        <p:spPr>
          <a:xfrm>
            <a:off x="839788" y="3201506"/>
            <a:ext cx="2039112" cy="2010119"/>
          </a:xfrm>
          <a:prstGeom prst="flowChartConnector">
            <a:avLst/>
          </a:prstGeom>
        </p:spPr>
      </p:pic>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7</a:t>
            </a:fld>
            <a:endParaRPr lang="en-US"/>
          </a:p>
        </p:txBody>
      </p:sp>
      <p:pic>
        <p:nvPicPr>
          <p:cNvPr id="15" name="Picture 14">
            <a:extLst>
              <a:ext uri="{FF2B5EF4-FFF2-40B4-BE49-F238E27FC236}">
                <a16:creationId xmlns:a16="http://schemas.microsoft.com/office/drawing/2014/main" id="{3EB2F77E-4A28-4635-ADA1-9DA0B8DB04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608" t="337" r="32747" b="42607"/>
          <a:stretch/>
        </p:blipFill>
        <p:spPr>
          <a:xfrm>
            <a:off x="9044851" y="498013"/>
            <a:ext cx="2039112" cy="2175365"/>
          </a:xfrm>
          <a:prstGeom prst="flowChartConnector">
            <a:avLst/>
          </a:prstGeom>
        </p:spPr>
      </p:pic>
      <p:sp>
        <p:nvSpPr>
          <p:cNvPr id="20" name="Text Placeholder 1">
            <a:extLst>
              <a:ext uri="{FF2B5EF4-FFF2-40B4-BE49-F238E27FC236}">
                <a16:creationId xmlns:a16="http://schemas.microsoft.com/office/drawing/2014/main" id="{9A48003F-DEA8-4396-BD33-2BB9A16F00FD}"/>
              </a:ext>
            </a:extLst>
          </p:cNvPr>
          <p:cNvSpPr txBox="1">
            <a:spLocks/>
          </p:cNvSpPr>
          <p:nvPr/>
        </p:nvSpPr>
        <p:spPr>
          <a:xfrm>
            <a:off x="580772" y="5250464"/>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solidFill>
                  <a:schemeClr val="tx2"/>
                </a:solidFill>
              </a:rPr>
              <a:t>Paul DuBois</a:t>
            </a:r>
          </a:p>
          <a:p>
            <a:pPr algn="ctr"/>
            <a:r>
              <a:rPr lang="en-US">
                <a:solidFill>
                  <a:schemeClr val="tx2"/>
                </a:solidFill>
              </a:rPr>
              <a:t>Director</a:t>
            </a:r>
          </a:p>
        </p:txBody>
      </p:sp>
      <p:pic>
        <p:nvPicPr>
          <p:cNvPr id="3" name="Picture 6">
            <a:extLst>
              <a:ext uri="{FF2B5EF4-FFF2-40B4-BE49-F238E27FC236}">
                <a16:creationId xmlns:a16="http://schemas.microsoft.com/office/drawing/2014/main" id="{A6B2214E-BF1C-6843-F0A6-B3D82917A5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403" t="5902" r="32755" b="39896"/>
          <a:stretch/>
        </p:blipFill>
        <p:spPr>
          <a:xfrm>
            <a:off x="6400651" y="3147177"/>
            <a:ext cx="2039112" cy="1999765"/>
          </a:xfrm>
          <a:prstGeom prst="flowChartConnector">
            <a:avLst/>
          </a:prstGeom>
        </p:spPr>
      </p:pic>
      <p:sp>
        <p:nvSpPr>
          <p:cNvPr id="9" name="Text Placeholder 1">
            <a:extLst>
              <a:ext uri="{FF2B5EF4-FFF2-40B4-BE49-F238E27FC236}">
                <a16:creationId xmlns:a16="http://schemas.microsoft.com/office/drawing/2014/main" id="{194CF9DA-7491-3BE8-E106-8E41A7C35B02}"/>
              </a:ext>
            </a:extLst>
          </p:cNvPr>
          <p:cNvSpPr txBox="1">
            <a:spLocks/>
          </p:cNvSpPr>
          <p:nvPr/>
        </p:nvSpPr>
        <p:spPr>
          <a:xfrm>
            <a:off x="6184985" y="5176281"/>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dirty="0">
                <a:latin typeface="Calibri"/>
                <a:ea typeface="Calibri"/>
                <a:cs typeface="Calibri"/>
              </a:rPr>
              <a:t>Emily Payne</a:t>
            </a:r>
          </a:p>
          <a:p>
            <a:pPr algn="ctr"/>
            <a:r>
              <a:rPr lang="en-US" dirty="0">
                <a:latin typeface="Calibri"/>
                <a:ea typeface="Calibri"/>
                <a:cs typeface="Calibri"/>
              </a:rPr>
              <a:t>Assistant Director</a:t>
            </a:r>
          </a:p>
        </p:txBody>
      </p:sp>
      <p:pic>
        <p:nvPicPr>
          <p:cNvPr id="10" name="Picture 9" descr="A picture containing clothing, human face, person, smile&#10;&#10;Description automatically generated">
            <a:extLst>
              <a:ext uri="{FF2B5EF4-FFF2-40B4-BE49-F238E27FC236}">
                <a16:creationId xmlns:a16="http://schemas.microsoft.com/office/drawing/2014/main" id="{A5CDB262-3110-FE5D-086C-9E7F0926A3B4}"/>
              </a:ext>
            </a:extLst>
          </p:cNvPr>
          <p:cNvPicPr>
            <a:picLocks noChangeAspect="1"/>
          </p:cNvPicPr>
          <p:nvPr/>
        </p:nvPicPr>
        <p:blipFill rotWithShape="1">
          <a:blip r:embed="rId7">
            <a:extLst>
              <a:ext uri="{28A0092B-C50C-407E-A947-70E740481C1C}">
                <a14:useLocalDpi xmlns:a14="http://schemas.microsoft.com/office/drawing/2010/main" val="0"/>
              </a:ext>
            </a:extLst>
          </a:blip>
          <a:srcRect l="20330" t="2509" r="17751" b="36349"/>
          <a:stretch/>
        </p:blipFill>
        <p:spPr>
          <a:xfrm>
            <a:off x="9315009" y="3135262"/>
            <a:ext cx="2037203" cy="2011680"/>
          </a:xfrm>
          <a:prstGeom prst="ellipse">
            <a:avLst/>
          </a:prstGeom>
        </p:spPr>
      </p:pic>
      <p:sp>
        <p:nvSpPr>
          <p:cNvPr id="12" name="Text Placeholder 1">
            <a:extLst>
              <a:ext uri="{FF2B5EF4-FFF2-40B4-BE49-F238E27FC236}">
                <a16:creationId xmlns:a16="http://schemas.microsoft.com/office/drawing/2014/main" id="{759993F7-2881-74A3-87EB-170298CC14C2}"/>
              </a:ext>
            </a:extLst>
          </p:cNvPr>
          <p:cNvSpPr txBox="1">
            <a:spLocks/>
          </p:cNvSpPr>
          <p:nvPr/>
        </p:nvSpPr>
        <p:spPr>
          <a:xfrm>
            <a:off x="9044851" y="5176281"/>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dirty="0">
                <a:latin typeface="Calibri"/>
                <a:ea typeface="Calibri"/>
                <a:cs typeface="Calibri"/>
              </a:rPr>
              <a:t>Adeline Hull</a:t>
            </a:r>
          </a:p>
          <a:p>
            <a:pPr algn="ctr"/>
            <a:r>
              <a:rPr lang="en-US" dirty="0">
                <a:latin typeface="Calibri"/>
                <a:ea typeface="Calibri"/>
                <a:cs typeface="Calibri"/>
              </a:rPr>
              <a:t>Coordinator</a:t>
            </a:r>
          </a:p>
        </p:txBody>
      </p:sp>
    </p:spTree>
    <p:extLst>
      <p:ext uri="{BB962C8B-B14F-4D97-AF65-F5344CB8AC3E}">
        <p14:creationId xmlns:p14="http://schemas.microsoft.com/office/powerpoint/2010/main" val="231967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E762-B217-F326-E49E-173BE97B18E6}"/>
              </a:ext>
            </a:extLst>
          </p:cNvPr>
          <p:cNvSpPr>
            <a:spLocks noGrp="1"/>
          </p:cNvSpPr>
          <p:nvPr>
            <p:ph type="title"/>
          </p:nvPr>
        </p:nvSpPr>
        <p:spPr/>
        <p:txBody>
          <a:bodyPr/>
          <a:lstStyle/>
          <a:p>
            <a:r>
              <a:rPr lang="en-US" b="1" dirty="0">
                <a:solidFill>
                  <a:schemeClr val="accent5"/>
                </a:solidFill>
                <a:latin typeface="Rufina-Stencil-Bold"/>
              </a:rPr>
              <a:t>Foundation Relations Services</a:t>
            </a:r>
            <a:br>
              <a:rPr lang="en-US" b="1" dirty="0">
                <a:solidFill>
                  <a:schemeClr val="accent5"/>
                </a:solidFill>
                <a:latin typeface="Rufina-Stencil-Bold"/>
              </a:rPr>
            </a:br>
            <a:r>
              <a:rPr lang="en-US" dirty="0"/>
              <a:t>Prospect Research</a:t>
            </a:r>
          </a:p>
        </p:txBody>
      </p:sp>
      <p:sp>
        <p:nvSpPr>
          <p:cNvPr id="8" name="Content Placeholder 7">
            <a:extLst>
              <a:ext uri="{FF2B5EF4-FFF2-40B4-BE49-F238E27FC236}">
                <a16:creationId xmlns:a16="http://schemas.microsoft.com/office/drawing/2014/main" id="{9CFCFB33-0F88-B6DC-AE28-E6BFE9DFC84C}"/>
              </a:ext>
            </a:extLst>
          </p:cNvPr>
          <p:cNvSpPr>
            <a:spLocks noGrp="1"/>
          </p:cNvSpPr>
          <p:nvPr>
            <p:ph idx="1"/>
          </p:nvPr>
        </p:nvSpPr>
        <p:spPr/>
        <p:txBody>
          <a:bodyPr>
            <a:normAutofit fontScale="92500" lnSpcReduction="10000"/>
          </a:bodyPr>
          <a:lstStyle/>
          <a:p>
            <a:pPr marL="0" indent="0">
              <a:buNone/>
            </a:pPr>
            <a:endParaRPr lang="en-US" b="0" i="0" dirty="0">
              <a:solidFill>
                <a:srgbClr val="000000"/>
              </a:solidFill>
              <a:effectLst/>
              <a:latin typeface="Open Sans" panose="020B0606030504020204" pitchFamily="34" charset="0"/>
            </a:endParaRPr>
          </a:p>
          <a:p>
            <a:pPr marL="0" indent="0">
              <a:buNone/>
            </a:pPr>
            <a:r>
              <a:rPr lang="en-US" b="0" i="0" dirty="0">
                <a:solidFill>
                  <a:srgbClr val="000000"/>
                </a:solidFill>
                <a:effectLst/>
                <a:latin typeface="Open Sans" panose="020B0606030504020204" pitchFamily="34" charset="0"/>
              </a:rPr>
              <a:t>We research prospective private foundations to ensure that the proposed private foundation is a good match for a particular project. We also help identify prospective funders for projects.</a:t>
            </a:r>
          </a:p>
          <a:p>
            <a:endParaRPr lang="en-US" dirty="0">
              <a:solidFill>
                <a:srgbClr val="000000"/>
              </a:solidFill>
              <a:latin typeface="Open Sans" panose="020B0606030504020204" pitchFamily="34" charset="0"/>
            </a:endParaRPr>
          </a:p>
          <a:p>
            <a:pPr marL="0" indent="0">
              <a:buNone/>
            </a:pPr>
            <a:r>
              <a:rPr lang="en-US" dirty="0">
                <a:solidFill>
                  <a:srgbClr val="000000"/>
                </a:solidFill>
                <a:latin typeface="Open Sans" panose="020B0606030504020204" pitchFamily="34" charset="0"/>
              </a:rPr>
              <a:t>TOOLS: </a:t>
            </a:r>
          </a:p>
          <a:p>
            <a:pPr lvl="1"/>
            <a:r>
              <a:rPr lang="en-US" dirty="0">
                <a:solidFill>
                  <a:srgbClr val="000000"/>
                </a:solidFill>
                <a:latin typeface="Open Sans" panose="020B0606030504020204" pitchFamily="34" charset="0"/>
              </a:rPr>
              <a:t>RFP Newsletter </a:t>
            </a:r>
            <a:r>
              <a:rPr lang="en-US" dirty="0">
                <a:solidFill>
                  <a:srgbClr val="000000"/>
                </a:solidFill>
                <a:latin typeface="Open Sans" panose="020B0606030504020204" pitchFamily="34" charset="0"/>
                <a:hlinkClick r:id="rId2"/>
              </a:rPr>
              <a:t>www.fororegonstate.org/fundingopportunities</a:t>
            </a:r>
            <a:endParaRPr lang="en-US" dirty="0">
              <a:solidFill>
                <a:srgbClr val="000000"/>
              </a:solidFill>
              <a:latin typeface="Open Sans" panose="020B0606030504020204" pitchFamily="34" charset="0"/>
            </a:endParaRPr>
          </a:p>
          <a:p>
            <a:pPr lvl="1"/>
            <a:r>
              <a:rPr lang="en-US" dirty="0" err="1">
                <a:solidFill>
                  <a:srgbClr val="000000"/>
                </a:solidFill>
                <a:latin typeface="Open Sans" panose="020B0606030504020204" pitchFamily="34" charset="0"/>
              </a:rPr>
              <a:t>GrantForward</a:t>
            </a:r>
            <a:r>
              <a:rPr lang="en-US" dirty="0">
                <a:solidFill>
                  <a:srgbClr val="000000"/>
                </a:solidFill>
                <a:latin typeface="Open Sans" panose="020B0606030504020204" pitchFamily="34" charset="0"/>
              </a:rPr>
              <a:t> </a:t>
            </a:r>
            <a:r>
              <a:rPr lang="en-US" dirty="0">
                <a:solidFill>
                  <a:srgbClr val="000000"/>
                </a:solidFill>
                <a:latin typeface="Open Sans" panose="020B0606030504020204" pitchFamily="34" charset="0"/>
                <a:hlinkClick r:id="rId3"/>
              </a:rPr>
              <a:t>https://guides.library.oregonstate.edu/grants</a:t>
            </a:r>
            <a:r>
              <a:rPr lang="en-US" dirty="0">
                <a:solidFill>
                  <a:srgbClr val="000000"/>
                </a:solidFill>
                <a:latin typeface="Open Sans" panose="020B0606030504020204" pitchFamily="34" charset="0"/>
              </a:rPr>
              <a:t> </a:t>
            </a:r>
          </a:p>
          <a:p>
            <a:pPr marL="0" indent="0">
              <a:buNone/>
            </a:pPr>
            <a:endParaRPr lang="en-US" dirty="0">
              <a:solidFill>
                <a:srgbClr val="000000"/>
              </a:solidFill>
              <a:latin typeface="Open Sans" panose="020B0606030504020204" pitchFamily="34" charset="0"/>
            </a:endParaRPr>
          </a:p>
          <a:p>
            <a:pPr marL="0" indent="0">
              <a:buNone/>
            </a:pPr>
            <a:r>
              <a:rPr lang="en-US" dirty="0">
                <a:solidFill>
                  <a:srgbClr val="000000"/>
                </a:solidFill>
                <a:latin typeface="Open Sans" panose="020B0606030504020204" pitchFamily="34" charset="0"/>
              </a:rPr>
              <a:t>Join us at noon for more info on how our team helps find funding opportunities!</a:t>
            </a:r>
          </a:p>
        </p:txBody>
      </p:sp>
      <p:sp>
        <p:nvSpPr>
          <p:cNvPr id="5" name="Footer Placeholder 4">
            <a:extLst>
              <a:ext uri="{FF2B5EF4-FFF2-40B4-BE49-F238E27FC236}">
                <a16:creationId xmlns:a16="http://schemas.microsoft.com/office/drawing/2014/main" id="{9517B957-7F9A-82B6-70C9-EFCA48B827D4}"/>
              </a:ext>
            </a:extLst>
          </p:cNvPr>
          <p:cNvSpPr>
            <a:spLocks noGrp="1"/>
          </p:cNvSpPr>
          <p:nvPr>
            <p:ph type="ftr" sz="quarter" idx="11"/>
          </p:nvPr>
        </p:nvSpPr>
        <p:spPr/>
        <p:txBody>
          <a:bodyPr/>
          <a:lstStyle/>
          <a:p>
            <a:r>
              <a:rPr lang="en-US" dirty="0"/>
              <a:t>OSU FOUNDATION</a:t>
            </a:r>
          </a:p>
        </p:txBody>
      </p:sp>
      <p:sp>
        <p:nvSpPr>
          <p:cNvPr id="6" name="Slide Number Placeholder 5">
            <a:extLst>
              <a:ext uri="{FF2B5EF4-FFF2-40B4-BE49-F238E27FC236}">
                <a16:creationId xmlns:a16="http://schemas.microsoft.com/office/drawing/2014/main" id="{BA8135AE-6F9D-D475-F358-88320B43C5D1}"/>
              </a:ext>
            </a:extLst>
          </p:cNvPr>
          <p:cNvSpPr>
            <a:spLocks noGrp="1"/>
          </p:cNvSpPr>
          <p:nvPr>
            <p:ph type="sldNum" sz="quarter" idx="12"/>
          </p:nvPr>
        </p:nvSpPr>
        <p:spPr/>
        <p:txBody>
          <a:bodyPr/>
          <a:lstStyle/>
          <a:p>
            <a:fld id="{AAB6004F-53F9-E74D-AC89-56EA63355CB3}" type="slidenum">
              <a:rPr lang="en-US" smtClean="0"/>
              <a:pPr/>
              <a:t>8</a:t>
            </a:fld>
            <a:endParaRPr lang="en-US"/>
          </a:p>
        </p:txBody>
      </p:sp>
      <p:pic>
        <p:nvPicPr>
          <p:cNvPr id="10" name="Graphic 9" descr="Magnifying glass with solid fill">
            <a:extLst>
              <a:ext uri="{FF2B5EF4-FFF2-40B4-BE49-F238E27FC236}">
                <a16:creationId xmlns:a16="http://schemas.microsoft.com/office/drawing/2014/main" id="{A121541A-82E9-E077-562F-BA9F7DEACB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5000" y="469106"/>
            <a:ext cx="1612900" cy="1612900"/>
          </a:xfrm>
          <a:prstGeom prst="rect">
            <a:avLst/>
          </a:prstGeom>
        </p:spPr>
      </p:pic>
    </p:spTree>
    <p:extLst>
      <p:ext uri="{BB962C8B-B14F-4D97-AF65-F5344CB8AC3E}">
        <p14:creationId xmlns:p14="http://schemas.microsoft.com/office/powerpoint/2010/main" val="118122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8B34-7138-04BF-09BB-162636638531}"/>
              </a:ext>
            </a:extLst>
          </p:cNvPr>
          <p:cNvSpPr>
            <a:spLocks noGrp="1"/>
          </p:cNvSpPr>
          <p:nvPr>
            <p:ph type="title"/>
          </p:nvPr>
        </p:nvSpPr>
        <p:spPr/>
        <p:txBody>
          <a:bodyPr/>
          <a:lstStyle/>
          <a:p>
            <a:r>
              <a:rPr lang="en-US" b="1" dirty="0">
                <a:solidFill>
                  <a:schemeClr val="accent5"/>
                </a:solidFill>
                <a:latin typeface="Rufina-Stencil-Bold"/>
              </a:rPr>
              <a:t>Foundation Relations Services</a:t>
            </a:r>
            <a:br>
              <a:rPr lang="en-US" b="1" dirty="0">
                <a:solidFill>
                  <a:schemeClr val="accent5"/>
                </a:solidFill>
                <a:latin typeface="Rufina-Stencil-Bold"/>
              </a:rPr>
            </a:br>
            <a:r>
              <a:rPr lang="en-US" dirty="0"/>
              <a:t>Relationship Management</a:t>
            </a:r>
          </a:p>
        </p:txBody>
      </p:sp>
      <p:sp>
        <p:nvSpPr>
          <p:cNvPr id="6" name="Content Placeholder 5">
            <a:extLst>
              <a:ext uri="{FF2B5EF4-FFF2-40B4-BE49-F238E27FC236}">
                <a16:creationId xmlns:a16="http://schemas.microsoft.com/office/drawing/2014/main" id="{398777B4-AE4F-F4AD-731A-38CD3DD3E794}"/>
              </a:ext>
            </a:extLst>
          </p:cNvPr>
          <p:cNvSpPr>
            <a:spLocks noGrp="1"/>
          </p:cNvSpPr>
          <p:nvPr>
            <p:ph idx="1"/>
          </p:nvPr>
        </p:nvSpPr>
        <p:spPr>
          <a:xfrm>
            <a:off x="838200" y="2374899"/>
            <a:ext cx="10515600" cy="3802063"/>
          </a:xfrm>
        </p:spPr>
        <p:txBody>
          <a:bodyPr>
            <a:normAutofit/>
          </a:bodyPr>
          <a:lstStyle/>
          <a:p>
            <a:pPr marL="0" indent="0">
              <a:buNone/>
            </a:pPr>
            <a:r>
              <a:rPr lang="en-US" sz="3200" dirty="0"/>
              <a:t>We work with and engage individual foundations on behalf of OSU, including attending training, obtaining technical information, and providing stewardship.</a:t>
            </a:r>
          </a:p>
        </p:txBody>
      </p:sp>
      <p:sp>
        <p:nvSpPr>
          <p:cNvPr id="4" name="Footer Placeholder 3">
            <a:extLst>
              <a:ext uri="{FF2B5EF4-FFF2-40B4-BE49-F238E27FC236}">
                <a16:creationId xmlns:a16="http://schemas.microsoft.com/office/drawing/2014/main" id="{89B80C01-5038-9485-C4FE-EF61DB349552}"/>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238B014B-83B1-DF23-4E60-3484044ACCEC}"/>
              </a:ext>
            </a:extLst>
          </p:cNvPr>
          <p:cNvSpPr>
            <a:spLocks noGrp="1"/>
          </p:cNvSpPr>
          <p:nvPr>
            <p:ph type="sldNum" sz="quarter" idx="12"/>
          </p:nvPr>
        </p:nvSpPr>
        <p:spPr/>
        <p:txBody>
          <a:bodyPr/>
          <a:lstStyle/>
          <a:p>
            <a:fld id="{AAB6004F-53F9-E74D-AC89-56EA63355CB3}" type="slidenum">
              <a:rPr lang="en-US" smtClean="0"/>
              <a:pPr/>
              <a:t>9</a:t>
            </a:fld>
            <a:endParaRPr lang="en-US"/>
          </a:p>
        </p:txBody>
      </p:sp>
      <p:pic>
        <p:nvPicPr>
          <p:cNvPr id="28" name="Graphic 27" descr="Online meeting with solid fill">
            <a:extLst>
              <a:ext uri="{FF2B5EF4-FFF2-40B4-BE49-F238E27FC236}">
                <a16:creationId xmlns:a16="http://schemas.microsoft.com/office/drawing/2014/main" id="{16470740-AFFC-DB25-8933-1D149B67D8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800" y="3949700"/>
            <a:ext cx="2108200" cy="2108200"/>
          </a:xfrm>
          <a:prstGeom prst="rect">
            <a:avLst/>
          </a:prstGeom>
        </p:spPr>
      </p:pic>
      <p:pic>
        <p:nvPicPr>
          <p:cNvPr id="30" name="Graphic 29" descr="Boardroom with solid fill">
            <a:extLst>
              <a:ext uri="{FF2B5EF4-FFF2-40B4-BE49-F238E27FC236}">
                <a16:creationId xmlns:a16="http://schemas.microsoft.com/office/drawing/2014/main" id="{E2F37AF7-6116-60FC-BC45-FBE5C5B772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8100" y="4117974"/>
            <a:ext cx="2108200" cy="2108200"/>
          </a:xfrm>
          <a:prstGeom prst="rect">
            <a:avLst/>
          </a:prstGeom>
        </p:spPr>
      </p:pic>
    </p:spTree>
    <p:extLst>
      <p:ext uri="{BB962C8B-B14F-4D97-AF65-F5344CB8AC3E}">
        <p14:creationId xmlns:p14="http://schemas.microsoft.com/office/powerpoint/2010/main" val="51512942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9d5d7b-c6d5-4464-a2eb-406c707fb8ca" xsi:nil="true"/>
    <lcf76f155ced4ddcb4097134ff3c332f xmlns="ec6b7397-146d-4606-9a22-7d9119cb26b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91D444DA73DB4693C15392605C3657" ma:contentTypeVersion="16" ma:contentTypeDescription="Create a new document." ma:contentTypeScope="" ma:versionID="9112d569bb060a8e27c9b20386db1996">
  <xsd:schema xmlns:xsd="http://www.w3.org/2001/XMLSchema" xmlns:xs="http://www.w3.org/2001/XMLSchema" xmlns:p="http://schemas.microsoft.com/office/2006/metadata/properties" xmlns:ns2="ec6b7397-146d-4606-9a22-7d9119cb26b6" xmlns:ns3="5e9d5d7b-c6d5-4464-a2eb-406c707fb8ca" targetNamespace="http://schemas.microsoft.com/office/2006/metadata/properties" ma:root="true" ma:fieldsID="cc13e5a477f180cf6d76d7bdd39973be" ns2:_="" ns3:_="">
    <xsd:import namespace="ec6b7397-146d-4606-9a22-7d9119cb26b6"/>
    <xsd:import namespace="5e9d5d7b-c6d5-4464-a2eb-406c707fb8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b7397-146d-4606-9a22-7d9119cb2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aeaf66-3fa2-4ded-85b8-4a8fbeb40e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9d5d7b-c6d5-4464-a2eb-406c707fb8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ade1c5-d023-4e0b-bf97-5bf873781ac8}" ma:internalName="TaxCatchAll" ma:showField="CatchAllData" ma:web="5e9d5d7b-c6d5-4464-a2eb-406c707fb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3C70D-D8F1-40DB-A4C8-FAF4168B28FC}">
  <ds:schemaRefs>
    <ds:schemaRef ds:uri="http://www.w3.org/XML/1998/namespace"/>
    <ds:schemaRef ds:uri="5e9d5d7b-c6d5-4464-a2eb-406c707fb8ca"/>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ec6b7397-146d-4606-9a22-7d9119cb26b6"/>
    <ds:schemaRef ds:uri="http://schemas.microsoft.com/office/2006/metadata/properties"/>
  </ds:schemaRefs>
</ds:datastoreItem>
</file>

<file path=customXml/itemProps2.xml><?xml version="1.0" encoding="utf-8"?>
<ds:datastoreItem xmlns:ds="http://schemas.openxmlformats.org/officeDocument/2006/customXml" ds:itemID="{13DAE256-4ACF-4E13-9D48-245BF7296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b7397-146d-4606-9a22-7d9119cb26b6"/>
    <ds:schemaRef ds:uri="5e9d5d7b-c6d5-4464-a2eb-406c707fb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3E93A6-F381-442A-BF82-35BF8DDBE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730</TotalTime>
  <Words>3168</Words>
  <Application>Microsoft Office PowerPoint</Application>
  <PresentationFormat>Widescreen</PresentationFormat>
  <Paragraphs>324</Paragraphs>
  <Slides>24</Slides>
  <Notes>17</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Office Theme</vt:lpstr>
      <vt:lpstr>PowerPoint Presentation</vt:lpstr>
      <vt:lpstr>OSU Foundation’s Mission</vt:lpstr>
      <vt:lpstr>OSU Foundation: a snapshot</vt:lpstr>
      <vt:lpstr>OSU Foundation OSU-Cascades Development Team</vt:lpstr>
      <vt:lpstr>OSU Foundation team at Cascades</vt:lpstr>
      <vt:lpstr>Foundation Relations Services</vt:lpstr>
      <vt:lpstr>OSU Foundation Office of Foundation Relations</vt:lpstr>
      <vt:lpstr>Foundation Relations Services Prospect Research</vt:lpstr>
      <vt:lpstr>Foundation Relations Services Relationship Management</vt:lpstr>
      <vt:lpstr>Foundation Relations Services Proposal Review, Editing, Submission</vt:lpstr>
      <vt:lpstr>Foundation Relations Services Post-Award Reporting </vt:lpstr>
      <vt:lpstr>Foundation Relations Services Grant Training and Skill Building</vt:lpstr>
      <vt:lpstr>Foundation Relations Services</vt:lpstr>
      <vt:lpstr>ABOUT PRIVATE FOUNDATIONS</vt:lpstr>
      <vt:lpstr>Philanthropic Giving in 2022</vt:lpstr>
      <vt:lpstr>PowerPoint Presentation</vt:lpstr>
      <vt:lpstr>About Private Foundations</vt:lpstr>
      <vt:lpstr>When you know one private foundation…</vt:lpstr>
      <vt:lpstr>About Private Foundations</vt:lpstr>
      <vt:lpstr>About Private Foundations</vt:lpstr>
      <vt:lpstr>Best thought of as supporting innovations, startups, and special projects.</vt:lpstr>
      <vt:lpstr>Playing Matchmaker</vt:lpstr>
      <vt:lpstr>Contact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Ocampo, Elizabeth</cp:lastModifiedBy>
  <cp:revision>9</cp:revision>
  <dcterms:created xsi:type="dcterms:W3CDTF">2023-03-13T21:52:41Z</dcterms:created>
  <dcterms:modified xsi:type="dcterms:W3CDTF">2023-05-24T19:39:52Z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0x010100A791D444DA73DB4693C15392605C3657</vt:lpwstr>
  </property>
  <property fmtid="{D5CDD505-2E9C-101B-9397-08002B2CF9AE}" pid="3" name="MediaServiceImageTags">
    <vt:lpwstr/>
  </property>
</Properties>
</file>