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6" r:id="rId5"/>
  </p:sldMasterIdLst>
  <p:notesMasterIdLst>
    <p:notesMasterId r:id="rId21"/>
  </p:notesMasterIdLst>
  <p:sldIdLst>
    <p:sldId id="265" r:id="rId6"/>
    <p:sldId id="264" r:id="rId7"/>
    <p:sldId id="263" r:id="rId8"/>
    <p:sldId id="317" r:id="rId9"/>
    <p:sldId id="313" r:id="rId10"/>
    <p:sldId id="308" r:id="rId11"/>
    <p:sldId id="309" r:id="rId12"/>
    <p:sldId id="267" r:id="rId13"/>
    <p:sldId id="283" r:id="rId14"/>
    <p:sldId id="285" r:id="rId15"/>
    <p:sldId id="270" r:id="rId16"/>
    <p:sldId id="318" r:id="rId17"/>
    <p:sldId id="286" r:id="rId18"/>
    <p:sldId id="316"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0383AB-1FB5-4091-B2D9-1EF343B09D5C}" v="377" dt="2023-04-05T17:44:08.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66707" autoAdjust="0"/>
  </p:normalViewPr>
  <p:slideViewPr>
    <p:cSldViewPr snapToGrid="0">
      <p:cViewPr varScale="1">
        <p:scale>
          <a:sx n="42" d="100"/>
          <a:sy n="42" d="100"/>
        </p:scale>
        <p:origin x="1412"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ampo, Elizabeth" userId="9dd75938-98e7-4b68-b996-06b41993fa02" providerId="ADAL" clId="{470383AB-1FB5-4091-B2D9-1EF343B09D5C}"/>
    <pc:docChg chg="undo custSel addSld delSld modSld">
      <pc:chgData name="Ocampo, Elizabeth" userId="9dd75938-98e7-4b68-b996-06b41993fa02" providerId="ADAL" clId="{470383AB-1FB5-4091-B2D9-1EF343B09D5C}" dt="2023-04-05T19:53:30.543" v="6192" actId="20577"/>
      <pc:docMkLst>
        <pc:docMk/>
      </pc:docMkLst>
      <pc:sldChg chg="add del">
        <pc:chgData name="Ocampo, Elizabeth" userId="9dd75938-98e7-4b68-b996-06b41993fa02" providerId="ADAL" clId="{470383AB-1FB5-4091-B2D9-1EF343B09D5C}" dt="2023-04-05T17:02:34.531" v="2" actId="47"/>
        <pc:sldMkLst>
          <pc:docMk/>
          <pc:sldMk cId="1780670737" sldId="258"/>
        </pc:sldMkLst>
      </pc:sldChg>
      <pc:sldChg chg="add del">
        <pc:chgData name="Ocampo, Elizabeth" userId="9dd75938-98e7-4b68-b996-06b41993fa02" providerId="ADAL" clId="{470383AB-1FB5-4091-B2D9-1EF343B09D5C}" dt="2023-04-05T17:02:34.531" v="2" actId="47"/>
        <pc:sldMkLst>
          <pc:docMk/>
          <pc:sldMk cId="3029649228" sldId="261"/>
        </pc:sldMkLst>
      </pc:sldChg>
      <pc:sldChg chg="add del">
        <pc:chgData name="Ocampo, Elizabeth" userId="9dd75938-98e7-4b68-b996-06b41993fa02" providerId="ADAL" clId="{470383AB-1FB5-4091-B2D9-1EF343B09D5C}" dt="2023-04-05T17:02:34.531" v="2" actId="47"/>
        <pc:sldMkLst>
          <pc:docMk/>
          <pc:sldMk cId="3338833039" sldId="262"/>
        </pc:sldMkLst>
      </pc:sldChg>
      <pc:sldChg chg="modSp add del mod">
        <pc:chgData name="Ocampo, Elizabeth" userId="9dd75938-98e7-4b68-b996-06b41993fa02" providerId="ADAL" clId="{470383AB-1FB5-4091-B2D9-1EF343B09D5C}" dt="2023-04-05T17:07:27.562" v="214" actId="20577"/>
        <pc:sldMkLst>
          <pc:docMk/>
          <pc:sldMk cId="453297804" sldId="263"/>
        </pc:sldMkLst>
        <pc:spChg chg="mod">
          <ac:chgData name="Ocampo, Elizabeth" userId="9dd75938-98e7-4b68-b996-06b41993fa02" providerId="ADAL" clId="{470383AB-1FB5-4091-B2D9-1EF343B09D5C}" dt="2023-04-05T17:07:27.562" v="214" actId="20577"/>
          <ac:spMkLst>
            <pc:docMk/>
            <pc:sldMk cId="453297804" sldId="263"/>
            <ac:spMk id="3" creationId="{AF5128CF-4301-4D02-9F8F-023EB7DDFD8A}"/>
          </ac:spMkLst>
        </pc:spChg>
      </pc:sldChg>
      <pc:sldChg chg="add del">
        <pc:chgData name="Ocampo, Elizabeth" userId="9dd75938-98e7-4b68-b996-06b41993fa02" providerId="ADAL" clId="{470383AB-1FB5-4091-B2D9-1EF343B09D5C}" dt="2023-04-05T17:02:29.230" v="1" actId="47"/>
        <pc:sldMkLst>
          <pc:docMk/>
          <pc:sldMk cId="2319678282" sldId="264"/>
        </pc:sldMkLst>
      </pc:sldChg>
      <pc:sldChg chg="add del">
        <pc:chgData name="Ocampo, Elizabeth" userId="9dd75938-98e7-4b68-b996-06b41993fa02" providerId="ADAL" clId="{470383AB-1FB5-4091-B2D9-1EF343B09D5C}" dt="2023-04-05T17:02:29.230" v="1" actId="47"/>
        <pc:sldMkLst>
          <pc:docMk/>
          <pc:sldMk cId="3140247065" sldId="265"/>
        </pc:sldMkLst>
      </pc:sldChg>
      <pc:sldChg chg="modNotesTx">
        <pc:chgData name="Ocampo, Elizabeth" userId="9dd75938-98e7-4b68-b996-06b41993fa02" providerId="ADAL" clId="{470383AB-1FB5-4091-B2D9-1EF343B09D5C}" dt="2023-04-05T17:03:55.895" v="19" actId="20577"/>
        <pc:sldMkLst>
          <pc:docMk/>
          <pc:sldMk cId="1782186367" sldId="267"/>
        </pc:sldMkLst>
      </pc:sldChg>
      <pc:sldChg chg="modSp modAnim modNotesTx">
        <pc:chgData name="Ocampo, Elizabeth" userId="9dd75938-98e7-4b68-b996-06b41993fa02" providerId="ADAL" clId="{470383AB-1FB5-4091-B2D9-1EF343B09D5C}" dt="2023-04-05T17:44:59.912" v="5299" actId="20577"/>
        <pc:sldMkLst>
          <pc:docMk/>
          <pc:sldMk cId="1181950852" sldId="270"/>
        </pc:sldMkLst>
        <pc:spChg chg="mod">
          <ac:chgData name="Ocampo, Elizabeth" userId="9dd75938-98e7-4b68-b996-06b41993fa02" providerId="ADAL" clId="{470383AB-1FB5-4091-B2D9-1EF343B09D5C}" dt="2023-04-05T17:44:08.398" v="5298" actId="20577"/>
          <ac:spMkLst>
            <pc:docMk/>
            <pc:sldMk cId="1181950852" sldId="270"/>
            <ac:spMk id="9" creationId="{00000000-0000-0000-0000-000000000000}"/>
          </ac:spMkLst>
        </pc:spChg>
      </pc:sldChg>
      <pc:sldChg chg="modNotesTx">
        <pc:chgData name="Ocampo, Elizabeth" userId="9dd75938-98e7-4b68-b996-06b41993fa02" providerId="ADAL" clId="{470383AB-1FB5-4091-B2D9-1EF343B09D5C}" dt="2023-04-05T17:33:43.246" v="4338" actId="20577"/>
        <pc:sldMkLst>
          <pc:docMk/>
          <pc:sldMk cId="3118915557" sldId="285"/>
        </pc:sldMkLst>
      </pc:sldChg>
      <pc:sldChg chg="modNotesTx">
        <pc:chgData name="Ocampo, Elizabeth" userId="9dd75938-98e7-4b68-b996-06b41993fa02" providerId="ADAL" clId="{470383AB-1FB5-4091-B2D9-1EF343B09D5C}" dt="2023-04-05T17:49:09.914" v="5704" actId="20577"/>
        <pc:sldMkLst>
          <pc:docMk/>
          <pc:sldMk cId="2404252762" sldId="286"/>
        </pc:sldMkLst>
      </pc:sldChg>
      <pc:sldChg chg="del">
        <pc:chgData name="Ocampo, Elizabeth" userId="9dd75938-98e7-4b68-b996-06b41993fa02" providerId="ADAL" clId="{470383AB-1FB5-4091-B2D9-1EF343B09D5C}" dt="2023-04-05T17:04:24.273" v="21" actId="47"/>
        <pc:sldMkLst>
          <pc:docMk/>
          <pc:sldMk cId="2042152481" sldId="303"/>
        </pc:sldMkLst>
      </pc:sldChg>
      <pc:sldChg chg="del">
        <pc:chgData name="Ocampo, Elizabeth" userId="9dd75938-98e7-4b68-b996-06b41993fa02" providerId="ADAL" clId="{470383AB-1FB5-4091-B2D9-1EF343B09D5C}" dt="2023-04-05T17:04:32.790" v="22" actId="47"/>
        <pc:sldMkLst>
          <pc:docMk/>
          <pc:sldMk cId="3688792943" sldId="306"/>
        </pc:sldMkLst>
      </pc:sldChg>
      <pc:sldChg chg="modSp mod modNotesTx">
        <pc:chgData name="Ocampo, Elizabeth" userId="9dd75938-98e7-4b68-b996-06b41993fa02" providerId="ADAL" clId="{470383AB-1FB5-4091-B2D9-1EF343B09D5C}" dt="2023-04-05T17:29:00.587" v="3837" actId="20577"/>
        <pc:sldMkLst>
          <pc:docMk/>
          <pc:sldMk cId="1532962201" sldId="309"/>
        </pc:sldMkLst>
        <pc:spChg chg="mod">
          <ac:chgData name="Ocampo, Elizabeth" userId="9dd75938-98e7-4b68-b996-06b41993fa02" providerId="ADAL" clId="{470383AB-1FB5-4091-B2D9-1EF343B09D5C}" dt="2023-04-05T17:03:16.859" v="8" actId="14100"/>
          <ac:spMkLst>
            <pc:docMk/>
            <pc:sldMk cId="1532962201" sldId="309"/>
            <ac:spMk id="9" creationId="{FD4AA959-76FA-40A0-74F4-AC780048ACEE}"/>
          </ac:spMkLst>
        </pc:spChg>
      </pc:sldChg>
      <pc:sldChg chg="del">
        <pc:chgData name="Ocampo, Elizabeth" userId="9dd75938-98e7-4b68-b996-06b41993fa02" providerId="ADAL" clId="{470383AB-1FB5-4091-B2D9-1EF343B09D5C}" dt="2023-04-05T17:04:32.790" v="22" actId="47"/>
        <pc:sldMkLst>
          <pc:docMk/>
          <pc:sldMk cId="2318135502" sldId="310"/>
        </pc:sldMkLst>
      </pc:sldChg>
      <pc:sldChg chg="del">
        <pc:chgData name="Ocampo, Elizabeth" userId="9dd75938-98e7-4b68-b996-06b41993fa02" providerId="ADAL" clId="{470383AB-1FB5-4091-B2D9-1EF343B09D5C}" dt="2023-04-05T17:04:32.790" v="22" actId="47"/>
        <pc:sldMkLst>
          <pc:docMk/>
          <pc:sldMk cId="4021321077" sldId="311"/>
        </pc:sldMkLst>
      </pc:sldChg>
      <pc:sldChg chg="add del">
        <pc:chgData name="Ocampo, Elizabeth" userId="9dd75938-98e7-4b68-b996-06b41993fa02" providerId="ADAL" clId="{470383AB-1FB5-4091-B2D9-1EF343B09D5C}" dt="2023-04-05T17:02:34.531" v="2" actId="47"/>
        <pc:sldMkLst>
          <pc:docMk/>
          <pc:sldMk cId="2570610992" sldId="312"/>
        </pc:sldMkLst>
      </pc:sldChg>
      <pc:sldChg chg="del">
        <pc:chgData name="Ocampo, Elizabeth" userId="9dd75938-98e7-4b68-b996-06b41993fa02" providerId="ADAL" clId="{470383AB-1FB5-4091-B2D9-1EF343B09D5C}" dt="2023-04-05T17:04:22.986" v="20" actId="47"/>
        <pc:sldMkLst>
          <pc:docMk/>
          <pc:sldMk cId="3425892407" sldId="314"/>
        </pc:sldMkLst>
      </pc:sldChg>
      <pc:sldChg chg="add del">
        <pc:chgData name="Ocampo, Elizabeth" userId="9dd75938-98e7-4b68-b996-06b41993fa02" providerId="ADAL" clId="{470383AB-1FB5-4091-B2D9-1EF343B09D5C}" dt="2023-04-05T17:20:50.862" v="2709" actId="47"/>
        <pc:sldMkLst>
          <pc:docMk/>
          <pc:sldMk cId="1575063769" sldId="315"/>
        </pc:sldMkLst>
      </pc:sldChg>
      <pc:sldChg chg="modSp mod modNotesTx">
        <pc:chgData name="Ocampo, Elizabeth" userId="9dd75938-98e7-4b68-b996-06b41993fa02" providerId="ADAL" clId="{470383AB-1FB5-4091-B2D9-1EF343B09D5C}" dt="2023-04-05T19:53:30.543" v="6192" actId="20577"/>
        <pc:sldMkLst>
          <pc:docMk/>
          <pc:sldMk cId="3649925479" sldId="316"/>
        </pc:sldMkLst>
        <pc:spChg chg="mod">
          <ac:chgData name="Ocampo, Elizabeth" userId="9dd75938-98e7-4b68-b996-06b41993fa02" providerId="ADAL" clId="{470383AB-1FB5-4091-B2D9-1EF343B09D5C}" dt="2023-04-05T17:06:21.495" v="134" actId="114"/>
          <ac:spMkLst>
            <pc:docMk/>
            <pc:sldMk cId="3649925479" sldId="316"/>
            <ac:spMk id="3" creationId="{7475E0B6-8802-183D-CA67-DBB5DB337159}"/>
          </ac:spMkLst>
        </pc:spChg>
      </pc:sldChg>
      <pc:sldChg chg="modSp add mod modNotesTx">
        <pc:chgData name="Ocampo, Elizabeth" userId="9dd75938-98e7-4b68-b996-06b41993fa02" providerId="ADAL" clId="{470383AB-1FB5-4091-B2D9-1EF343B09D5C}" dt="2023-04-05T17:23:03.615" v="2740" actId="6549"/>
        <pc:sldMkLst>
          <pc:docMk/>
          <pc:sldMk cId="108538722" sldId="317"/>
        </pc:sldMkLst>
        <pc:spChg chg="mod">
          <ac:chgData name="Ocampo, Elizabeth" userId="9dd75938-98e7-4b68-b996-06b41993fa02" providerId="ADAL" clId="{470383AB-1FB5-4091-B2D9-1EF343B09D5C}" dt="2023-04-05T17:20:26.527" v="2706" actId="207"/>
          <ac:spMkLst>
            <pc:docMk/>
            <pc:sldMk cId="108538722" sldId="317"/>
            <ac:spMk id="2" creationId="{EA601668-05EB-45DB-B981-CC3E02EBC2D1}"/>
          </ac:spMkLst>
        </pc:spChg>
        <pc:spChg chg="mod">
          <ac:chgData name="Ocampo, Elizabeth" userId="9dd75938-98e7-4b68-b996-06b41993fa02" providerId="ADAL" clId="{470383AB-1FB5-4091-B2D9-1EF343B09D5C}" dt="2023-04-05T17:20:29.749" v="2708" actId="113"/>
          <ac:spMkLst>
            <pc:docMk/>
            <pc:sldMk cId="108538722" sldId="317"/>
            <ac:spMk id="3" creationId="{AF5128CF-4301-4D02-9F8F-023EB7DDFD8A}"/>
          </ac:spMkLst>
        </pc:spChg>
      </pc:sldChg>
      <pc:sldChg chg="del">
        <pc:chgData name="Ocampo, Elizabeth" userId="9dd75938-98e7-4b68-b996-06b41993fa02" providerId="ADAL" clId="{470383AB-1FB5-4091-B2D9-1EF343B09D5C}" dt="2023-04-05T17:04:32.790" v="22" actId="47"/>
        <pc:sldMkLst>
          <pc:docMk/>
          <pc:sldMk cId="317666977" sldId="317"/>
        </pc:sldMkLst>
      </pc:sldChg>
      <pc:sldChg chg="modSp add modAnim modNotesTx">
        <pc:chgData name="Ocampo, Elizabeth" userId="9dd75938-98e7-4b68-b996-06b41993fa02" providerId="ADAL" clId="{470383AB-1FB5-4091-B2D9-1EF343B09D5C}" dt="2023-04-05T17:47:34.113" v="5693" actId="114"/>
        <pc:sldMkLst>
          <pc:docMk/>
          <pc:sldMk cId="374112810" sldId="318"/>
        </pc:sldMkLst>
        <pc:spChg chg="mod">
          <ac:chgData name="Ocampo, Elizabeth" userId="9dd75938-98e7-4b68-b996-06b41993fa02" providerId="ADAL" clId="{470383AB-1FB5-4091-B2D9-1EF343B09D5C}" dt="2023-04-05T17:41:33.399" v="4931" actId="6549"/>
          <ac:spMkLst>
            <pc:docMk/>
            <pc:sldMk cId="374112810" sldId="318"/>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79644-6FB4-4135-9513-BE49551804D5}" type="datetimeFigureOut">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44820-594D-4312-82F8-6E11BE48DA4D}" type="slidenum">
              <a:t>‹#›</a:t>
            </a:fld>
            <a:endParaRPr lang="en-US"/>
          </a:p>
        </p:txBody>
      </p:sp>
    </p:spTree>
    <p:extLst>
      <p:ext uri="{BB962C8B-B14F-4D97-AF65-F5344CB8AC3E}">
        <p14:creationId xmlns:p14="http://schemas.microsoft.com/office/powerpoint/2010/main" val="367781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Must be in Slide</a:t>
            </a:r>
            <a:r>
              <a:rPr lang="en-US" baseline="0"/>
              <a:t> Master mode to swap out photos. </a:t>
            </a:r>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1</a:t>
            </a:fld>
            <a:endParaRPr lang="en-US"/>
          </a:p>
        </p:txBody>
      </p:sp>
      <p:sp>
        <p:nvSpPr>
          <p:cNvPr id="6" name="Footer Placeholder 5"/>
          <p:cNvSpPr>
            <a:spLocks noGrp="1"/>
          </p:cNvSpPr>
          <p:nvPr>
            <p:ph type="ftr" sz="quarter" idx="12"/>
          </p:nvPr>
        </p:nvSpPr>
        <p:spPr/>
        <p:txBody>
          <a:bodyPr/>
          <a:lstStyle/>
          <a:p>
            <a:r>
              <a:rPr lang="en-US"/>
              <a:t>Prospect &amp; RFP Research, 11/9/2018</a:t>
            </a:r>
          </a:p>
        </p:txBody>
      </p:sp>
    </p:spTree>
    <p:extLst>
      <p:ext uri="{BB962C8B-B14F-4D97-AF65-F5344CB8AC3E}">
        <p14:creationId xmlns:p14="http://schemas.microsoft.com/office/powerpoint/2010/main" val="33841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Times New Roman" panose="02020603050405020304" pitchFamily="18" charset="0"/>
                <a:cs typeface="Times New Roman" panose="02020603050405020304" pitchFamily="18" charset="0"/>
              </a:rPr>
              <a:t>More rapid</a:t>
            </a:r>
            <a:r>
              <a:rPr lang="en-US" sz="1000" b="1" baseline="0" dirty="0">
                <a:latin typeface="Times New Roman" panose="02020603050405020304" pitchFamily="18" charset="0"/>
                <a:cs typeface="Times New Roman" panose="02020603050405020304" pitchFamily="18" charset="0"/>
              </a:rPr>
              <a:t> turnaround </a:t>
            </a:r>
            <a:r>
              <a:rPr lang="en-US" sz="1000" baseline="0" dirty="0">
                <a:latin typeface="Times New Roman" panose="02020603050405020304" pitchFamily="18" charset="0"/>
                <a:cs typeface="Times New Roman" panose="02020603050405020304" pitchFamily="18" charset="0"/>
              </a:rPr>
              <a:t>– With fewer levels of review, awards may be made more rapidly. Or sometimes the opposite.</a:t>
            </a:r>
          </a:p>
          <a:p>
            <a:endParaRPr lang="en-US" sz="1000" baseline="0" dirty="0">
              <a:latin typeface="Times New Roman" panose="02020603050405020304" pitchFamily="18" charset="0"/>
              <a:cs typeface="Times New Roman" panose="02020603050405020304" pitchFamily="18" charset="0"/>
            </a:endParaRPr>
          </a:p>
          <a:p>
            <a:r>
              <a:rPr lang="en-US" sz="1000" b="1" baseline="0" dirty="0">
                <a:latin typeface="Times New Roman" panose="02020603050405020304" pitchFamily="18" charset="0"/>
                <a:cs typeface="Times New Roman" panose="02020603050405020304" pitchFamily="18" charset="0"/>
              </a:rPr>
              <a:t>Less competition </a:t>
            </a:r>
            <a:r>
              <a:rPr lang="en-US" sz="1000" baseline="0" dirty="0">
                <a:latin typeface="Times New Roman" panose="02020603050405020304" pitchFamily="18" charset="0"/>
                <a:cs typeface="Times New Roman" panose="02020603050405020304" pitchFamily="18" charset="0"/>
              </a:rPr>
              <a:t>– there are sometimes fewer applicants in the proposal pool, especially when approaching funders with lower name-recognition. Some granters limit their proposal pool outright via limited submission requirements. (Granters with big proposal pools include Bill and Melinda Gates, Alfred P Sloan, Rockefeller, etc.) Most limit the number of full proposals through an LOI or pre-proposal stage – this is to help applicants and because of staffing limitations. </a:t>
            </a:r>
            <a:r>
              <a:rPr lang="en-US" sz="1000" b="0" i="1" baseline="0" dirty="0">
                <a:latin typeface="Times New Roman" panose="02020603050405020304" pitchFamily="18" charset="0"/>
                <a:cs typeface="Times New Roman" panose="02020603050405020304" pitchFamily="18" charset="0"/>
              </a:rPr>
              <a:t>OSU Foundation is available to support your LOI and pre-proposal stage submissions!</a:t>
            </a:r>
          </a:p>
          <a:p>
            <a:endParaRPr lang="en-US" sz="1000" baseline="0" dirty="0">
              <a:latin typeface="Times New Roman" panose="02020603050405020304" pitchFamily="18" charset="0"/>
              <a:cs typeface="Times New Roman" panose="02020603050405020304" pitchFamily="18" charset="0"/>
            </a:endParaRPr>
          </a:p>
          <a:p>
            <a:r>
              <a:rPr lang="en-US" sz="1000" b="1" dirty="0">
                <a:latin typeface="Times New Roman" panose="02020603050405020304" pitchFamily="18" charset="0"/>
                <a:cs typeface="Times New Roman" panose="02020603050405020304" pitchFamily="18" charset="0"/>
              </a:rPr>
              <a:t>Smaller Grants </a:t>
            </a:r>
            <a:r>
              <a:rPr lang="en-US" sz="1000" dirty="0">
                <a:latin typeface="Times New Roman" panose="02020603050405020304" pitchFamily="18" charset="0"/>
                <a:cs typeface="Times New Roman" panose="02020603050405020304" pitchFamily="18" charset="0"/>
              </a:rPr>
              <a:t>– “small“ is relative, of course, but OSU Foundation categorizes this type of grant in the $10K-$50K range. Research grants of this size are a good fit for a couple months of summer salary without many other required expenditures. Small grants could be used to acquire a data set or survey instrument, to pilot an intervention, or to get the preliminary data needed for a subsequent public grant request.</a:t>
            </a:r>
          </a:p>
        </p:txBody>
      </p:sp>
      <p:sp>
        <p:nvSpPr>
          <p:cNvPr id="4" name="Slide Number Placeholder 3"/>
          <p:cNvSpPr>
            <a:spLocks noGrp="1"/>
          </p:cNvSpPr>
          <p:nvPr>
            <p:ph type="sldNum" sz="quarter" idx="10"/>
          </p:nvPr>
        </p:nvSpPr>
        <p:spPr/>
        <p:txBody>
          <a:bodyPr/>
          <a:lstStyle/>
          <a:p>
            <a:fld id="{D4A39D37-EB39-9B49-85DF-DD837FDB43E8}" type="slidenum">
              <a:rPr lang="en-US" smtClean="0"/>
              <a:t>12</a:t>
            </a:fld>
            <a:endParaRPr lang="en-US" dirty="0"/>
          </a:p>
        </p:txBody>
      </p:sp>
      <p:sp>
        <p:nvSpPr>
          <p:cNvPr id="5" name="Footer Placeholder 4"/>
          <p:cNvSpPr>
            <a:spLocks noGrp="1"/>
          </p:cNvSpPr>
          <p:nvPr>
            <p:ph type="ftr" sz="quarter" idx="11"/>
          </p:nvPr>
        </p:nvSpPr>
        <p:spPr/>
        <p:txBody>
          <a:bodyPr/>
          <a:lstStyle/>
          <a:p>
            <a:r>
              <a:rPr lang="en-US"/>
              <a:t>Working with Foundations, 10/26/2018</a:t>
            </a:r>
            <a:endParaRPr lang="en-US" dirty="0"/>
          </a:p>
        </p:txBody>
      </p:sp>
    </p:spTree>
    <p:extLst>
      <p:ext uri="{BB962C8B-B14F-4D97-AF65-F5344CB8AC3E}">
        <p14:creationId xmlns:p14="http://schemas.microsoft.com/office/powerpoint/2010/main" val="122875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latin typeface="Times New Roman" panose="02020603050405020304" pitchFamily="18" charset="0"/>
                <a:cs typeface="Times New Roman" panose="02020603050405020304" pitchFamily="18" charset="0"/>
              </a:rPr>
              <a:t>Private Foundations generally award smaller grants than government grants and are rarely substitutes </a:t>
            </a:r>
            <a:r>
              <a:rPr lang="en-US" sz="1200" baseline="0">
                <a:latin typeface="Times New Roman" panose="02020603050405020304" pitchFamily="18" charset="0"/>
                <a:cs typeface="Times New Roman" panose="02020603050405020304" pitchFamily="18" charset="0"/>
              </a:rPr>
              <a:t>sources for </a:t>
            </a:r>
            <a:r>
              <a:rPr lang="en-US" sz="1200" baseline="0" dirty="0">
                <a:latin typeface="Times New Roman" panose="02020603050405020304" pitchFamily="18" charset="0"/>
                <a:cs typeface="Times New Roman" panose="02020603050405020304" pitchFamily="18" charset="0"/>
              </a:rPr>
              <a:t>operating expenses.</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13</a:t>
            </a:fld>
            <a:endParaRPr lang="en-US" dirty="0"/>
          </a:p>
        </p:txBody>
      </p:sp>
      <p:sp>
        <p:nvSpPr>
          <p:cNvPr id="5" name="Footer Placeholder 4"/>
          <p:cNvSpPr>
            <a:spLocks noGrp="1"/>
          </p:cNvSpPr>
          <p:nvPr>
            <p:ph type="ftr" sz="quarter" idx="11"/>
          </p:nvPr>
        </p:nvSpPr>
        <p:spPr/>
        <p:txBody>
          <a:bodyPr/>
          <a:lstStyle/>
          <a:p>
            <a:r>
              <a:rPr lang="en-US"/>
              <a:t>Working with Foundations, 10/26/2018</a:t>
            </a:r>
            <a:endParaRPr lang="en-US" dirty="0"/>
          </a:p>
        </p:txBody>
      </p:sp>
    </p:spTree>
    <p:extLst>
      <p:ext uri="{BB962C8B-B14F-4D97-AF65-F5344CB8AC3E}">
        <p14:creationId xmlns:p14="http://schemas.microsoft.com/office/powerpoint/2010/main" val="3804081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 out to any one of us to discuss your project. We are always interested in hearing about your work and what you are looking for. Send us an email, ask for a zoom call, whatever works best for you. We here </a:t>
            </a:r>
            <a:r>
              <a:rPr lang="en-US"/>
              <a:t>to help!</a:t>
            </a:r>
            <a:endParaRPr lang="en-US" dirty="0"/>
          </a:p>
        </p:txBody>
      </p:sp>
      <p:sp>
        <p:nvSpPr>
          <p:cNvPr id="4" name="Slide Number Placeholder 3"/>
          <p:cNvSpPr>
            <a:spLocks noGrp="1"/>
          </p:cNvSpPr>
          <p:nvPr>
            <p:ph type="sldNum" sz="quarter" idx="5"/>
          </p:nvPr>
        </p:nvSpPr>
        <p:spPr/>
        <p:txBody>
          <a:bodyPr/>
          <a:lstStyle/>
          <a:p>
            <a:fld id="{BD044820-594D-4312-82F8-6E11BE48DA4D}" type="slidenum">
              <a:rPr lang="en-US" smtClean="0"/>
              <a:t>14</a:t>
            </a:fld>
            <a:endParaRPr lang="en-US"/>
          </a:p>
        </p:txBody>
      </p:sp>
    </p:spTree>
    <p:extLst>
      <p:ext uri="{BB962C8B-B14F-4D97-AF65-F5344CB8AC3E}">
        <p14:creationId xmlns:p14="http://schemas.microsoft.com/office/powerpoint/2010/main" val="2102861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15</a:t>
            </a:fld>
            <a:endParaRPr lang="en-US"/>
          </a:p>
        </p:txBody>
      </p:sp>
      <p:sp>
        <p:nvSpPr>
          <p:cNvPr id="6" name="Footer Placeholder 5"/>
          <p:cNvSpPr>
            <a:spLocks noGrp="1"/>
          </p:cNvSpPr>
          <p:nvPr>
            <p:ph type="ftr" sz="quarter" idx="12"/>
          </p:nvPr>
        </p:nvSpPr>
        <p:spPr/>
        <p:txBody>
          <a:bodyPr/>
          <a:lstStyle/>
          <a:p>
            <a:r>
              <a:rPr lang="en-US"/>
              <a:t>Prospect &amp; RFP Research, 11/9/2018</a:t>
            </a:r>
          </a:p>
        </p:txBody>
      </p:sp>
    </p:spTree>
    <p:extLst>
      <p:ext uri="{BB962C8B-B14F-4D97-AF65-F5344CB8AC3E}">
        <p14:creationId xmlns:p14="http://schemas.microsoft.com/office/powerpoint/2010/main" val="22636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OSU Foundation is a 501c3 organization, separate from the university, tasked with receiving and administering charitable contributions supporting OSU. Through OSU Foundation, the university has an easy avenue to receive contributions from donors -- individuals or organizations -- interested in a charitable tax deduction. </a:t>
            </a:r>
          </a:p>
          <a:p>
            <a:endParaRPr lang="en-US" dirty="0"/>
          </a:p>
          <a:p>
            <a:r>
              <a:rPr lang="en-US" dirty="0"/>
              <a:t>The OSU Foundation’s office of Foundation Relations is a four-person team, who each manage relationships with a portfolio of non-profits and private foundations. We support work across campus to develop and submit proposals to private foundations. Aaron Shonk is the Senior Director and works with university priority foundations like Murdock Charitable Trust and Keck Foundation. Paul DuBois is the Director of Development and works with a lot of health science and RFP-driven foundations. Elizabeth Ocampo is the other Director and works with social science and direct service </a:t>
            </a:r>
            <a:r>
              <a:rPr lang="en-US" dirty="0" err="1"/>
              <a:t>grantmakers</a:t>
            </a:r>
            <a:r>
              <a:rPr lang="en-US" dirty="0"/>
              <a:t>. Emily Payne is the Assistant Director and works with grants under $50,000. </a:t>
            </a:r>
          </a:p>
        </p:txBody>
      </p:sp>
      <p:sp>
        <p:nvSpPr>
          <p:cNvPr id="4" name="Slide Number Placeholder 3"/>
          <p:cNvSpPr>
            <a:spLocks noGrp="1"/>
          </p:cNvSpPr>
          <p:nvPr>
            <p:ph type="sldNum" sz="quarter" idx="5"/>
          </p:nvPr>
        </p:nvSpPr>
        <p:spPr/>
        <p:txBody>
          <a:bodyPr/>
          <a:lstStyle/>
          <a:p>
            <a:fld id="{D4A39D37-EB39-9B49-85DF-DD837FDB43E8}" type="slidenum">
              <a:rPr lang="en-US" smtClean="0"/>
              <a:t>2</a:t>
            </a:fld>
            <a:endParaRPr lang="en-US"/>
          </a:p>
        </p:txBody>
      </p:sp>
    </p:spTree>
    <p:extLst>
      <p:ext uri="{BB962C8B-B14F-4D97-AF65-F5344CB8AC3E}">
        <p14:creationId xmlns:p14="http://schemas.microsoft.com/office/powerpoint/2010/main" val="210765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provides five services to OSU faculty and staff interested in pursuing grant funding through private foundations: </a:t>
            </a:r>
          </a:p>
          <a:p>
            <a:endParaRPr lang="en-US" dirty="0"/>
          </a:p>
          <a:p>
            <a:r>
              <a:rPr lang="en-US" dirty="0"/>
              <a:t>Research on private foundations</a:t>
            </a:r>
          </a:p>
          <a:p>
            <a:r>
              <a:rPr lang="en-US" dirty="0"/>
              <a:t>       - Prospect research for your need or program</a:t>
            </a:r>
          </a:p>
          <a:p>
            <a:r>
              <a:rPr lang="en-US" dirty="0"/>
              <a:t>Relationship development with private foundations</a:t>
            </a:r>
          </a:p>
          <a:p>
            <a:r>
              <a:rPr lang="en-US" dirty="0"/>
              <a:t> - liaise with foundation staff, attend trainings, obtain information, provide stewardship</a:t>
            </a:r>
          </a:p>
          <a:p>
            <a:r>
              <a:rPr lang="en-US" dirty="0"/>
              <a:t>Grant review and editing</a:t>
            </a:r>
          </a:p>
          <a:p>
            <a:r>
              <a:rPr lang="en-US" dirty="0"/>
              <a:t>Training</a:t>
            </a:r>
          </a:p>
          <a:p>
            <a:r>
              <a:rPr lang="en-US" dirty="0"/>
              <a:t>       - Faculty training sessions</a:t>
            </a:r>
          </a:p>
          <a:p>
            <a:r>
              <a:rPr lang="en-US" dirty="0"/>
              <a:t>       - One-on-one consulting</a:t>
            </a:r>
          </a:p>
          <a:p>
            <a:r>
              <a:rPr lang="en-US" dirty="0"/>
              <a:t>       - New faculty training</a:t>
            </a:r>
          </a:p>
          <a:p>
            <a:r>
              <a:rPr lang="en-US" dirty="0"/>
              <a:t>       - Topic-based trainings (narratives, budgets, evaluations, prospect research, etc.) – You can find copies of previously held trainings on our website</a:t>
            </a:r>
          </a:p>
          <a:p>
            <a:endParaRPr lang="en-US" dirty="0"/>
          </a:p>
          <a:p>
            <a:r>
              <a:rPr lang="en-US" dirty="0"/>
              <a:t>The services of this office are available to everyone who is interacting with a private foundation, regardless if their proposal will go through the Office of Sponsored Research and Award Administration (OSRAA) or through OSU Foundation. In fact, most grants go through OSRAA, and that is preferred. </a:t>
            </a:r>
          </a:p>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3</a:t>
            </a:fld>
            <a:endParaRPr lang="en-US"/>
          </a:p>
        </p:txBody>
      </p:sp>
    </p:spTree>
    <p:extLst>
      <p:ext uri="{BB962C8B-B14F-4D97-AF65-F5344CB8AC3E}">
        <p14:creationId xmlns:p14="http://schemas.microsoft.com/office/powerpoint/2010/main" val="2063816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us the glue that connects all the various groups involved in a proposal.</a:t>
            </a:r>
          </a:p>
          <a:p>
            <a:endParaRPr lang="en-US" dirty="0"/>
          </a:p>
          <a:p>
            <a:r>
              <a:rPr lang="en-US" dirty="0"/>
              <a:t>OSU Colleges – from our vantage point into all colleges, we may know others in units outside your own who are doing related or complementary research. We can make introductions</a:t>
            </a:r>
          </a:p>
          <a:p>
            <a:endParaRPr lang="en-US" dirty="0"/>
          </a:p>
          <a:p>
            <a:r>
              <a:rPr lang="en-US" dirty="0"/>
              <a:t>Research Office – most grants (99%) go through OSRAA, so we’re frequent partners in helping submissions to private foundations through the research office go smoothly. We work with them on limited submissions opportunities, and we help enact university-level strategies for research development and external partnerships.</a:t>
            </a:r>
          </a:p>
          <a:p>
            <a:endParaRPr lang="en-US" dirty="0"/>
          </a:p>
          <a:p>
            <a:r>
              <a:rPr lang="en-US" dirty="0"/>
              <a:t>We collaborate on proposal submission with your CAS pre-award team. Generally, that means that they do the budget part, and we review and edit the narrative sections to appeal to the philanthropic goals of the funder.</a:t>
            </a:r>
          </a:p>
          <a:p>
            <a:endParaRPr lang="en-US" dirty="0"/>
          </a:p>
          <a:p>
            <a:r>
              <a:rPr lang="en-US" dirty="0"/>
              <a:t>We develop long-term relationships with private foundations and other nonprofit funders. Information on OSU’s history of engagement with them may be really useful in making your proposal more likely to be funded.</a:t>
            </a:r>
          </a:p>
          <a:p>
            <a:endParaRPr lang="en-US" dirty="0"/>
          </a:p>
          <a:p>
            <a:r>
              <a:rPr lang="en-US" dirty="0"/>
              <a:t>For all these reasons, make OSU Foundation’s Foundation Relations team an early contact when you’re beginning to work toward submitting a grant.</a:t>
            </a:r>
          </a:p>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4</a:t>
            </a:fld>
            <a:endParaRPr lang="en-US"/>
          </a:p>
        </p:txBody>
      </p:sp>
    </p:spTree>
    <p:extLst>
      <p:ext uri="{BB962C8B-B14F-4D97-AF65-F5344CB8AC3E}">
        <p14:creationId xmlns:p14="http://schemas.microsoft.com/office/powerpoint/2010/main" val="239665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Charts from the “2022 Snapshot of Today’s Philanthropic Landscape” report produced by CCS Fundraising. </a:t>
            </a:r>
            <a:r>
              <a:rPr lang="en-US" b="0" i="0" dirty="0">
                <a:solidFill>
                  <a:srgbClr val="FFFFFF"/>
                </a:solidFill>
                <a:effectLst/>
                <a:latin typeface="var(--heading--font-family)"/>
              </a:rPr>
              <a:t>CCS is a</a:t>
            </a:r>
            <a:r>
              <a:rPr lang="en-US" b="1" i="0" dirty="0">
                <a:solidFill>
                  <a:srgbClr val="FFFFFF"/>
                </a:solidFill>
                <a:effectLst/>
                <a:latin typeface="var(--heading--font-family)"/>
              </a:rPr>
              <a:t> strategic fundraising firm</a:t>
            </a:r>
            <a:endParaRPr lang="en-US" b="0" i="0" dirty="0">
              <a:solidFill>
                <a:srgbClr val="FFFFFF"/>
              </a:solidFill>
              <a:effectLst/>
              <a:latin typeface="var(--heading--font-family)"/>
            </a:endParaRPr>
          </a:p>
          <a:p>
            <a:pPr algn="l"/>
            <a:r>
              <a:rPr lang="en-US" b="0" i="0" dirty="0">
                <a:solidFill>
                  <a:srgbClr val="FFFFFF"/>
                </a:solidFill>
                <a:effectLst/>
                <a:latin typeface="Calibri" panose="020F0502020204030204" pitchFamily="34" charset="0"/>
              </a:rPr>
              <a:t>that partners with nonprofits for transformational change.</a:t>
            </a:r>
          </a:p>
        </p:txBody>
      </p:sp>
      <p:sp>
        <p:nvSpPr>
          <p:cNvPr id="4" name="Slide Number Placeholder 3"/>
          <p:cNvSpPr>
            <a:spLocks noGrp="1"/>
          </p:cNvSpPr>
          <p:nvPr>
            <p:ph type="sldNum" sz="quarter" idx="5"/>
          </p:nvPr>
        </p:nvSpPr>
        <p:spPr/>
        <p:txBody>
          <a:bodyPr/>
          <a:lstStyle/>
          <a:p>
            <a:fld id="{BD044820-594D-4312-82F8-6E11BE48DA4D}" type="slidenum">
              <a:rPr lang="en-US" smtClean="0"/>
              <a:t>6</a:t>
            </a:fld>
            <a:endParaRPr lang="en-US"/>
          </a:p>
        </p:txBody>
      </p:sp>
    </p:spTree>
    <p:extLst>
      <p:ext uri="{BB962C8B-B14F-4D97-AF65-F5344CB8AC3E}">
        <p14:creationId xmlns:p14="http://schemas.microsoft.com/office/powerpoint/2010/main" val="276199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Program Development has overtaken all other types of funding in recent years. Before 2007, capacity building (aka facility projects) would have been among the largest sectors.</a:t>
            </a:r>
          </a:p>
          <a:p>
            <a:endParaRPr lang="en-US" dirty="0"/>
          </a:p>
          <a:p>
            <a:r>
              <a:rPr lang="en-US" dirty="0"/>
              <a:t>You might think of pre-great recession philanthropy as the kind where big donors make gifts to museums or hospitals to name a wing. </a:t>
            </a:r>
          </a:p>
          <a:p>
            <a:endParaRPr lang="en-US" dirty="0"/>
          </a:p>
          <a:p>
            <a:r>
              <a:rPr lang="en-US" dirty="0"/>
              <a:t>Since then, private foundations have pivoted to supporting programs with measurable outcomes, where the impact (societal benefit) of the work is most felt by people in need. This is important information for university applicants -- most of our grant work is for sponsored research, which as you can see, is a smaller priority. However, the researchers that position their projects as serving some societal need – as having impact – are the most successful in securing private foundation support.  </a:t>
            </a:r>
          </a:p>
        </p:txBody>
      </p:sp>
      <p:sp>
        <p:nvSpPr>
          <p:cNvPr id="4" name="Slide Number Placeholder 3"/>
          <p:cNvSpPr>
            <a:spLocks noGrp="1"/>
          </p:cNvSpPr>
          <p:nvPr>
            <p:ph type="sldNum" sz="quarter" idx="5"/>
          </p:nvPr>
        </p:nvSpPr>
        <p:spPr/>
        <p:txBody>
          <a:bodyPr/>
          <a:lstStyle/>
          <a:p>
            <a:fld id="{BD044820-594D-4312-82F8-6E11BE48DA4D}" type="slidenum">
              <a:rPr lang="en-US" smtClean="0"/>
              <a:t>7</a:t>
            </a:fld>
            <a:endParaRPr lang="en-US"/>
          </a:p>
        </p:txBody>
      </p:sp>
    </p:spTree>
    <p:extLst>
      <p:ext uri="{BB962C8B-B14F-4D97-AF65-F5344CB8AC3E}">
        <p14:creationId xmlns:p14="http://schemas.microsoft.com/office/powerpoint/2010/main" val="356073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Verdana" panose="020B0604030504040204" pitchFamily="34" charset="0"/>
                <a:ea typeface="Verdana" panose="020B0604030504040204" pitchFamily="34" charset="0"/>
                <a:cs typeface="Verdana" panose="020B0604030504040204" pitchFamily="34" charset="0"/>
              </a:rPr>
              <a:t>Private funders often resemble </a:t>
            </a:r>
            <a:r>
              <a:rPr lang="en-US" sz="1000" b="1" dirty="0">
                <a:solidFill>
                  <a:srgbClr val="00859B"/>
                </a:solidFill>
                <a:latin typeface="Verdana" panose="020B0604030504040204" pitchFamily="34" charset="0"/>
                <a:ea typeface="Verdana" panose="020B0604030504040204" pitchFamily="34" charset="0"/>
                <a:cs typeface="Verdana" panose="020B0604030504040204" pitchFamily="34" charset="0"/>
              </a:rPr>
              <a:t>individual donors</a:t>
            </a:r>
            <a:r>
              <a:rPr lang="en-US" sz="1000" dirty="0">
                <a:solidFill>
                  <a:srgbClr val="00859B"/>
                </a:solidFill>
                <a:latin typeface="Verdana" panose="020B0604030504040204" pitchFamily="34" charset="0"/>
                <a:ea typeface="Verdana" panose="020B0604030504040204" pitchFamily="34" charset="0"/>
                <a:cs typeface="Verdana" panose="020B0604030504040204" pitchFamily="34" charset="0"/>
              </a:rPr>
              <a:t> </a:t>
            </a:r>
            <a:r>
              <a:rPr lang="en-US" sz="1000" dirty="0">
                <a:latin typeface="Verdana" panose="020B0604030504040204" pitchFamily="34" charset="0"/>
                <a:ea typeface="Verdana" panose="020B0604030504040204" pitchFamily="34" charset="0"/>
                <a:cs typeface="Verdana" panose="020B0604030504040204" pitchFamily="34" charset="0"/>
              </a:rPr>
              <a:t>more than federal funding agencies. They seek to enact the philanthropic vision of the people, families, or corporations that establish them. It’s best to remember private foundations come from a place of altruism, whereas the national science foundation, for example, comes from placing value on asking why and how for the sole benefit of knowing the answer. Because of this distinction, private and public funding agencies work on different problems to accomplish different goals. </a:t>
            </a:r>
          </a:p>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8</a:t>
            </a:fld>
            <a:endParaRPr lang="en-US" dirty="0"/>
          </a:p>
        </p:txBody>
      </p:sp>
      <p:sp>
        <p:nvSpPr>
          <p:cNvPr id="5" name="Footer Placeholder 4"/>
          <p:cNvSpPr>
            <a:spLocks noGrp="1"/>
          </p:cNvSpPr>
          <p:nvPr>
            <p:ph type="ftr" sz="quarter" idx="11"/>
          </p:nvPr>
        </p:nvSpPr>
        <p:spPr/>
        <p:txBody>
          <a:bodyPr/>
          <a:lstStyle/>
          <a:p>
            <a:r>
              <a:rPr lang="en-US"/>
              <a:t>Working with Foundations, 10/26/2018</a:t>
            </a:r>
            <a:endParaRPr lang="en-US" dirty="0"/>
          </a:p>
        </p:txBody>
      </p:sp>
    </p:spTree>
    <p:extLst>
      <p:ext uri="{BB962C8B-B14F-4D97-AF65-F5344CB8AC3E}">
        <p14:creationId xmlns:p14="http://schemas.microsoft.com/office/powerpoint/2010/main" val="1089558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Private Foundations are an odd bunch, and they largely make their own rules.</a:t>
            </a:r>
            <a:r>
              <a:rPr lang="en-US" sz="1000" baseline="0" dirty="0">
                <a:latin typeface="Times New Roman" panose="02020603050405020304" pitchFamily="18" charset="0"/>
                <a:cs typeface="Times New Roman" panose="02020603050405020304" pitchFamily="18" charset="0"/>
              </a:rPr>
              <a:t> </a:t>
            </a:r>
          </a:p>
          <a:p>
            <a:endParaRPr lang="en-US" sz="1000" baseline="0" dirty="0">
              <a:latin typeface="Times New Roman" panose="02020603050405020304" pitchFamily="18" charset="0"/>
              <a:cs typeface="Times New Roman" panose="02020603050405020304" pitchFamily="18" charset="0"/>
            </a:endParaRPr>
          </a:p>
          <a:p>
            <a:r>
              <a:rPr lang="en-US" sz="1000" baseline="0" dirty="0">
                <a:latin typeface="Times New Roman" panose="02020603050405020304" pitchFamily="18" charset="0"/>
                <a:cs typeface="Times New Roman" panose="02020603050405020304" pitchFamily="18" charset="0"/>
              </a:rPr>
              <a:t>Idiosyncratic systems and people – areas of focus change rapidly, so continual funding or future deadlines may be hard to predict. </a:t>
            </a:r>
          </a:p>
          <a:p>
            <a:r>
              <a:rPr lang="en-US" sz="1000" baseline="0" dirty="0">
                <a:latin typeface="Times New Roman" panose="02020603050405020304" pitchFamily="18" charset="0"/>
                <a:cs typeface="Times New Roman" panose="02020603050405020304" pitchFamily="18" charset="0"/>
              </a:rPr>
              <a:t>Every foundation is unique, like a snowflake. They will have their own grant guidelines, and sometimes even different grants at the same organization will have different requirements. Expect those guidelines to change, too. </a:t>
            </a:r>
          </a:p>
          <a:p>
            <a:endParaRPr lang="en-US" sz="1000" baseline="0" dirty="0">
              <a:latin typeface="Times New Roman" panose="02020603050405020304" pitchFamily="18" charset="0"/>
              <a:cs typeface="Times New Roman" panose="02020603050405020304" pitchFamily="18" charset="0"/>
            </a:endParaRPr>
          </a:p>
          <a:p>
            <a:r>
              <a:rPr lang="en-US" sz="1000" baseline="0" dirty="0">
                <a:latin typeface="Times New Roman" panose="02020603050405020304" pitchFamily="18" charset="0"/>
                <a:cs typeface="Times New Roman" panose="02020603050405020304" pitchFamily="18" charset="0"/>
              </a:rPr>
              <a:t>Feedback/Support – Whereas federal agencies have program officers whose whole job is to respond to your questions and provide support, private foundations are under no obligation to do so. In fact, they are incentivized to have the smallest possible administrative footprint, and instead reinvest that money into providing charitable funds to grantees. Expect there to be no one on staff to provide support for applicant questions, for offering clear policy/procedures, and will often have fewer opportunities for personal contact and/or site visits. Some private foundations want no interaction with you other than the proposal you submit, and then will not provide all the information you need to complete the application to your standards. </a:t>
            </a:r>
          </a:p>
          <a:p>
            <a:endParaRPr lang="en-US" sz="1000" baseline="0" dirty="0">
              <a:latin typeface="Times New Roman" panose="02020603050405020304" pitchFamily="18" charset="0"/>
              <a:cs typeface="Times New Roman" panose="02020603050405020304" pitchFamily="18" charset="0"/>
            </a:endParaRPr>
          </a:p>
          <a:p>
            <a:r>
              <a:rPr lang="en-US" sz="1000" baseline="0" dirty="0">
                <a:latin typeface="Times New Roman" panose="02020603050405020304" pitchFamily="18" charset="0"/>
                <a:cs typeface="Times New Roman" panose="02020603050405020304" pitchFamily="18" charset="0"/>
              </a:rPr>
              <a:t>There are exceptions, of course, where the opposite is true. It spans the gamut. </a:t>
            </a:r>
          </a:p>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10</a:t>
            </a:fld>
            <a:endParaRPr lang="en-US" dirty="0"/>
          </a:p>
        </p:txBody>
      </p:sp>
      <p:sp>
        <p:nvSpPr>
          <p:cNvPr id="5" name="Footer Placeholder 4"/>
          <p:cNvSpPr>
            <a:spLocks noGrp="1"/>
          </p:cNvSpPr>
          <p:nvPr>
            <p:ph type="ftr" sz="quarter" idx="11"/>
          </p:nvPr>
        </p:nvSpPr>
        <p:spPr/>
        <p:txBody>
          <a:bodyPr/>
          <a:lstStyle/>
          <a:p>
            <a:r>
              <a:rPr lang="en-US"/>
              <a:t>Working with Foundations, 10/26/2018</a:t>
            </a:r>
            <a:endParaRPr lang="en-US" dirty="0"/>
          </a:p>
        </p:txBody>
      </p:sp>
    </p:spTree>
    <p:extLst>
      <p:ext uri="{BB962C8B-B14F-4D97-AF65-F5344CB8AC3E}">
        <p14:creationId xmlns:p14="http://schemas.microsoft.com/office/powerpoint/2010/main" val="1105526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So why should you put up with the hassle? Make private foundation funding one part of your overall external funding plan – including federal/state funding, private funding, and individual contributions.</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Private foundations are motivated to improve</a:t>
            </a:r>
            <a:r>
              <a:rPr lang="en-US" sz="1000" baseline="0" dirty="0">
                <a:latin typeface="Times New Roman" panose="02020603050405020304" pitchFamily="18" charset="0"/>
                <a:cs typeface="Times New Roman" panose="02020603050405020304" pitchFamily="18" charset="0"/>
              </a:rPr>
              <a:t> the world + Uniquely flexible funding source. If they believe in your cause, private foundations are able and willing to make decisions outside of their typical parameters of giving. (Funds are controlled by congressional approval.) In some cases, whole grant programs are built around funding atypical projects to not let great ideas or great work fall through the cracks. </a:t>
            </a:r>
          </a:p>
          <a:p>
            <a:endParaRPr lang="en-US" sz="1000" baseline="0" dirty="0">
              <a:latin typeface="Times New Roman" panose="02020603050405020304" pitchFamily="18" charset="0"/>
              <a:cs typeface="Times New Roman" panose="02020603050405020304" pitchFamily="18" charset="0"/>
            </a:endParaRPr>
          </a:p>
          <a:p>
            <a:r>
              <a:rPr lang="en-US" sz="1000" baseline="0" dirty="0">
                <a:latin typeface="Times New Roman" panose="02020603050405020304" pitchFamily="18" charset="0"/>
                <a:cs typeface="Times New Roman" panose="02020603050405020304" pitchFamily="18" charset="0"/>
              </a:rPr>
              <a:t>Unique opportunities may include a focus on emerging issues that government grants have yet to catch up to, new needs, new populations emerging as special interests, may be more willing to adapt by collaborating with other sources, providing alternative forms of assistance, considering experimental activities. </a:t>
            </a:r>
          </a:p>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11</a:t>
            </a:fld>
            <a:endParaRPr lang="en-US" dirty="0"/>
          </a:p>
        </p:txBody>
      </p:sp>
      <p:sp>
        <p:nvSpPr>
          <p:cNvPr id="5" name="Footer Placeholder 4"/>
          <p:cNvSpPr>
            <a:spLocks noGrp="1"/>
          </p:cNvSpPr>
          <p:nvPr>
            <p:ph type="ftr" sz="quarter" idx="11"/>
          </p:nvPr>
        </p:nvSpPr>
        <p:spPr/>
        <p:txBody>
          <a:bodyPr/>
          <a:lstStyle/>
          <a:p>
            <a:r>
              <a:rPr lang="en-US"/>
              <a:t>Working with Foundations, 10/26/2018</a:t>
            </a:r>
            <a:endParaRPr lang="en-US" dirty="0"/>
          </a:p>
        </p:txBody>
      </p:sp>
    </p:spTree>
    <p:extLst>
      <p:ext uri="{BB962C8B-B14F-4D97-AF65-F5344CB8AC3E}">
        <p14:creationId xmlns:p14="http://schemas.microsoft.com/office/powerpoint/2010/main" val="1893467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801" y="435682"/>
            <a:ext cx="3483015" cy="1079631"/>
          </a:xfrm>
          <a:prstGeom prst="rect">
            <a:avLst/>
          </a:prstGeom>
        </p:spPr>
      </p:pic>
      <p:sp>
        <p:nvSpPr>
          <p:cNvPr id="8" name="Title 1"/>
          <p:cNvSpPr>
            <a:spLocks noGrp="1"/>
          </p:cNvSpPr>
          <p:nvPr>
            <p:ph type="ctrTitle" hasCustomPrompt="1"/>
          </p:nvPr>
        </p:nvSpPr>
        <p:spPr>
          <a:xfrm>
            <a:off x="1066801" y="2351667"/>
            <a:ext cx="4997877" cy="3480716"/>
          </a:xfrm>
        </p:spPr>
        <p:txBody>
          <a:bodyPr wrap="square" lIns="0" tIns="0" rIns="0" bIns="0" anchor="t" anchorCtr="0">
            <a:normAutofit/>
          </a:bodyPr>
          <a:lstStyle>
            <a:lvl1pPr algn="l">
              <a:defRPr sz="8000" cap="all" baseline="0">
                <a:solidFill>
                  <a:schemeClr val="bg1"/>
                </a:solidFill>
                <a:latin typeface="Impact" charset="0"/>
              </a:defRPr>
            </a:lvl1pPr>
          </a:lstStyle>
          <a:p>
            <a:r>
              <a:rPr lang="en-US"/>
              <a:t>Headline or title of event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Orang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solidFill>
                  <a:schemeClr val="tx1"/>
                </a:solidFill>
                <a:latin typeface="Georgia"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 Black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a:t>OSU FOUNDATION</a:t>
            </a:r>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 Orang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a:t>OSU FOUNDATION</a:t>
            </a:r>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solidFill>
                  <a:schemeClr val="tx1"/>
                </a:solidFill>
                <a:latin typeface="Georgia"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9" name="Slide Number Placeholder 8"/>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Black - No Crest">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a:t>OSU FOUNDATION</a:t>
            </a:r>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1098123" y="1876298"/>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23" y="421576"/>
            <a:ext cx="3483016" cy="107963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a:t>OSU FOUNDATION</a:t>
            </a:r>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5" name="Slide Number Placeholder 4"/>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 Black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a:t>OSU FOUNDATION</a:t>
            </a:r>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 Orang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a:t>OSU FOUNDATION</a:t>
            </a:r>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4" name="Slide Number Placeholder 3"/>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1"/>
                </a:solidFill>
                <a:latin typeface="Verdana" charset="0"/>
              </a:defRPr>
            </a:lvl1pPr>
            <a:lvl2pPr>
              <a:defRPr sz="2800" baseline="0">
                <a:solidFill>
                  <a:schemeClr val="tx1"/>
                </a:solidFill>
                <a:latin typeface="Verdana" charset="0"/>
              </a:defRPr>
            </a:lvl2pPr>
            <a:lvl3pPr>
              <a:defRPr sz="2400" baseline="0">
                <a:solidFill>
                  <a:schemeClr val="tx1"/>
                </a:solidFill>
                <a:latin typeface="Verdana" charset="0"/>
              </a:defRPr>
            </a:lvl3pPr>
            <a:lvl4pPr>
              <a:defRPr sz="2000" baseline="0">
                <a:solidFill>
                  <a:schemeClr val="tx1"/>
                </a:solidFill>
                <a:latin typeface="Verdana" charset="0"/>
              </a:defRPr>
            </a:lvl4pPr>
            <a:lvl5pPr>
              <a:defRPr sz="2000" baseline="0">
                <a:solidFill>
                  <a:schemeClr val="tx1"/>
                </a:solidFill>
                <a:latin typeface="Verdana"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45772" cy="6944497"/>
          </a:xfrm>
          <a:prstGeom prst="rect">
            <a:avLst/>
          </a:prstGeom>
        </p:spPr>
      </p:pic>
      <p:sp>
        <p:nvSpPr>
          <p:cNvPr id="6" name="Title 1"/>
          <p:cNvSpPr>
            <a:spLocks noGrp="1"/>
          </p:cNvSpPr>
          <p:nvPr>
            <p:ph type="ctrTitle" hasCustomPrompt="1"/>
          </p:nvPr>
        </p:nvSpPr>
        <p:spPr>
          <a:xfrm>
            <a:off x="1098123" y="1939686"/>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23" y="456542"/>
            <a:ext cx="3483016" cy="1079631"/>
          </a:xfrm>
          <a:prstGeom prst="rect">
            <a:avLst/>
          </a:prstGeom>
        </p:spPr>
      </p:pic>
    </p:spTree>
    <p:extLst>
      <p:ext uri="{BB962C8B-B14F-4D97-AF65-F5344CB8AC3E}">
        <p14:creationId xmlns:p14="http://schemas.microsoft.com/office/powerpoint/2010/main" val="4171729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sp>
        <p:nvSpPr>
          <p:cNvPr id="11" name="Rectangle 10"/>
          <p:cNvSpPr/>
          <p:nvPr userDrawn="1"/>
        </p:nvSpPr>
        <p:spPr>
          <a:xfrm>
            <a:off x="0" y="0"/>
            <a:ext cx="12192000" cy="55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hasCustomPrompt="1"/>
          </p:nvPr>
        </p:nvSpPr>
        <p:spPr>
          <a:xfrm>
            <a:off x="0" y="0"/>
            <a:ext cx="12192000" cy="5588000"/>
          </a:xfrm>
        </p:spPr>
        <p:txBody>
          <a:bodyPr/>
          <a:lstStyle>
            <a:lvl1pPr marL="0" indent="0">
              <a:buNone/>
              <a:defRPr baseline="0">
                <a:solidFill>
                  <a:schemeClr val="bg1">
                    <a:lumMod val="65000"/>
                  </a:schemeClr>
                </a:solidFill>
              </a:defRPr>
            </a:lvl1pPr>
          </a:lstStyle>
          <a:p>
            <a:r>
              <a:rPr lang="en-US"/>
              <a:t>Insert Picture Background</a:t>
            </a:r>
          </a:p>
        </p:txBody>
      </p:sp>
      <p:sp>
        <p:nvSpPr>
          <p:cNvPr id="4" name="Rectangle 3"/>
          <p:cNvSpPr/>
          <p:nvPr userDrawn="1"/>
        </p:nvSpPr>
        <p:spPr>
          <a:xfrm>
            <a:off x="0" y="5587320"/>
            <a:ext cx="12192000" cy="127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637759"/>
            <a:ext cx="5375563" cy="3480716"/>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0781" y="5692095"/>
            <a:ext cx="3270437" cy="1044748"/>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9150" y="5493828"/>
            <a:ext cx="3314705" cy="1058890"/>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6685" y="5493964"/>
            <a:ext cx="3270437" cy="1044748"/>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0396" y="5347017"/>
            <a:ext cx="3483016" cy="1433781"/>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latin typeface="Kievit Offc" panose="020B0504030101020102" pitchFamily="34" charset="0"/>
              </a:defRPr>
            </a:lvl1pPr>
            <a:lvl2pPr>
              <a:defRPr>
                <a:solidFill>
                  <a:schemeClr val="tx2"/>
                </a:solidFill>
                <a:latin typeface="Kievit Offc" panose="020B0504030101020102" pitchFamily="34" charset="0"/>
              </a:defRPr>
            </a:lvl2pPr>
            <a:lvl3pPr>
              <a:defRPr>
                <a:solidFill>
                  <a:schemeClr val="tx2"/>
                </a:solidFill>
                <a:latin typeface="Kievit Offc" panose="020B0504030101020102" pitchFamily="34" charset="0"/>
              </a:defRPr>
            </a:lvl3pPr>
            <a:lvl4pPr>
              <a:defRPr>
                <a:solidFill>
                  <a:schemeClr val="tx2"/>
                </a:solidFill>
                <a:latin typeface="Kievit Offc" panose="020B0504030101020102" pitchFamily="34" charset="0"/>
              </a:defRPr>
            </a:lvl4pPr>
            <a:lvl5pPr>
              <a:defRPr>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9" name="Slide Number Placeholder 8"/>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5" name="Slide Number Placeholder 4"/>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9087" y="5329579"/>
            <a:ext cx="3483017" cy="1079631"/>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4" name="Slide Number Placeholder 3"/>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2"/>
                </a:solidFill>
                <a:latin typeface="Kievit Offc" panose="020B0504030101020102" pitchFamily="34" charset="0"/>
              </a:defRPr>
            </a:lvl1pPr>
            <a:lvl2pPr>
              <a:defRPr sz="2800" baseline="0">
                <a:solidFill>
                  <a:schemeClr val="tx2"/>
                </a:solidFill>
                <a:latin typeface="Kievit Offc" panose="020B0504030101020102" pitchFamily="34" charset="0"/>
              </a:defRPr>
            </a:lvl2pPr>
            <a:lvl3pPr>
              <a:defRPr sz="2400" baseline="0">
                <a:solidFill>
                  <a:schemeClr val="tx2"/>
                </a:solidFill>
                <a:latin typeface="Kievit Offc" panose="020B0504030101020102" pitchFamily="34" charset="0"/>
              </a:defRPr>
            </a:lvl3pPr>
            <a:lvl4pPr>
              <a:defRPr sz="2000" baseline="0">
                <a:solidFill>
                  <a:schemeClr val="tx2"/>
                </a:solidFill>
                <a:latin typeface="Kievit Offc" panose="020B0504030101020102" pitchFamily="34" charset="0"/>
              </a:defRPr>
            </a:lvl4pPr>
            <a:lvl5pPr>
              <a:defRPr sz="2000" baseline="0">
                <a:solidFill>
                  <a:schemeClr val="tx2"/>
                </a:solidFill>
                <a:latin typeface="Kievit Offc" panose="020B0504030101020102"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1443" y="5351267"/>
            <a:ext cx="3483016" cy="107963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0899" y="5351094"/>
            <a:ext cx="3483016" cy="107963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p>
        </p:txBody>
      </p:sp>
      <p:sp>
        <p:nvSpPr>
          <p:cNvPr id="3" name="Content Placeholder 2"/>
          <p:cNvSpPr>
            <a:spLocks noGrp="1"/>
          </p:cNvSpPr>
          <p:nvPr>
            <p:ph idx="1"/>
          </p:nvPr>
        </p:nvSpPr>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a:t>OSU FOUNDATION</a:t>
            </a:r>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bg1"/>
                </a:solidFill>
                <a:latin typeface="Verdana" charset="0"/>
              </a:defRPr>
            </a:lvl1pPr>
          </a:lstStyle>
          <a:p>
            <a:r>
              <a:rPr lang="en-US"/>
              <a:t>OREGON STATE UNIVERSITY</a:t>
            </a:r>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bg1"/>
                </a:solidFill>
                <a:latin typeface="Verdana" charset="0"/>
              </a:defRPr>
            </a:lvl1pPr>
          </a:lstStyle>
          <a:p>
            <a:r>
              <a:rPr lang="en-US"/>
              <a:t>| </a:t>
            </a:r>
            <a:fld id="{AAB6004F-53F9-E74D-AC89-56EA63355CB3}" type="slidenum">
              <a:rPr lang="en-US" smtClean="0"/>
              <a:pPr/>
              <a:t>‹#›</a:t>
            </a:fld>
            <a:endParaRPr lang="en-US"/>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12" r:id="rId3"/>
    <p:sldLayoutId id="2147483649" r:id="rId4"/>
    <p:sldLayoutId id="2147483677" r:id="rId5"/>
    <p:sldLayoutId id="2147483678" r:id="rId6"/>
    <p:sldLayoutId id="2147483679" r:id="rId7"/>
    <p:sldLayoutId id="2147483659" r:id="rId8"/>
    <p:sldLayoutId id="2147483681" r:id="rId9"/>
    <p:sldLayoutId id="2147483682" r:id="rId10"/>
    <p:sldLayoutId id="2147483683" r:id="rId11"/>
    <p:sldLayoutId id="2147483669"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p:hf hdr="0" dt="0"/>
  <p:txStyles>
    <p:titleStyle>
      <a:lvl1pPr algn="l" defTabSz="914400" rtl="0" eaLnBrk="1" latinLnBrk="0" hangingPunct="1">
        <a:lnSpc>
          <a:spcPct val="90000"/>
        </a:lnSpc>
        <a:spcBef>
          <a:spcPct val="0"/>
        </a:spcBef>
        <a:buNone/>
        <a:defRPr sz="4400" kern="1200" baseline="0">
          <a:solidFill>
            <a:schemeClr val="bg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228600" y="209550"/>
            <a:ext cx="11725275" cy="642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tx2"/>
                </a:solidFill>
                <a:latin typeface="KievitPro-Regular" charset="0"/>
              </a:defRPr>
            </a:lvl1pPr>
          </a:lstStyle>
          <a:p>
            <a:r>
              <a:rPr lang="en-US"/>
              <a:t>OREGON STATE UNIVERSITY</a:t>
            </a:r>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tx2"/>
                </a:solidFill>
                <a:latin typeface="KievitPro-Regular" charset="0"/>
              </a:defRPr>
            </a:lvl1pPr>
          </a:lstStyle>
          <a:p>
            <a:r>
              <a:rPr lang="en-US"/>
              <a:t>| </a:t>
            </a:r>
            <a:fld id="{AAB6004F-53F9-E74D-AC89-56EA63355CB3}" type="slidenum">
              <a:rPr lang="en-US" smtClean="0"/>
              <a:pPr/>
              <a:t>‹#›</a:t>
            </a:fld>
            <a:endParaRPr lang="en-US"/>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dt="0"/>
  <p:txStyles>
    <p:titleStyle>
      <a:lvl1pPr algn="l" defTabSz="914400" rtl="0" eaLnBrk="1" latinLnBrk="0" hangingPunct="1">
        <a:lnSpc>
          <a:spcPct val="90000"/>
        </a:lnSpc>
        <a:spcBef>
          <a:spcPct val="0"/>
        </a:spcBef>
        <a:buNone/>
        <a:defRPr sz="4400" kern="1200" baseline="0">
          <a:solidFill>
            <a:schemeClr val="bg1"/>
          </a:solidFill>
          <a:latin typeface="Rufina-Stencil-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KievitPro-Regular"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KievitPro-Regular"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KievitPro-Regular"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Office of foundation relations</a:t>
            </a:r>
          </a:p>
        </p:txBody>
      </p:sp>
    </p:spTree>
    <p:extLst>
      <p:ext uri="{BB962C8B-B14F-4D97-AF65-F5344CB8AC3E}">
        <p14:creationId xmlns:p14="http://schemas.microsoft.com/office/powerpoint/2010/main" val="314024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4C454B7-9E55-A712-57F6-4A98C7143B05}"/>
              </a:ext>
            </a:extLst>
          </p:cNvPr>
          <p:cNvSpPr>
            <a:spLocks noGrp="1"/>
          </p:cNvSpPr>
          <p:nvPr>
            <p:ph type="title"/>
          </p:nvPr>
        </p:nvSpPr>
        <p:spPr/>
        <p:txBody>
          <a:bodyPr/>
          <a:lstStyle/>
          <a:p>
            <a:r>
              <a:rPr lang="en-US" b="1" dirty="0"/>
              <a:t>About Private Foundations</a:t>
            </a:r>
            <a:endParaRPr lang="en-US" dirty="0"/>
          </a:p>
        </p:txBody>
      </p:sp>
      <p:sp>
        <p:nvSpPr>
          <p:cNvPr id="9" name="Content Placeholder 8"/>
          <p:cNvSpPr>
            <a:spLocks noGrp="1"/>
          </p:cNvSpPr>
          <p:nvPr>
            <p:ph idx="1"/>
          </p:nvPr>
        </p:nvSpPr>
        <p:spPr/>
        <p:txBody>
          <a:bodyPr>
            <a:normAutofit/>
          </a:bodyPr>
          <a:lstStyle/>
          <a:p>
            <a:pPr marL="0" indent="0">
              <a:buNone/>
            </a:pPr>
            <a:r>
              <a:rPr lang="en-US" b="1" dirty="0">
                <a:solidFill>
                  <a:srgbClr val="00859B"/>
                </a:solidFill>
              </a:rPr>
              <a:t>They make their own rules</a:t>
            </a:r>
            <a:endParaRPr lang="en-US" dirty="0"/>
          </a:p>
          <a:p>
            <a:pPr>
              <a:spcBef>
                <a:spcPts val="1800"/>
              </a:spcBef>
            </a:pPr>
            <a:r>
              <a:rPr lang="en-US" dirty="0"/>
              <a:t>Priorities and focus areas may change</a:t>
            </a:r>
          </a:p>
          <a:p>
            <a:pPr>
              <a:spcBef>
                <a:spcPts val="1800"/>
              </a:spcBef>
            </a:pPr>
            <a:r>
              <a:rPr lang="en-US" dirty="0"/>
              <a:t>Guidelines may change</a:t>
            </a:r>
          </a:p>
          <a:p>
            <a:pPr>
              <a:spcBef>
                <a:spcPts val="1800"/>
              </a:spcBef>
            </a:pPr>
            <a:r>
              <a:rPr lang="en-US" dirty="0"/>
              <a:t>Deadlines can be hard to predict</a:t>
            </a:r>
          </a:p>
          <a:p>
            <a:pPr>
              <a:spcBef>
                <a:spcPts val="1800"/>
              </a:spcBef>
            </a:pPr>
            <a:r>
              <a:rPr lang="en-US" dirty="0"/>
              <a:t>May be unavailable for feedback or support</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10</a:t>
            </a:fld>
            <a:endParaRPr lang="en-US" dirty="0"/>
          </a:p>
        </p:txBody>
      </p:sp>
      <p:pic>
        <p:nvPicPr>
          <p:cNvPr id="13" name="Picture 12">
            <a:extLst>
              <a:ext uri="{FF2B5EF4-FFF2-40B4-BE49-F238E27FC236}">
                <a16:creationId xmlns:a16="http://schemas.microsoft.com/office/drawing/2014/main" id="{8EC02D09-8500-A2CC-44C2-8ABBC6DD9D7A}"/>
              </a:ext>
            </a:extLst>
          </p:cNvPr>
          <p:cNvPicPr>
            <a:picLocks noChangeAspect="1"/>
          </p:cNvPicPr>
          <p:nvPr/>
        </p:nvPicPr>
        <p:blipFill>
          <a:blip r:embed="rId3"/>
          <a:stretch>
            <a:fillRect/>
          </a:stretch>
        </p:blipFill>
        <p:spPr>
          <a:xfrm>
            <a:off x="8015767" y="1256082"/>
            <a:ext cx="3338033" cy="3689405"/>
          </a:xfrm>
          <a:prstGeom prst="rect">
            <a:avLst/>
          </a:prstGeom>
        </p:spPr>
      </p:pic>
    </p:spTree>
    <p:extLst>
      <p:ext uri="{BB962C8B-B14F-4D97-AF65-F5344CB8AC3E}">
        <p14:creationId xmlns:p14="http://schemas.microsoft.com/office/powerpoint/2010/main" val="311891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F8B2A5-79E8-B868-68B0-44A62F4DE117}"/>
              </a:ext>
            </a:extLst>
          </p:cNvPr>
          <p:cNvPicPr>
            <a:picLocks noChangeAspect="1"/>
          </p:cNvPicPr>
          <p:nvPr/>
        </p:nvPicPr>
        <p:blipFill>
          <a:blip r:embed="rId3"/>
          <a:stretch>
            <a:fillRect/>
          </a:stretch>
        </p:blipFill>
        <p:spPr>
          <a:xfrm>
            <a:off x="7786351" y="1690688"/>
            <a:ext cx="4108361" cy="4108361"/>
          </a:xfrm>
          <a:prstGeom prst="rect">
            <a:avLst/>
          </a:prstGeom>
        </p:spPr>
      </p:pic>
      <p:sp>
        <p:nvSpPr>
          <p:cNvPr id="3" name="Title 2">
            <a:extLst>
              <a:ext uri="{FF2B5EF4-FFF2-40B4-BE49-F238E27FC236}">
                <a16:creationId xmlns:a16="http://schemas.microsoft.com/office/drawing/2014/main" id="{F3A31C34-43BC-6FE4-4111-52FF07602C50}"/>
              </a:ext>
            </a:extLst>
          </p:cNvPr>
          <p:cNvSpPr>
            <a:spLocks noGrp="1"/>
          </p:cNvSpPr>
          <p:nvPr>
            <p:ph type="title"/>
          </p:nvPr>
        </p:nvSpPr>
        <p:spPr/>
        <p:txBody>
          <a:bodyPr/>
          <a:lstStyle/>
          <a:p>
            <a:r>
              <a:rPr lang="en-US" b="1" dirty="0"/>
              <a:t>About Private Foundations</a:t>
            </a:r>
          </a:p>
        </p:txBody>
      </p:sp>
      <p:sp>
        <p:nvSpPr>
          <p:cNvPr id="9" name="Content Placeholder 8"/>
          <p:cNvSpPr>
            <a:spLocks noGrp="1"/>
          </p:cNvSpPr>
          <p:nvPr>
            <p:ph idx="1"/>
          </p:nvPr>
        </p:nvSpPr>
        <p:spPr/>
        <p:txBody>
          <a:bodyPr>
            <a:normAutofit/>
          </a:bodyPr>
          <a:lstStyle/>
          <a:p>
            <a:pPr marL="0" indent="0">
              <a:lnSpc>
                <a:spcPct val="100000"/>
              </a:lnSpc>
              <a:buNone/>
            </a:pPr>
            <a:r>
              <a:rPr lang="en-US" b="1" dirty="0">
                <a:solidFill>
                  <a:srgbClr val="00859B"/>
                </a:solidFill>
              </a:rPr>
              <a:t>Part of a balanced external funding plan</a:t>
            </a:r>
          </a:p>
          <a:p>
            <a:pPr>
              <a:lnSpc>
                <a:spcPct val="100000"/>
              </a:lnSpc>
              <a:spcBef>
                <a:spcPts val="1800"/>
              </a:spcBef>
            </a:pPr>
            <a:r>
              <a:rPr lang="en-US" dirty="0"/>
              <a:t>Motivated to improve the world</a:t>
            </a:r>
          </a:p>
          <a:p>
            <a:pPr>
              <a:lnSpc>
                <a:spcPct val="100000"/>
              </a:lnSpc>
              <a:spcBef>
                <a:spcPts val="1800"/>
              </a:spcBef>
            </a:pPr>
            <a:r>
              <a:rPr lang="en-US" dirty="0"/>
              <a:t>Uniquely flexible funding source, nimble</a:t>
            </a:r>
          </a:p>
          <a:p>
            <a:pPr lvl="1">
              <a:lnSpc>
                <a:spcPct val="100000"/>
              </a:lnSpc>
            </a:pPr>
            <a:r>
              <a:rPr lang="en-US" sz="2000" dirty="0">
                <a:latin typeface="Verdana" panose="020B0604030504040204" pitchFamily="34" charset="0"/>
                <a:ea typeface="Verdana" panose="020B0604030504040204" pitchFamily="34" charset="0"/>
                <a:cs typeface="Verdana" panose="020B0604030504040204" pitchFamily="34" charset="0"/>
              </a:rPr>
              <a:t>Focus on emerging issues</a:t>
            </a:r>
          </a:p>
          <a:p>
            <a:pPr lvl="1">
              <a:lnSpc>
                <a:spcPct val="100000"/>
              </a:lnSpc>
            </a:pPr>
            <a:r>
              <a:rPr lang="en-US" sz="2000" dirty="0">
                <a:latin typeface="Verdana" panose="020B0604030504040204" pitchFamily="34" charset="0"/>
                <a:ea typeface="Verdana" panose="020B0604030504040204" pitchFamily="34" charset="0"/>
                <a:cs typeface="Verdana" panose="020B0604030504040204" pitchFamily="34" charset="0"/>
              </a:rPr>
              <a:t>Focus on emerging special interest populations</a:t>
            </a:r>
          </a:p>
          <a:p>
            <a:pPr lvl="1">
              <a:lnSpc>
                <a:spcPct val="100000"/>
              </a:lnSpc>
            </a:pPr>
            <a:r>
              <a:rPr lang="en-US" sz="2000" dirty="0">
                <a:latin typeface="Verdana" panose="020B0604030504040204" pitchFamily="34" charset="0"/>
                <a:ea typeface="Verdana" panose="020B0604030504040204" pitchFamily="34" charset="0"/>
                <a:cs typeface="Verdana" panose="020B0604030504040204" pitchFamily="34" charset="0"/>
              </a:rPr>
              <a:t>Willing to collaborate with other funding sources</a:t>
            </a:r>
          </a:p>
          <a:p>
            <a:pPr lvl="1">
              <a:lnSpc>
                <a:spcPct val="100000"/>
              </a:lnSpc>
            </a:pPr>
            <a:r>
              <a:rPr lang="en-US" sz="2000" dirty="0">
                <a:latin typeface="Verdana" panose="020B0604030504040204" pitchFamily="34" charset="0"/>
                <a:ea typeface="Verdana" panose="020B0604030504040204" pitchFamily="34" charset="0"/>
                <a:cs typeface="Verdana" panose="020B0604030504040204" pitchFamily="34" charset="0"/>
              </a:rPr>
              <a:t>Willing to provide alternative forms of assistance</a:t>
            </a:r>
          </a:p>
          <a:p>
            <a:pPr lvl="1">
              <a:lnSpc>
                <a:spcPct val="100000"/>
              </a:lnSpc>
            </a:pPr>
            <a:r>
              <a:rPr lang="en-US" sz="2000" dirty="0">
                <a:latin typeface="Verdana" panose="020B0604030504040204" pitchFamily="34" charset="0"/>
                <a:ea typeface="Verdana" panose="020B0604030504040204" pitchFamily="34" charset="0"/>
                <a:cs typeface="Verdana" panose="020B0604030504040204" pitchFamily="34" charset="0"/>
              </a:rPr>
              <a:t>Willing to consider experimental activities</a:t>
            </a: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11</a:t>
            </a:fld>
            <a:endParaRPr lang="en-US" dirty="0"/>
          </a:p>
        </p:txBody>
      </p:sp>
    </p:spTree>
    <p:extLst>
      <p:ext uri="{BB962C8B-B14F-4D97-AF65-F5344CB8AC3E}">
        <p14:creationId xmlns:p14="http://schemas.microsoft.com/office/powerpoint/2010/main" val="11819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500"/>
                                        <p:tgtEl>
                                          <p:spTgt spid="9">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F8B2A5-79E8-B868-68B0-44A62F4DE117}"/>
              </a:ext>
            </a:extLst>
          </p:cNvPr>
          <p:cNvPicPr>
            <a:picLocks noChangeAspect="1"/>
          </p:cNvPicPr>
          <p:nvPr/>
        </p:nvPicPr>
        <p:blipFill>
          <a:blip r:embed="rId3"/>
          <a:stretch>
            <a:fillRect/>
          </a:stretch>
        </p:blipFill>
        <p:spPr>
          <a:xfrm>
            <a:off x="7786351" y="1690688"/>
            <a:ext cx="4108361" cy="4108361"/>
          </a:xfrm>
          <a:prstGeom prst="rect">
            <a:avLst/>
          </a:prstGeom>
        </p:spPr>
      </p:pic>
      <p:sp>
        <p:nvSpPr>
          <p:cNvPr id="3" name="Title 2">
            <a:extLst>
              <a:ext uri="{FF2B5EF4-FFF2-40B4-BE49-F238E27FC236}">
                <a16:creationId xmlns:a16="http://schemas.microsoft.com/office/drawing/2014/main" id="{F3A31C34-43BC-6FE4-4111-52FF07602C50}"/>
              </a:ext>
            </a:extLst>
          </p:cNvPr>
          <p:cNvSpPr>
            <a:spLocks noGrp="1"/>
          </p:cNvSpPr>
          <p:nvPr>
            <p:ph type="title"/>
          </p:nvPr>
        </p:nvSpPr>
        <p:spPr/>
        <p:txBody>
          <a:bodyPr/>
          <a:lstStyle/>
          <a:p>
            <a:r>
              <a:rPr lang="en-US" b="1" dirty="0"/>
              <a:t>About Private Foundations</a:t>
            </a:r>
          </a:p>
        </p:txBody>
      </p:sp>
      <p:sp>
        <p:nvSpPr>
          <p:cNvPr id="9" name="Content Placeholder 8"/>
          <p:cNvSpPr>
            <a:spLocks noGrp="1"/>
          </p:cNvSpPr>
          <p:nvPr>
            <p:ph idx="1"/>
          </p:nvPr>
        </p:nvSpPr>
        <p:spPr/>
        <p:txBody>
          <a:bodyPr>
            <a:normAutofit/>
          </a:bodyPr>
          <a:lstStyle/>
          <a:p>
            <a:pPr marL="0" indent="0">
              <a:lnSpc>
                <a:spcPct val="100000"/>
              </a:lnSpc>
              <a:buNone/>
            </a:pPr>
            <a:r>
              <a:rPr lang="en-US" sz="3600" b="1" dirty="0">
                <a:solidFill>
                  <a:srgbClr val="00859B"/>
                </a:solidFill>
              </a:rPr>
              <a:t>Part of a balanced external funding plan</a:t>
            </a:r>
          </a:p>
          <a:p>
            <a:pPr>
              <a:lnSpc>
                <a:spcPct val="100000"/>
              </a:lnSpc>
              <a:spcBef>
                <a:spcPts val="1800"/>
              </a:spcBef>
            </a:pPr>
            <a:r>
              <a:rPr lang="en-US" sz="3600" dirty="0"/>
              <a:t>More rapid turnaround</a:t>
            </a:r>
          </a:p>
          <a:p>
            <a:pPr>
              <a:lnSpc>
                <a:spcPct val="100000"/>
              </a:lnSpc>
              <a:spcBef>
                <a:spcPts val="1800"/>
              </a:spcBef>
            </a:pPr>
            <a:r>
              <a:rPr lang="en-US" sz="3600" dirty="0"/>
              <a:t>Sometimes less competition</a:t>
            </a:r>
          </a:p>
          <a:p>
            <a:pPr>
              <a:lnSpc>
                <a:spcPct val="100000"/>
              </a:lnSpc>
              <a:spcBef>
                <a:spcPts val="1800"/>
              </a:spcBef>
            </a:pPr>
            <a:r>
              <a:rPr lang="en-US" sz="3600" dirty="0"/>
              <a:t>Usually smaller gifts </a:t>
            </a:r>
          </a:p>
          <a:p>
            <a:pPr lvl="1">
              <a:lnSpc>
                <a:spcPct val="100000"/>
              </a:lnSpc>
              <a:spcBef>
                <a:spcPts val="1800"/>
              </a:spcBef>
            </a:pPr>
            <a:r>
              <a:rPr lang="en-US" sz="3200" dirty="0"/>
              <a:t>Seed funding for larger initiatives</a:t>
            </a:r>
          </a:p>
          <a:p>
            <a:pPr>
              <a:lnSpc>
                <a:spcPct val="100000"/>
              </a:lnSpc>
            </a:pPr>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12</a:t>
            </a:fld>
            <a:endParaRPr lang="en-US" dirty="0"/>
          </a:p>
        </p:txBody>
      </p:sp>
    </p:spTree>
    <p:extLst>
      <p:ext uri="{BB962C8B-B14F-4D97-AF65-F5344CB8AC3E}">
        <p14:creationId xmlns:p14="http://schemas.microsoft.com/office/powerpoint/2010/main" val="37411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859B"/>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Best thought of as supporting innovations, startups, and special projects.</a:t>
            </a:r>
            <a:endParaRPr lang="en-US" dirty="0"/>
          </a:p>
        </p:txBody>
      </p:sp>
      <p:sp>
        <p:nvSpPr>
          <p:cNvPr id="5" name="Footer Placeholder 4"/>
          <p:cNvSpPr>
            <a:spLocks noGrp="1"/>
          </p:cNvSpPr>
          <p:nvPr>
            <p:ph type="ftr" sz="quarter" idx="11"/>
          </p:nvPr>
        </p:nvSpPr>
        <p:spPr/>
        <p:txBody>
          <a:bodyPr/>
          <a:lstStyle/>
          <a:p>
            <a:r>
              <a:rPr lang="en-US" dirty="0"/>
              <a:t>OSU FOUNDATION</a:t>
            </a:r>
          </a:p>
        </p:txBody>
      </p:sp>
      <p:sp>
        <p:nvSpPr>
          <p:cNvPr id="6" name="Slide Number Placeholder 5"/>
          <p:cNvSpPr>
            <a:spLocks noGrp="1"/>
          </p:cNvSpPr>
          <p:nvPr>
            <p:ph type="sldNum" sz="quarter" idx="12"/>
          </p:nvPr>
        </p:nvSpPr>
        <p:spPr/>
        <p:txBody>
          <a:bodyPr/>
          <a:lstStyle/>
          <a:p>
            <a:fld id="{AAB6004F-53F9-E74D-AC89-56EA63355CB3}" type="slidenum">
              <a:rPr lang="en-US" smtClean="0"/>
              <a:pPr/>
              <a:t>13</a:t>
            </a:fld>
            <a:endParaRPr lang="en-US" dirty="0"/>
          </a:p>
        </p:txBody>
      </p:sp>
    </p:spTree>
    <p:extLst>
      <p:ext uri="{BB962C8B-B14F-4D97-AF65-F5344CB8AC3E}">
        <p14:creationId xmlns:p14="http://schemas.microsoft.com/office/powerpoint/2010/main" val="240425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B261A-E5FD-504D-CF0E-B50A40EDABA8}"/>
              </a:ext>
            </a:extLst>
          </p:cNvPr>
          <p:cNvSpPr>
            <a:spLocks noGrp="1"/>
          </p:cNvSpPr>
          <p:nvPr>
            <p:ph type="title"/>
          </p:nvPr>
        </p:nvSpPr>
        <p:spPr/>
        <p:txBody>
          <a:bodyPr/>
          <a:lstStyle/>
          <a:p>
            <a:r>
              <a:rPr lang="en-US" b="1" dirty="0"/>
              <a:t>Playing Matchmaker</a:t>
            </a:r>
          </a:p>
        </p:txBody>
      </p:sp>
      <p:sp>
        <p:nvSpPr>
          <p:cNvPr id="3" name="Content Placeholder 2">
            <a:extLst>
              <a:ext uri="{FF2B5EF4-FFF2-40B4-BE49-F238E27FC236}">
                <a16:creationId xmlns:a16="http://schemas.microsoft.com/office/drawing/2014/main" id="{7475E0B6-8802-183D-CA67-DBB5DB337159}"/>
              </a:ext>
            </a:extLst>
          </p:cNvPr>
          <p:cNvSpPr>
            <a:spLocks noGrp="1"/>
          </p:cNvSpPr>
          <p:nvPr>
            <p:ph idx="1"/>
          </p:nvPr>
        </p:nvSpPr>
        <p:spPr>
          <a:xfrm>
            <a:off x="838200" y="1442434"/>
            <a:ext cx="10515600" cy="4734529"/>
          </a:xfrm>
        </p:spPr>
        <p:txBody>
          <a:bodyPr>
            <a:normAutofit/>
          </a:bodyPr>
          <a:lstStyle/>
          <a:p>
            <a:pPr marL="0" indent="0">
              <a:buNone/>
            </a:pPr>
            <a:r>
              <a:rPr lang="en-US" dirty="0"/>
              <a:t>The Foundation Relations team works to match funding opportunities with OSU faculty and programs.</a:t>
            </a:r>
          </a:p>
          <a:p>
            <a:pPr marL="0" indent="0" algn="ctr">
              <a:spcAft>
                <a:spcPts val="1000"/>
              </a:spcAft>
              <a:buNone/>
            </a:pPr>
            <a:r>
              <a:rPr lang="en-US" sz="4800" b="1" dirty="0">
                <a:solidFill>
                  <a:schemeClr val="tx1"/>
                </a:solidFill>
              </a:rPr>
              <a:t>You can help!</a:t>
            </a:r>
          </a:p>
          <a:p>
            <a:pPr marL="0" indent="0">
              <a:spcBef>
                <a:spcPts val="0"/>
              </a:spcBef>
              <a:spcAft>
                <a:spcPts val="1000"/>
              </a:spcAft>
              <a:buNone/>
            </a:pPr>
            <a:r>
              <a:rPr lang="en-US" dirty="0"/>
              <a:t>Share your research topic/project idea and vision with the FR team and the College of Agricultural Science research administration.</a:t>
            </a:r>
            <a:endParaRPr lang="en-US" sz="2400" dirty="0"/>
          </a:p>
          <a:p>
            <a:pPr lvl="1">
              <a:spcBef>
                <a:spcPts val="0"/>
              </a:spcBef>
            </a:pPr>
            <a:r>
              <a:rPr lang="en-US" dirty="0"/>
              <a:t>What problem does your work hope to solve?</a:t>
            </a:r>
          </a:p>
          <a:p>
            <a:pPr lvl="1"/>
            <a:r>
              <a:rPr lang="en-US" dirty="0"/>
              <a:t>What method do you plan to use?</a:t>
            </a:r>
          </a:p>
          <a:p>
            <a:pPr lvl="1"/>
            <a:r>
              <a:rPr lang="en-US" dirty="0"/>
              <a:t>Who does your work benefit? Be specific!</a:t>
            </a:r>
          </a:p>
          <a:p>
            <a:pPr lvl="1"/>
            <a:r>
              <a:rPr lang="en-US" dirty="0"/>
              <a:t>How is society improved through your efforts? </a:t>
            </a:r>
            <a:r>
              <a:rPr lang="en-US" i="1" dirty="0"/>
              <a:t>What is the impact</a:t>
            </a:r>
            <a:r>
              <a:rPr lang="en-US" dirty="0"/>
              <a:t>?</a:t>
            </a:r>
          </a:p>
          <a:p>
            <a:endParaRPr lang="en-US" dirty="0"/>
          </a:p>
        </p:txBody>
      </p:sp>
      <p:sp>
        <p:nvSpPr>
          <p:cNvPr id="4" name="Footer Placeholder 3">
            <a:extLst>
              <a:ext uri="{FF2B5EF4-FFF2-40B4-BE49-F238E27FC236}">
                <a16:creationId xmlns:a16="http://schemas.microsoft.com/office/drawing/2014/main" id="{7583E886-959B-0134-E835-D9A6E5372D95}"/>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C53DB4FF-4903-B612-F6BE-BCB2F2BF52E4}"/>
              </a:ext>
            </a:extLst>
          </p:cNvPr>
          <p:cNvSpPr>
            <a:spLocks noGrp="1"/>
          </p:cNvSpPr>
          <p:nvPr>
            <p:ph type="sldNum" sz="quarter" idx="12"/>
          </p:nvPr>
        </p:nvSpPr>
        <p:spPr/>
        <p:txBody>
          <a:bodyPr/>
          <a:lstStyle/>
          <a:p>
            <a:fld id="{AAB6004F-53F9-E74D-AC89-56EA63355CB3}" type="slidenum">
              <a:rPr lang="en-US" smtClean="0"/>
              <a:pPr/>
              <a:t>14</a:t>
            </a:fld>
            <a:endParaRPr lang="en-US"/>
          </a:p>
        </p:txBody>
      </p:sp>
    </p:spTree>
    <p:extLst>
      <p:ext uri="{BB962C8B-B14F-4D97-AF65-F5344CB8AC3E}">
        <p14:creationId xmlns:p14="http://schemas.microsoft.com/office/powerpoint/2010/main" val="364992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511800" y="6226175"/>
            <a:ext cx="6680200" cy="365125"/>
          </a:xfrm>
        </p:spPr>
        <p:txBody>
          <a:bodyPr/>
          <a:lstStyle/>
          <a:p>
            <a:r>
              <a:rPr lang="en-US"/>
              <a:t>OSU FOUNDATION</a:t>
            </a:r>
          </a:p>
        </p:txBody>
      </p:sp>
      <p:sp>
        <p:nvSpPr>
          <p:cNvPr id="5" name="Slide Number Placeholder 4"/>
          <p:cNvSpPr>
            <a:spLocks noGrp="1"/>
          </p:cNvSpPr>
          <p:nvPr>
            <p:ph type="sldNum" sz="quarter" idx="4294967295"/>
          </p:nvPr>
        </p:nvSpPr>
        <p:spPr>
          <a:xfrm>
            <a:off x="11557000" y="6226175"/>
            <a:ext cx="635000" cy="365125"/>
          </a:xfrm>
        </p:spPr>
        <p:txBody>
          <a:bodyPr/>
          <a:lstStyle/>
          <a:p>
            <a:fld id="{AAB6004F-53F9-E74D-AC89-56EA63355CB3}" type="slidenum">
              <a:rPr lang="en-US" smtClean="0"/>
              <a:t>15</a:t>
            </a:fld>
            <a:endParaRPr lang="en-US"/>
          </a:p>
        </p:txBody>
      </p:sp>
      <p:sp>
        <p:nvSpPr>
          <p:cNvPr id="11" name="Title 10"/>
          <p:cNvSpPr>
            <a:spLocks noGrp="1"/>
          </p:cNvSpPr>
          <p:nvPr>
            <p:ph type="ctrTitle"/>
          </p:nvPr>
        </p:nvSpPr>
        <p:spPr>
          <a:xfrm>
            <a:off x="1098123" y="2569028"/>
            <a:ext cx="4997877" cy="2851373"/>
          </a:xfrm>
        </p:spPr>
        <p:txBody>
          <a:bodyPr/>
          <a:lstStyle/>
          <a:p>
            <a:r>
              <a:rPr lang="en-US"/>
              <a:t>Questions?</a:t>
            </a:r>
          </a:p>
        </p:txBody>
      </p:sp>
    </p:spTree>
    <p:extLst>
      <p:ext uri="{BB962C8B-B14F-4D97-AF65-F5344CB8AC3E}">
        <p14:creationId xmlns:p14="http://schemas.microsoft.com/office/powerpoint/2010/main" val="247632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OSU Foundation</a:t>
            </a:r>
            <a:br>
              <a:rPr lang="en-US" dirty="0"/>
            </a:br>
            <a:r>
              <a:rPr lang="en-US" b="1" dirty="0">
                <a:solidFill>
                  <a:srgbClr val="00859B"/>
                </a:solidFill>
              </a:rPr>
              <a:t>Office</a:t>
            </a:r>
            <a:r>
              <a:rPr lang="en-US" b="1" dirty="0">
                <a:solidFill>
                  <a:schemeClr val="accent5"/>
                </a:solidFill>
              </a:rPr>
              <a:t> of Foundation Relations</a:t>
            </a:r>
          </a:p>
        </p:txBody>
      </p:sp>
      <p:sp>
        <p:nvSpPr>
          <p:cNvPr id="2" name="Text Placeholder 1">
            <a:extLst>
              <a:ext uri="{FF2B5EF4-FFF2-40B4-BE49-F238E27FC236}">
                <a16:creationId xmlns:a16="http://schemas.microsoft.com/office/drawing/2014/main" id="{E9A23282-7A10-446A-B1D0-83B600B82D0C}"/>
              </a:ext>
            </a:extLst>
          </p:cNvPr>
          <p:cNvSpPr>
            <a:spLocks noGrp="1"/>
          </p:cNvSpPr>
          <p:nvPr>
            <p:ph type="body" idx="1"/>
          </p:nvPr>
        </p:nvSpPr>
        <p:spPr>
          <a:xfrm>
            <a:off x="571678" y="5123318"/>
            <a:ext cx="2557144" cy="931408"/>
          </a:xfrm>
        </p:spPr>
        <p:txBody>
          <a:bodyPr>
            <a:normAutofit/>
          </a:bodyPr>
          <a:lstStyle/>
          <a:p>
            <a:pPr algn="ctr"/>
            <a:r>
              <a:rPr lang="en-US">
                <a:latin typeface="Calibri"/>
                <a:ea typeface="Calibri"/>
                <a:cs typeface="Calibri"/>
              </a:rPr>
              <a:t>Aaron Shonk</a:t>
            </a:r>
          </a:p>
          <a:p>
            <a:pPr algn="ctr"/>
            <a:r>
              <a:rPr lang="en-US">
                <a:latin typeface="Calibri"/>
                <a:ea typeface="Calibri"/>
                <a:cs typeface="Calibri"/>
              </a:rPr>
              <a:t>Senior Director</a:t>
            </a:r>
          </a:p>
        </p:txBody>
      </p:sp>
      <p:pic>
        <p:nvPicPr>
          <p:cNvPr id="11" name="Content Placeholder 10">
            <a:extLst>
              <a:ext uri="{FF2B5EF4-FFF2-40B4-BE49-F238E27FC236}">
                <a16:creationId xmlns:a16="http://schemas.microsoft.com/office/drawing/2014/main" id="{C6C3E7AD-D453-4755-A7D5-586C4B474FF5}"/>
              </a:ext>
            </a:extLst>
          </p:cNvPr>
          <p:cNvPicPr>
            <a:picLocks noGrp="1" noChangeAspect="1"/>
          </p:cNvPicPr>
          <p:nvPr>
            <p:ph sz="half" idx="2"/>
          </p:nvPr>
        </p:nvPicPr>
        <p:blipFill rotWithShape="1">
          <a:blip r:embed="rId3"/>
          <a:srcRect t="3175" r="-699" b="20711"/>
          <a:stretch/>
        </p:blipFill>
        <p:spPr>
          <a:xfrm>
            <a:off x="6353846" y="3020837"/>
            <a:ext cx="2038254" cy="2033690"/>
          </a:xfrm>
          <a:prstGeom prst="flowChartConnector">
            <a:avLst/>
          </a:prstGeom>
        </p:spPr>
      </p:pic>
      <p:sp>
        <p:nvSpPr>
          <p:cNvPr id="8" name="Text Placeholder 7">
            <a:extLst>
              <a:ext uri="{FF2B5EF4-FFF2-40B4-BE49-F238E27FC236}">
                <a16:creationId xmlns:a16="http://schemas.microsoft.com/office/drawing/2014/main" id="{3A9E4874-F259-48C2-A447-1022EFCDDC96}"/>
              </a:ext>
            </a:extLst>
          </p:cNvPr>
          <p:cNvSpPr>
            <a:spLocks noGrp="1"/>
          </p:cNvSpPr>
          <p:nvPr>
            <p:ph type="body" sz="quarter" idx="3"/>
          </p:nvPr>
        </p:nvSpPr>
        <p:spPr>
          <a:xfrm>
            <a:off x="6099846" y="5224640"/>
            <a:ext cx="2560320" cy="823912"/>
          </a:xfrm>
        </p:spPr>
        <p:txBody>
          <a:bodyPr vert="horz" lIns="91440" tIns="45720" rIns="91440" bIns="45720" rtlCol="0" anchor="b">
            <a:noAutofit/>
          </a:bodyPr>
          <a:lstStyle/>
          <a:p>
            <a:pPr algn="ctr"/>
            <a:r>
              <a:rPr lang="en-US">
                <a:latin typeface="Calibri"/>
                <a:ea typeface="Calibri"/>
                <a:cs typeface="Calibri"/>
              </a:rPr>
              <a:t>Elizabeth Ocampo</a:t>
            </a:r>
          </a:p>
          <a:p>
            <a:pPr algn="ctr"/>
            <a:r>
              <a:rPr lang="en-US">
                <a:latin typeface="Calibri"/>
                <a:ea typeface="Calibri"/>
                <a:cs typeface="Calibri"/>
              </a:rPr>
              <a:t>Director</a:t>
            </a:r>
          </a:p>
        </p:txBody>
      </p:sp>
      <p:pic>
        <p:nvPicPr>
          <p:cNvPr id="13" name="Content Placeholder 12">
            <a:extLst>
              <a:ext uri="{FF2B5EF4-FFF2-40B4-BE49-F238E27FC236}">
                <a16:creationId xmlns:a16="http://schemas.microsoft.com/office/drawing/2014/main" id="{32D44F0F-B20A-4A4A-BA20-9EC63E74837D}"/>
              </a:ext>
            </a:extLst>
          </p:cNvPr>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l="29944" t="5322" r="31761" b="38052"/>
          <a:stretch/>
        </p:blipFill>
        <p:spPr>
          <a:xfrm>
            <a:off x="3436325" y="3075166"/>
            <a:ext cx="2039112" cy="2010119"/>
          </a:xfrm>
          <a:prstGeom prst="flowChartConnector">
            <a:avLst/>
          </a:prstGeom>
        </p:spPr>
      </p:pic>
      <p:sp>
        <p:nvSpPr>
          <p:cNvPr id="4" name="Footer Placeholder 3"/>
          <p:cNvSpPr>
            <a:spLocks noGrp="1"/>
          </p:cNvSpPr>
          <p:nvPr>
            <p:ph type="ftr" sz="quarter" idx="11"/>
          </p:nvPr>
        </p:nvSpPr>
        <p:spPr/>
        <p:txBody>
          <a:bodyPr/>
          <a:lstStyle/>
          <a:p>
            <a:r>
              <a:rPr lang="en-US"/>
              <a:t>OREGON STATE UNIVERSITY</a:t>
            </a:r>
          </a:p>
        </p:txBody>
      </p:sp>
      <p:sp>
        <p:nvSpPr>
          <p:cNvPr id="5" name="Slide Number Placeholder 4"/>
          <p:cNvSpPr>
            <a:spLocks noGrp="1"/>
          </p:cNvSpPr>
          <p:nvPr>
            <p:ph type="sldNum" sz="quarter" idx="12"/>
          </p:nvPr>
        </p:nvSpPr>
        <p:spPr/>
        <p:txBody>
          <a:bodyPr/>
          <a:lstStyle/>
          <a:p>
            <a:fld id="{AAB6004F-53F9-E74D-AC89-56EA63355CB3}" type="slidenum">
              <a:rPr lang="en-US" smtClean="0"/>
              <a:pPr/>
              <a:t>2</a:t>
            </a:fld>
            <a:endParaRPr lang="en-US"/>
          </a:p>
        </p:txBody>
      </p:sp>
      <p:pic>
        <p:nvPicPr>
          <p:cNvPr id="15" name="Picture 14">
            <a:extLst>
              <a:ext uri="{FF2B5EF4-FFF2-40B4-BE49-F238E27FC236}">
                <a16:creationId xmlns:a16="http://schemas.microsoft.com/office/drawing/2014/main" id="{3EB2F77E-4A28-4635-ADA1-9DA0B8DB04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608" t="337" r="32747" b="42607"/>
          <a:stretch/>
        </p:blipFill>
        <p:spPr>
          <a:xfrm>
            <a:off x="739436" y="2977833"/>
            <a:ext cx="2039112" cy="2175365"/>
          </a:xfrm>
          <a:prstGeom prst="flowChartConnector">
            <a:avLst/>
          </a:prstGeom>
        </p:spPr>
      </p:pic>
      <p:sp>
        <p:nvSpPr>
          <p:cNvPr id="20" name="Text Placeholder 1">
            <a:extLst>
              <a:ext uri="{FF2B5EF4-FFF2-40B4-BE49-F238E27FC236}">
                <a16:creationId xmlns:a16="http://schemas.microsoft.com/office/drawing/2014/main" id="{9A48003F-DEA8-4396-BD33-2BB9A16F00FD}"/>
              </a:ext>
            </a:extLst>
          </p:cNvPr>
          <p:cNvSpPr txBox="1">
            <a:spLocks/>
          </p:cNvSpPr>
          <p:nvPr/>
        </p:nvSpPr>
        <p:spPr>
          <a:xfrm>
            <a:off x="3177309" y="5124124"/>
            <a:ext cx="2557144" cy="93140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solidFill>
                  <a:schemeClr val="tx2"/>
                </a:solidFill>
              </a:rPr>
              <a:t>Paul DuBois</a:t>
            </a:r>
          </a:p>
          <a:p>
            <a:pPr algn="ctr"/>
            <a:r>
              <a:rPr lang="en-US">
                <a:solidFill>
                  <a:schemeClr val="tx2"/>
                </a:solidFill>
              </a:rPr>
              <a:t>Director</a:t>
            </a:r>
          </a:p>
        </p:txBody>
      </p:sp>
      <p:pic>
        <p:nvPicPr>
          <p:cNvPr id="3" name="Picture 6">
            <a:extLst>
              <a:ext uri="{FF2B5EF4-FFF2-40B4-BE49-F238E27FC236}">
                <a16:creationId xmlns:a16="http://schemas.microsoft.com/office/drawing/2014/main" id="{A6B2214E-BF1C-6843-F0A6-B3D82917A5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403" t="5902" r="32755" b="39896"/>
          <a:stretch/>
        </p:blipFill>
        <p:spPr>
          <a:xfrm>
            <a:off x="8997188" y="3020837"/>
            <a:ext cx="2039112" cy="1999765"/>
          </a:xfrm>
          <a:prstGeom prst="flowChartConnector">
            <a:avLst/>
          </a:prstGeom>
        </p:spPr>
      </p:pic>
      <p:sp>
        <p:nvSpPr>
          <p:cNvPr id="9" name="Text Placeholder 1">
            <a:extLst>
              <a:ext uri="{FF2B5EF4-FFF2-40B4-BE49-F238E27FC236}">
                <a16:creationId xmlns:a16="http://schemas.microsoft.com/office/drawing/2014/main" id="{194CF9DA-7491-3BE8-E106-8E41A7C35B02}"/>
              </a:ext>
            </a:extLst>
          </p:cNvPr>
          <p:cNvSpPr txBox="1">
            <a:spLocks/>
          </p:cNvSpPr>
          <p:nvPr/>
        </p:nvSpPr>
        <p:spPr>
          <a:xfrm>
            <a:off x="8781522" y="5049941"/>
            <a:ext cx="2557144" cy="93140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a:buNone/>
              <a:defRPr sz="2400" b="1" kern="1200" baseline="0">
                <a:solidFill>
                  <a:schemeClr val="tx2"/>
                </a:solidFill>
                <a:latin typeface="Kievit Offc" panose="020B0504030101020102" pitchFamily="34" charset="0"/>
                <a:ea typeface="+mn-ea"/>
                <a:cs typeface="+mn-cs"/>
              </a:defRPr>
            </a:lvl1pPr>
            <a:lvl2pPr marL="457200" indent="0" algn="l" defTabSz="914400" rtl="0" eaLnBrk="1" latinLnBrk="0" hangingPunct="1">
              <a:lnSpc>
                <a:spcPct val="90000"/>
              </a:lnSpc>
              <a:spcBef>
                <a:spcPts val="500"/>
              </a:spcBef>
              <a:buFont typeface="Arial"/>
              <a:buNone/>
              <a:defRPr sz="2000" b="1" kern="1200" baseline="0">
                <a:solidFill>
                  <a:schemeClr val="bg1"/>
                </a:solidFill>
                <a:latin typeface="KievitPro-Regular" charset="0"/>
                <a:ea typeface="+mn-ea"/>
                <a:cs typeface="+mn-cs"/>
              </a:defRPr>
            </a:lvl2pPr>
            <a:lvl3pPr marL="914400" indent="0" algn="l" defTabSz="914400" rtl="0" eaLnBrk="1" latinLnBrk="0" hangingPunct="1">
              <a:lnSpc>
                <a:spcPct val="90000"/>
              </a:lnSpc>
              <a:spcBef>
                <a:spcPts val="500"/>
              </a:spcBef>
              <a:buFont typeface="Arial"/>
              <a:buNone/>
              <a:defRPr sz="1800" b="1" kern="1200" baseline="0">
                <a:solidFill>
                  <a:schemeClr val="bg1"/>
                </a:solidFill>
                <a:latin typeface="KievitPro-Regular" charset="0"/>
                <a:ea typeface="+mn-ea"/>
                <a:cs typeface="+mn-cs"/>
              </a:defRPr>
            </a:lvl3pPr>
            <a:lvl4pPr marL="13716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4pPr>
            <a:lvl5pPr marL="1828800" indent="0" algn="l" defTabSz="914400" rtl="0" eaLnBrk="1" latinLnBrk="0" hangingPunct="1">
              <a:lnSpc>
                <a:spcPct val="90000"/>
              </a:lnSpc>
              <a:spcBef>
                <a:spcPts val="500"/>
              </a:spcBef>
              <a:buFont typeface="Arial"/>
              <a:buNone/>
              <a:defRPr sz="1600" b="1" kern="1200" baseline="0">
                <a:solidFill>
                  <a:schemeClr val="bg1"/>
                </a:solidFill>
                <a:latin typeface="KievitPro-Regular" charset="0"/>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gn="ctr"/>
            <a:r>
              <a:rPr lang="en-US">
                <a:latin typeface="Calibri"/>
                <a:ea typeface="Calibri"/>
                <a:cs typeface="Calibri"/>
              </a:rPr>
              <a:t>Emily Payne</a:t>
            </a:r>
          </a:p>
          <a:p>
            <a:pPr algn="ctr"/>
            <a:r>
              <a:rPr lang="en-US">
                <a:latin typeface="Calibri"/>
                <a:ea typeface="Calibri"/>
                <a:cs typeface="Calibri"/>
              </a:rPr>
              <a:t>Assistant Director</a:t>
            </a:r>
          </a:p>
        </p:txBody>
      </p:sp>
    </p:spTree>
    <p:extLst>
      <p:ext uri="{BB962C8B-B14F-4D97-AF65-F5344CB8AC3E}">
        <p14:creationId xmlns:p14="http://schemas.microsoft.com/office/powerpoint/2010/main" val="231967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1668-05EB-45DB-B981-CC3E02EBC2D1}"/>
              </a:ext>
            </a:extLst>
          </p:cNvPr>
          <p:cNvSpPr>
            <a:spLocks noGrp="1"/>
          </p:cNvSpPr>
          <p:nvPr>
            <p:ph type="title"/>
          </p:nvPr>
        </p:nvSpPr>
        <p:spPr/>
        <p:txBody>
          <a:bodyPr/>
          <a:lstStyle/>
          <a:p>
            <a:r>
              <a:rPr lang="en-US" b="1" dirty="0">
                <a:solidFill>
                  <a:schemeClr val="accent5"/>
                </a:solidFill>
                <a:latin typeface="Rufina-Stencil-Bold"/>
              </a:rPr>
              <a:t>Foundation Relations Services</a:t>
            </a:r>
          </a:p>
        </p:txBody>
      </p:sp>
      <p:sp>
        <p:nvSpPr>
          <p:cNvPr id="3" name="Content Placeholder 2">
            <a:extLst>
              <a:ext uri="{FF2B5EF4-FFF2-40B4-BE49-F238E27FC236}">
                <a16:creationId xmlns:a16="http://schemas.microsoft.com/office/drawing/2014/main" id="{AF5128CF-4301-4D02-9F8F-023EB7DDFD8A}"/>
              </a:ext>
            </a:extLst>
          </p:cNvPr>
          <p:cNvSpPr>
            <a:spLocks noGrp="1"/>
          </p:cNvSpPr>
          <p:nvPr>
            <p:ph idx="1"/>
          </p:nvPr>
        </p:nvSpPr>
        <p:spPr/>
        <p:txBody>
          <a:bodyPr vert="horz" lIns="91440" tIns="45720" rIns="91440" bIns="45720" rtlCol="0" anchor="t">
            <a:normAutofit/>
          </a:bodyPr>
          <a:lstStyle/>
          <a:p>
            <a:pPr marL="0" indent="0">
              <a:buNone/>
            </a:pPr>
            <a:r>
              <a:rPr lang="en-US" sz="2800" dirty="0">
                <a:latin typeface="Verdana" panose="020B0604030504040204" pitchFamily="34" charset="0"/>
                <a:ea typeface="Verdana" panose="020B0604030504040204" pitchFamily="34" charset="0"/>
                <a:cs typeface="Verdana" panose="020B0604030504040204" pitchFamily="34" charset="0"/>
              </a:rPr>
              <a:t>The OSU Foundation Office of Foundation Relations is here to </a:t>
            </a:r>
            <a:r>
              <a:rPr lang="en-US" sz="2800" b="1" dirty="0">
                <a:solidFill>
                  <a:schemeClr val="accent5"/>
                </a:solidFill>
                <a:latin typeface="Verdana" panose="020B0604030504040204" pitchFamily="34" charset="0"/>
                <a:ea typeface="Verdana" panose="020B0604030504040204" pitchFamily="34" charset="0"/>
                <a:cs typeface="Verdana" panose="020B0604030504040204" pitchFamily="34" charset="0"/>
              </a:rPr>
              <a:t>help</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b="1" dirty="0">
                <a:solidFill>
                  <a:schemeClr val="accent5"/>
                </a:solidFill>
                <a:latin typeface="Verdana" panose="020B0604030504040204" pitchFamily="34" charset="0"/>
                <a:ea typeface="Verdana" panose="020B0604030504040204" pitchFamily="34" charset="0"/>
                <a:cs typeface="Verdana" panose="020B0604030504040204" pitchFamily="34" charset="0"/>
              </a:rPr>
              <a:t>get you funding</a:t>
            </a:r>
          </a:p>
          <a:p>
            <a:pPr marL="0" indent="0">
              <a:buNone/>
            </a:pPr>
            <a:endParaRPr lang="en-US" dirty="0"/>
          </a:p>
          <a:p>
            <a:r>
              <a:rPr lang="en-US" dirty="0"/>
              <a:t>Prospect research, vetting</a:t>
            </a:r>
          </a:p>
          <a:p>
            <a:r>
              <a:rPr lang="en-US" dirty="0"/>
              <a:t>Relationship development with private foundations</a:t>
            </a:r>
          </a:p>
          <a:p>
            <a:r>
              <a:rPr lang="en-US" dirty="0">
                <a:latin typeface="Kievit Offc"/>
              </a:rPr>
              <a:t>Proposal review, editing, and submission</a:t>
            </a:r>
          </a:p>
          <a:p>
            <a:r>
              <a:rPr lang="en-US" dirty="0"/>
              <a:t>Post-award report coordination and submission</a:t>
            </a:r>
          </a:p>
          <a:p>
            <a:r>
              <a:rPr lang="en-US" dirty="0"/>
              <a:t>Grant writing and proposal development training</a:t>
            </a:r>
          </a:p>
          <a:p>
            <a:endParaRPr lang="en-US" dirty="0"/>
          </a:p>
        </p:txBody>
      </p:sp>
      <p:sp>
        <p:nvSpPr>
          <p:cNvPr id="4" name="Footer Placeholder 3">
            <a:extLst>
              <a:ext uri="{FF2B5EF4-FFF2-40B4-BE49-F238E27FC236}">
                <a16:creationId xmlns:a16="http://schemas.microsoft.com/office/drawing/2014/main" id="{7734C2D5-3B39-44FE-9393-A907673E7EC6}"/>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129AF85B-35F4-45C9-B429-88E3800591C0}"/>
              </a:ext>
            </a:extLst>
          </p:cNvPr>
          <p:cNvSpPr>
            <a:spLocks noGrp="1"/>
          </p:cNvSpPr>
          <p:nvPr>
            <p:ph type="sldNum" sz="quarter" idx="12"/>
          </p:nvPr>
        </p:nvSpPr>
        <p:spPr/>
        <p:txBody>
          <a:bodyPr/>
          <a:lstStyle/>
          <a:p>
            <a:fld id="{AAB6004F-53F9-E74D-AC89-56EA63355CB3}" type="slidenum">
              <a:rPr lang="en-US" smtClean="0"/>
              <a:pPr/>
              <a:t>3</a:t>
            </a:fld>
            <a:endParaRPr lang="en-US"/>
          </a:p>
        </p:txBody>
      </p:sp>
      <p:pic>
        <p:nvPicPr>
          <p:cNvPr id="7" name="Graphic 6" descr="Signature with solid fill">
            <a:extLst>
              <a:ext uri="{FF2B5EF4-FFF2-40B4-BE49-F238E27FC236}">
                <a16:creationId xmlns:a16="http://schemas.microsoft.com/office/drawing/2014/main" id="{28A1AE1F-F7C4-45D8-AA3E-6A7E601675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1710" y="3706092"/>
            <a:ext cx="2313708" cy="2313708"/>
          </a:xfrm>
          <a:prstGeom prst="rect">
            <a:avLst/>
          </a:prstGeom>
        </p:spPr>
      </p:pic>
    </p:spTree>
    <p:extLst>
      <p:ext uri="{BB962C8B-B14F-4D97-AF65-F5344CB8AC3E}">
        <p14:creationId xmlns:p14="http://schemas.microsoft.com/office/powerpoint/2010/main" val="45329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1668-05EB-45DB-B981-CC3E02EBC2D1}"/>
              </a:ext>
            </a:extLst>
          </p:cNvPr>
          <p:cNvSpPr>
            <a:spLocks noGrp="1"/>
          </p:cNvSpPr>
          <p:nvPr>
            <p:ph type="title"/>
          </p:nvPr>
        </p:nvSpPr>
        <p:spPr/>
        <p:txBody>
          <a:bodyPr/>
          <a:lstStyle/>
          <a:p>
            <a:r>
              <a:rPr lang="en-US" b="1" dirty="0">
                <a:solidFill>
                  <a:srgbClr val="00859B"/>
                </a:solidFill>
                <a:latin typeface="Rufina-Stencil-Bold"/>
              </a:rPr>
              <a:t>Foundation</a:t>
            </a:r>
            <a:r>
              <a:rPr lang="en-US" b="1" dirty="0">
                <a:solidFill>
                  <a:schemeClr val="accent5"/>
                </a:solidFill>
                <a:latin typeface="Rufina-Stencil-Bold"/>
              </a:rPr>
              <a:t> Relations Services</a:t>
            </a:r>
          </a:p>
        </p:txBody>
      </p:sp>
      <p:sp>
        <p:nvSpPr>
          <p:cNvPr id="3" name="Content Placeholder 2">
            <a:extLst>
              <a:ext uri="{FF2B5EF4-FFF2-40B4-BE49-F238E27FC236}">
                <a16:creationId xmlns:a16="http://schemas.microsoft.com/office/drawing/2014/main" id="{AF5128CF-4301-4D02-9F8F-023EB7DDFD8A}"/>
              </a:ext>
            </a:extLst>
          </p:cNvPr>
          <p:cNvSpPr>
            <a:spLocks noGrp="1"/>
          </p:cNvSpPr>
          <p:nvPr>
            <p:ph idx="1"/>
          </p:nvPr>
        </p:nvSpPr>
        <p:spPr/>
        <p:txBody>
          <a:bodyPr vert="horz" lIns="91440" tIns="45720" rIns="91440" bIns="45720" rtlCol="0" anchor="t">
            <a:normAutofit/>
          </a:bodyPr>
          <a:lstStyle/>
          <a:p>
            <a:pPr marL="0" indent="0">
              <a:buNone/>
            </a:pPr>
            <a:r>
              <a:rPr lang="en-US" dirty="0">
                <a:latin typeface="Verdana" panose="020B0604030504040204" pitchFamily="34" charset="0"/>
                <a:ea typeface="Verdana" panose="020B0604030504040204" pitchFamily="34" charset="0"/>
              </a:rPr>
              <a:t>We work closely with: </a:t>
            </a:r>
          </a:p>
          <a:p>
            <a:pPr marL="0" indent="0">
              <a:buNone/>
            </a:pP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All OSU Colleges</a:t>
            </a:r>
          </a:p>
          <a:p>
            <a:r>
              <a:rPr lang="en-US" dirty="0">
                <a:latin typeface="Verdana" panose="020B0604030504040204" pitchFamily="34" charset="0"/>
                <a:ea typeface="Verdana" panose="020B0604030504040204" pitchFamily="34" charset="0"/>
              </a:rPr>
              <a:t>The Research Office </a:t>
            </a:r>
          </a:p>
          <a:p>
            <a:r>
              <a:rPr lang="en-US" dirty="0">
                <a:latin typeface="Verdana" panose="020B0604030504040204" pitchFamily="34" charset="0"/>
                <a:ea typeface="Verdana" panose="020B0604030504040204" pitchFamily="34" charset="0"/>
              </a:rPr>
              <a:t>CAS Pre-awards Team </a:t>
            </a:r>
          </a:p>
          <a:p>
            <a:r>
              <a:rPr lang="en-US" dirty="0">
                <a:latin typeface="Verdana" panose="020B0604030504040204" pitchFamily="34" charset="0"/>
                <a:ea typeface="Verdana" panose="020B0604030504040204" pitchFamily="34" charset="0"/>
              </a:rPr>
              <a:t>Private funding organizations</a:t>
            </a:r>
          </a:p>
          <a:p>
            <a:endParaRPr lang="en-US" dirty="0">
              <a:latin typeface="Verdana" panose="020B0604030504040204" pitchFamily="34" charset="0"/>
              <a:ea typeface="Verdana" panose="020B0604030504040204" pitchFamily="34" charset="0"/>
            </a:endParaRPr>
          </a:p>
          <a:p>
            <a:pPr marL="0" indent="0">
              <a:buNone/>
            </a:pPr>
            <a:r>
              <a:rPr lang="en-US" b="1" dirty="0">
                <a:solidFill>
                  <a:srgbClr val="00859B"/>
                </a:solidFill>
                <a:latin typeface="Verdana" panose="020B0604030504040204" pitchFamily="34" charset="0"/>
                <a:ea typeface="Verdana" panose="020B0604030504040204" pitchFamily="34" charset="0"/>
              </a:rPr>
              <a:t>Contact us early in your process!</a:t>
            </a:r>
            <a:endParaRPr lang="en-US" b="1" dirty="0">
              <a:solidFill>
                <a:srgbClr val="00859B"/>
              </a:solidFill>
            </a:endParaRPr>
          </a:p>
          <a:p>
            <a:endParaRPr lang="en-US" dirty="0"/>
          </a:p>
        </p:txBody>
      </p:sp>
      <p:sp>
        <p:nvSpPr>
          <p:cNvPr id="4" name="Footer Placeholder 3">
            <a:extLst>
              <a:ext uri="{FF2B5EF4-FFF2-40B4-BE49-F238E27FC236}">
                <a16:creationId xmlns:a16="http://schemas.microsoft.com/office/drawing/2014/main" id="{7734C2D5-3B39-44FE-9393-A907673E7EC6}"/>
              </a:ext>
            </a:extLst>
          </p:cNvPr>
          <p:cNvSpPr>
            <a:spLocks noGrp="1"/>
          </p:cNvSpPr>
          <p:nvPr>
            <p:ph type="ftr" sz="quarter" idx="11"/>
          </p:nvPr>
        </p:nvSpPr>
        <p:spPr/>
        <p:txBody>
          <a:bodyPr/>
          <a:lstStyle/>
          <a:p>
            <a:r>
              <a:rPr lang="en-US"/>
              <a:t>OREGON STATE UNIVERSITY</a:t>
            </a:r>
          </a:p>
        </p:txBody>
      </p:sp>
      <p:sp>
        <p:nvSpPr>
          <p:cNvPr id="5" name="Slide Number Placeholder 4">
            <a:extLst>
              <a:ext uri="{FF2B5EF4-FFF2-40B4-BE49-F238E27FC236}">
                <a16:creationId xmlns:a16="http://schemas.microsoft.com/office/drawing/2014/main" id="{129AF85B-35F4-45C9-B429-88E3800591C0}"/>
              </a:ext>
            </a:extLst>
          </p:cNvPr>
          <p:cNvSpPr>
            <a:spLocks noGrp="1"/>
          </p:cNvSpPr>
          <p:nvPr>
            <p:ph type="sldNum" sz="quarter" idx="12"/>
          </p:nvPr>
        </p:nvSpPr>
        <p:spPr/>
        <p:txBody>
          <a:bodyPr/>
          <a:lstStyle/>
          <a:p>
            <a:fld id="{AAB6004F-53F9-E74D-AC89-56EA63355CB3}" type="slidenum">
              <a:rPr lang="en-US" smtClean="0"/>
              <a:pPr/>
              <a:t>4</a:t>
            </a:fld>
            <a:endParaRPr lang="en-US"/>
          </a:p>
        </p:txBody>
      </p:sp>
      <p:pic>
        <p:nvPicPr>
          <p:cNvPr id="7" name="Graphic 6" descr="Signature with solid fill">
            <a:extLst>
              <a:ext uri="{FF2B5EF4-FFF2-40B4-BE49-F238E27FC236}">
                <a16:creationId xmlns:a16="http://schemas.microsoft.com/office/drawing/2014/main" id="{28A1AE1F-F7C4-45D8-AA3E-6A7E601675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1710" y="3706092"/>
            <a:ext cx="2313708" cy="2313708"/>
          </a:xfrm>
          <a:prstGeom prst="rect">
            <a:avLst/>
          </a:prstGeom>
        </p:spPr>
      </p:pic>
    </p:spTree>
    <p:extLst>
      <p:ext uri="{BB962C8B-B14F-4D97-AF65-F5344CB8AC3E}">
        <p14:creationId xmlns:p14="http://schemas.microsoft.com/office/powerpoint/2010/main" val="108538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90FF4F-1913-A918-9F91-F02446A12069}"/>
              </a:ext>
            </a:extLst>
          </p:cNvPr>
          <p:cNvSpPr>
            <a:spLocks noGrp="1"/>
          </p:cNvSpPr>
          <p:nvPr>
            <p:ph type="title"/>
          </p:nvPr>
        </p:nvSpPr>
        <p:spPr/>
        <p:txBody>
          <a:bodyPr>
            <a:normAutofit/>
          </a:bodyPr>
          <a:lstStyle/>
          <a:p>
            <a:r>
              <a:rPr lang="en-US" sz="8000" dirty="0">
                <a:latin typeface="Stratum2 Bold"/>
              </a:rPr>
              <a:t>ABOUT PRIVATE FOUNDATIONS</a:t>
            </a:r>
          </a:p>
        </p:txBody>
      </p:sp>
    </p:spTree>
    <p:extLst>
      <p:ext uri="{BB962C8B-B14F-4D97-AF65-F5344CB8AC3E}">
        <p14:creationId xmlns:p14="http://schemas.microsoft.com/office/powerpoint/2010/main" val="56619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1FE39E9-DBA9-77C9-86B2-3F1AEA16010F}"/>
              </a:ext>
            </a:extLst>
          </p:cNvPr>
          <p:cNvSpPr>
            <a:spLocks noGrp="1"/>
          </p:cNvSpPr>
          <p:nvPr>
            <p:ph type="title"/>
          </p:nvPr>
        </p:nvSpPr>
        <p:spPr/>
        <p:txBody>
          <a:bodyPr/>
          <a:lstStyle/>
          <a:p>
            <a:r>
              <a:rPr lang="en-US" b="1" dirty="0"/>
              <a:t>Philanthropic Giving in 2022</a:t>
            </a:r>
          </a:p>
        </p:txBody>
      </p:sp>
      <p:pic>
        <p:nvPicPr>
          <p:cNvPr id="14" name="Content Placeholder 13">
            <a:extLst>
              <a:ext uri="{FF2B5EF4-FFF2-40B4-BE49-F238E27FC236}">
                <a16:creationId xmlns:a16="http://schemas.microsoft.com/office/drawing/2014/main" id="{6166B66F-F836-6409-6448-4946514D2764}"/>
              </a:ext>
            </a:extLst>
          </p:cNvPr>
          <p:cNvPicPr>
            <a:picLocks noGrp="1" noChangeAspect="1"/>
          </p:cNvPicPr>
          <p:nvPr>
            <p:ph idx="1"/>
          </p:nvPr>
        </p:nvPicPr>
        <p:blipFill>
          <a:blip r:embed="rId3"/>
          <a:stretch>
            <a:fillRect/>
          </a:stretch>
        </p:blipFill>
        <p:spPr>
          <a:xfrm>
            <a:off x="579548" y="1403711"/>
            <a:ext cx="8074270" cy="4345370"/>
          </a:xfrm>
        </p:spPr>
      </p:pic>
      <p:sp>
        <p:nvSpPr>
          <p:cNvPr id="5" name="Footer Placeholder 4">
            <a:extLst>
              <a:ext uri="{FF2B5EF4-FFF2-40B4-BE49-F238E27FC236}">
                <a16:creationId xmlns:a16="http://schemas.microsoft.com/office/drawing/2014/main" id="{5F4CE7EC-0A78-1655-61BE-16E459F72F90}"/>
              </a:ext>
            </a:extLst>
          </p:cNvPr>
          <p:cNvSpPr>
            <a:spLocks noGrp="1"/>
          </p:cNvSpPr>
          <p:nvPr>
            <p:ph type="ftr" sz="quarter" idx="11"/>
          </p:nvPr>
        </p:nvSpPr>
        <p:spPr/>
        <p:txBody>
          <a:bodyPr/>
          <a:lstStyle/>
          <a:p>
            <a:r>
              <a:rPr lang="en-US"/>
              <a:t>OSU FOUNDATION</a:t>
            </a:r>
          </a:p>
        </p:txBody>
      </p:sp>
      <p:sp>
        <p:nvSpPr>
          <p:cNvPr id="6" name="Slide Number Placeholder 5">
            <a:extLst>
              <a:ext uri="{FF2B5EF4-FFF2-40B4-BE49-F238E27FC236}">
                <a16:creationId xmlns:a16="http://schemas.microsoft.com/office/drawing/2014/main" id="{3EA3D60E-F39C-C80C-BDD5-0E9B04AB882C}"/>
              </a:ext>
            </a:extLst>
          </p:cNvPr>
          <p:cNvSpPr>
            <a:spLocks noGrp="1"/>
          </p:cNvSpPr>
          <p:nvPr>
            <p:ph type="sldNum" sz="quarter" idx="12"/>
          </p:nvPr>
        </p:nvSpPr>
        <p:spPr/>
        <p:txBody>
          <a:bodyPr/>
          <a:lstStyle/>
          <a:p>
            <a:fld id="{AAB6004F-53F9-E74D-AC89-56EA63355CB3}" type="slidenum">
              <a:rPr lang="en-US" smtClean="0"/>
              <a:pPr/>
              <a:t>6</a:t>
            </a:fld>
            <a:endParaRPr lang="en-US"/>
          </a:p>
        </p:txBody>
      </p:sp>
      <p:sp>
        <p:nvSpPr>
          <p:cNvPr id="15" name="TextBox 14">
            <a:extLst>
              <a:ext uri="{FF2B5EF4-FFF2-40B4-BE49-F238E27FC236}">
                <a16:creationId xmlns:a16="http://schemas.microsoft.com/office/drawing/2014/main" id="{253672A1-504B-E44B-5BD6-001D63AA650A}"/>
              </a:ext>
            </a:extLst>
          </p:cNvPr>
          <p:cNvSpPr txBox="1"/>
          <p:nvPr/>
        </p:nvSpPr>
        <p:spPr>
          <a:xfrm>
            <a:off x="838200" y="5462104"/>
            <a:ext cx="11067288" cy="307777"/>
          </a:xfrm>
          <a:prstGeom prst="rect">
            <a:avLst/>
          </a:prstGeom>
          <a:noFill/>
        </p:spPr>
        <p:txBody>
          <a:bodyPr wrap="square" rtlCol="0">
            <a:spAutoFit/>
          </a:bodyPr>
          <a:lstStyle/>
          <a:p>
            <a:r>
              <a:rPr lang="en-US" sz="1400" dirty="0">
                <a:solidFill>
                  <a:srgbClr val="FF0000"/>
                </a:solidFill>
              </a:rPr>
              <a:t>https://go2.ccsfundraising.com/rs/559-ALP-184/images/CCS_2022_Philanthropic_Landscape.pdf</a:t>
            </a:r>
          </a:p>
        </p:txBody>
      </p:sp>
      <p:sp>
        <p:nvSpPr>
          <p:cNvPr id="16" name="TextBox 15">
            <a:extLst>
              <a:ext uri="{FF2B5EF4-FFF2-40B4-BE49-F238E27FC236}">
                <a16:creationId xmlns:a16="http://schemas.microsoft.com/office/drawing/2014/main" id="{F416C966-01C5-A5D6-5D2F-14924F4AD1F2}"/>
              </a:ext>
            </a:extLst>
          </p:cNvPr>
          <p:cNvSpPr txBox="1"/>
          <p:nvPr/>
        </p:nvSpPr>
        <p:spPr>
          <a:xfrm>
            <a:off x="8783085" y="2048342"/>
            <a:ext cx="2993136" cy="3139321"/>
          </a:xfrm>
          <a:prstGeom prst="rect">
            <a:avLst/>
          </a:prstGeom>
          <a:noFill/>
        </p:spPr>
        <p:txBody>
          <a:bodyPr wrap="square" rtlCol="0">
            <a:spAutoFit/>
          </a:bodyPr>
          <a:lstStyle/>
          <a:p>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There are more than </a:t>
            </a:r>
            <a:r>
              <a:rPr lang="en-US" b="1" dirty="0">
                <a:solidFill>
                  <a:srgbClr val="00859B"/>
                </a:solidFill>
                <a:latin typeface="Verdana" panose="020B0604030504040204" pitchFamily="34" charset="0"/>
                <a:ea typeface="Verdana" panose="020B0604030504040204" pitchFamily="34" charset="0"/>
                <a:cs typeface="Verdana" panose="020B0604030504040204" pitchFamily="34" charset="0"/>
              </a:rPr>
              <a:t>120,000 foundations</a:t>
            </a:r>
            <a:r>
              <a:rPr lang="en-US" dirty="0">
                <a:solidFill>
                  <a:srgbClr val="00859B"/>
                </a:solidFill>
                <a:latin typeface="Verdana" panose="020B0604030504040204" pitchFamily="34" charset="0"/>
                <a:ea typeface="Verdana" panose="020B0604030504040204" pitchFamily="34" charset="0"/>
                <a:cs typeface="Verdana" panose="020B0604030504040204" pitchFamily="34" charset="0"/>
              </a:rPr>
              <a:t> </a:t>
            </a: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in the United States, each with their own processes and priorities.</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In 2022, foundations distributed </a:t>
            </a:r>
            <a:r>
              <a:rPr lang="en-US" b="1" dirty="0">
                <a:solidFill>
                  <a:srgbClr val="00859B"/>
                </a:solidFill>
                <a:latin typeface="Verdana" panose="020B0604030504040204" pitchFamily="34" charset="0"/>
                <a:ea typeface="Verdana" panose="020B0604030504040204" pitchFamily="34" charset="0"/>
                <a:cs typeface="Verdana" panose="020B0604030504040204" pitchFamily="34" charset="0"/>
              </a:rPr>
              <a:t>$90.8 billion in charitable giving.</a:t>
            </a:r>
            <a:endParaRPr lang="en-US" sz="1400" dirty="0">
              <a:solidFill>
                <a:srgbClr val="00859B"/>
              </a:solidFill>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536847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7674C23-76F3-42A6-B7AA-5ADABCD589A2}"/>
              </a:ext>
            </a:extLst>
          </p:cNvPr>
          <p:cNvPicPr>
            <a:picLocks noGrp="1" noChangeAspect="1"/>
          </p:cNvPicPr>
          <p:nvPr>
            <p:ph idx="1"/>
          </p:nvPr>
        </p:nvPicPr>
        <p:blipFill>
          <a:blip r:embed="rId3"/>
          <a:stretch>
            <a:fillRect/>
          </a:stretch>
        </p:blipFill>
        <p:spPr>
          <a:xfrm>
            <a:off x="4038600" y="266701"/>
            <a:ext cx="7115381" cy="5898661"/>
          </a:xfrm>
        </p:spPr>
      </p:pic>
      <p:sp>
        <p:nvSpPr>
          <p:cNvPr id="4" name="Footer Placeholder 3">
            <a:extLst>
              <a:ext uri="{FF2B5EF4-FFF2-40B4-BE49-F238E27FC236}">
                <a16:creationId xmlns:a16="http://schemas.microsoft.com/office/drawing/2014/main" id="{B9CEFD33-8CC3-F99C-B5F3-ABBF506B148E}"/>
              </a:ext>
            </a:extLst>
          </p:cNvPr>
          <p:cNvSpPr>
            <a:spLocks noGrp="1"/>
          </p:cNvSpPr>
          <p:nvPr>
            <p:ph type="ftr" sz="quarter" idx="11"/>
          </p:nvPr>
        </p:nvSpPr>
        <p:spPr/>
        <p:txBody>
          <a:bodyPr/>
          <a:lstStyle/>
          <a:p>
            <a:r>
              <a:rPr lang="en-US"/>
              <a:t>OSU FOUNDATION</a:t>
            </a:r>
          </a:p>
        </p:txBody>
      </p:sp>
      <p:sp>
        <p:nvSpPr>
          <p:cNvPr id="5" name="Slide Number Placeholder 4">
            <a:extLst>
              <a:ext uri="{FF2B5EF4-FFF2-40B4-BE49-F238E27FC236}">
                <a16:creationId xmlns:a16="http://schemas.microsoft.com/office/drawing/2014/main" id="{ED2B1544-1472-F34B-1D9B-3E6024FBF48E}"/>
              </a:ext>
            </a:extLst>
          </p:cNvPr>
          <p:cNvSpPr>
            <a:spLocks noGrp="1"/>
          </p:cNvSpPr>
          <p:nvPr>
            <p:ph type="sldNum" sz="quarter" idx="12"/>
          </p:nvPr>
        </p:nvSpPr>
        <p:spPr/>
        <p:txBody>
          <a:bodyPr/>
          <a:lstStyle/>
          <a:p>
            <a:fld id="{AAB6004F-53F9-E74D-AC89-56EA63355CB3}" type="slidenum">
              <a:rPr lang="en-US" smtClean="0"/>
              <a:pPr/>
              <a:t>7</a:t>
            </a:fld>
            <a:endParaRPr lang="en-US"/>
          </a:p>
        </p:txBody>
      </p:sp>
      <p:sp>
        <p:nvSpPr>
          <p:cNvPr id="8" name="Arrow: Right 7">
            <a:extLst>
              <a:ext uri="{FF2B5EF4-FFF2-40B4-BE49-F238E27FC236}">
                <a16:creationId xmlns:a16="http://schemas.microsoft.com/office/drawing/2014/main" id="{64F36E0A-BC55-6F9D-6296-B12FD0B070F0}"/>
              </a:ext>
            </a:extLst>
          </p:cNvPr>
          <p:cNvSpPr/>
          <p:nvPr/>
        </p:nvSpPr>
        <p:spPr>
          <a:xfrm>
            <a:off x="4365839" y="914984"/>
            <a:ext cx="1498059" cy="544749"/>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tx1"/>
                </a:solidFill>
              </a:rPr>
              <a:t>OSU</a:t>
            </a:r>
          </a:p>
        </p:txBody>
      </p:sp>
      <p:sp>
        <p:nvSpPr>
          <p:cNvPr id="11" name="Rectangle: Rounded Corners 10">
            <a:extLst>
              <a:ext uri="{FF2B5EF4-FFF2-40B4-BE49-F238E27FC236}">
                <a16:creationId xmlns:a16="http://schemas.microsoft.com/office/drawing/2014/main" id="{69F64A7F-67DA-E0AC-5639-98AA89926B37}"/>
              </a:ext>
            </a:extLst>
          </p:cNvPr>
          <p:cNvSpPr/>
          <p:nvPr/>
        </p:nvSpPr>
        <p:spPr>
          <a:xfrm>
            <a:off x="393192" y="709422"/>
            <a:ext cx="3063240" cy="54391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Funding for education represents a large sector of private foundation philanthropy; includes K-12 schools, higher education, and libraries.</a:t>
            </a:r>
          </a:p>
          <a:p>
            <a:pPr algn="ctr"/>
            <a:endParaRPr lang="en-US" dirty="0"/>
          </a:p>
          <a:p>
            <a:pPr algn="ctr"/>
            <a:endParaRPr lang="en-US" dirty="0"/>
          </a:p>
          <a:p>
            <a:pPr algn="ctr"/>
            <a:endParaRPr lang="en-US" dirty="0"/>
          </a:p>
          <a:p>
            <a:pPr algn="ctr"/>
            <a:endParaRPr lang="en-US" dirty="0"/>
          </a:p>
          <a:p>
            <a:pPr algn="ctr"/>
            <a:r>
              <a:rPr lang="en-US" dirty="0"/>
              <a:t>Program Development has overtaken all other types of funding in recent years. Before 2007, capacity building (aka facility projects) would have been among the largest sectors.</a:t>
            </a:r>
          </a:p>
        </p:txBody>
      </p:sp>
      <p:sp>
        <p:nvSpPr>
          <p:cNvPr id="9" name="Arrow: Right 8">
            <a:extLst>
              <a:ext uri="{FF2B5EF4-FFF2-40B4-BE49-F238E27FC236}">
                <a16:creationId xmlns:a16="http://schemas.microsoft.com/office/drawing/2014/main" id="{FD4AA959-76FA-40A0-74F4-AC780048ACEE}"/>
              </a:ext>
            </a:extLst>
          </p:cNvPr>
          <p:cNvSpPr/>
          <p:nvPr/>
        </p:nvSpPr>
        <p:spPr>
          <a:xfrm>
            <a:off x="3568040" y="4688408"/>
            <a:ext cx="1498059" cy="544749"/>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tx1"/>
                </a:solidFill>
              </a:rPr>
              <a:t>Research</a:t>
            </a:r>
          </a:p>
        </p:txBody>
      </p:sp>
    </p:spTree>
    <p:extLst>
      <p:ext uri="{BB962C8B-B14F-4D97-AF65-F5344CB8AC3E}">
        <p14:creationId xmlns:p14="http://schemas.microsoft.com/office/powerpoint/2010/main" val="153296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E2CCD7-0033-94CB-045F-077F6B563033}"/>
              </a:ext>
            </a:extLst>
          </p:cNvPr>
          <p:cNvSpPr>
            <a:spLocks noGrp="1"/>
          </p:cNvSpPr>
          <p:nvPr>
            <p:ph type="title"/>
          </p:nvPr>
        </p:nvSpPr>
        <p:spPr/>
        <p:txBody>
          <a:bodyPr/>
          <a:lstStyle/>
          <a:p>
            <a:r>
              <a:rPr lang="en-US" b="1" dirty="0"/>
              <a:t>About Private Foundations</a:t>
            </a:r>
            <a:endParaRPr lang="en-US" dirty="0"/>
          </a:p>
        </p:txBody>
      </p:sp>
      <p:sp>
        <p:nvSpPr>
          <p:cNvPr id="9" name="Content Placeholder 8"/>
          <p:cNvSpPr>
            <a:spLocks noGrp="1"/>
          </p:cNvSpPr>
          <p:nvPr>
            <p:ph idx="1"/>
          </p:nvPr>
        </p:nvSpPr>
        <p:spPr/>
        <p:txBody>
          <a:bodyPr>
            <a:normAutofit/>
          </a:bodyPr>
          <a:lstStyle/>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rPr>
              <a:t>Private funders often resemble </a:t>
            </a:r>
            <a:r>
              <a:rPr lang="en-US" sz="2400" b="1" dirty="0">
                <a:solidFill>
                  <a:srgbClr val="00859B"/>
                </a:solidFill>
                <a:latin typeface="Verdana" panose="020B0604030504040204" pitchFamily="34" charset="0"/>
                <a:ea typeface="Verdana" panose="020B0604030504040204" pitchFamily="34" charset="0"/>
                <a:cs typeface="Verdana" panose="020B0604030504040204" pitchFamily="34" charset="0"/>
              </a:rPr>
              <a:t>individual donors</a:t>
            </a:r>
            <a:r>
              <a:rPr lang="en-US" sz="2400" dirty="0">
                <a:solidFill>
                  <a:srgbClr val="00859B"/>
                </a:solidFill>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rPr>
              <a:t>more than federal funding agencies:</a:t>
            </a:r>
          </a:p>
          <a:p>
            <a:pPr marL="0" indent="0">
              <a:buNone/>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2400" b="1" u="sng" dirty="0">
                <a:latin typeface="Verdana" panose="020B0604030504040204" pitchFamily="34" charset="0"/>
                <a:ea typeface="Verdana" panose="020B0604030504040204" pitchFamily="34" charset="0"/>
                <a:cs typeface="Verdana" panose="020B0604030504040204" pitchFamily="34" charset="0"/>
              </a:rPr>
              <a:t>Legacy Foundations</a:t>
            </a:r>
            <a:r>
              <a:rPr lang="en-US" sz="2400" b="1" dirty="0">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rPr>
              <a:t>– trying to enact the philanthropic vision of </a:t>
            </a:r>
            <a:r>
              <a:rPr lang="en-US" sz="2400" b="1" dirty="0">
                <a:solidFill>
                  <a:srgbClr val="00859B"/>
                </a:solidFill>
                <a:latin typeface="Verdana" panose="020B0604030504040204" pitchFamily="34" charset="0"/>
                <a:ea typeface="Verdana" panose="020B0604030504040204" pitchFamily="34" charset="0"/>
                <a:cs typeface="Verdana" panose="020B0604030504040204" pitchFamily="34" charset="0"/>
              </a:rPr>
              <a:t>someone</a:t>
            </a:r>
            <a:r>
              <a:rPr lang="en-US" sz="2400" dirty="0">
                <a:latin typeface="Verdana" panose="020B0604030504040204" pitchFamily="34" charset="0"/>
                <a:ea typeface="Verdana" panose="020B0604030504040204" pitchFamily="34" charset="0"/>
                <a:cs typeface="Verdana" panose="020B0604030504040204" pitchFamily="34" charset="0"/>
              </a:rPr>
              <a:t> from the past (e.g., Rockefeller, Carnegie, Hewlett)</a:t>
            </a:r>
          </a:p>
          <a:p>
            <a:pPr marL="0" indent="0">
              <a:spcBef>
                <a:spcPts val="1800"/>
              </a:spcBef>
              <a:buNone/>
            </a:pPr>
            <a:r>
              <a:rPr lang="en-US" sz="2400" b="1" u="sng" dirty="0">
                <a:latin typeface="Verdana" panose="020B0604030504040204" pitchFamily="34" charset="0"/>
                <a:ea typeface="Verdana" panose="020B0604030504040204" pitchFamily="34" charset="0"/>
                <a:cs typeface="Verdana" panose="020B0604030504040204" pitchFamily="34" charset="0"/>
              </a:rPr>
              <a:t>Family Foundations</a:t>
            </a:r>
            <a:r>
              <a:rPr lang="en-US" sz="2400" b="1" dirty="0">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rPr>
              <a:t>– trying to enact the philanthropic vision of a </a:t>
            </a:r>
            <a:r>
              <a:rPr lang="en-US" sz="2400" b="1" dirty="0">
                <a:solidFill>
                  <a:srgbClr val="00859B"/>
                </a:solidFill>
                <a:latin typeface="Verdana" panose="020B0604030504040204" pitchFamily="34" charset="0"/>
                <a:ea typeface="Verdana" panose="020B0604030504040204" pitchFamily="34" charset="0"/>
                <a:cs typeface="Verdana" panose="020B0604030504040204" pitchFamily="34" charset="0"/>
              </a:rPr>
              <a:t>family</a:t>
            </a:r>
            <a:r>
              <a:rPr lang="en-US" sz="2400" dirty="0">
                <a:latin typeface="Verdana" panose="020B0604030504040204" pitchFamily="34" charset="0"/>
                <a:ea typeface="Verdana" panose="020B0604030504040204" pitchFamily="34" charset="0"/>
                <a:cs typeface="Verdana" panose="020B0604030504040204" pitchFamily="34" charset="0"/>
              </a:rPr>
              <a:t> group (e.g., Wayne and Gladys Valley Foundation)</a:t>
            </a:r>
          </a:p>
          <a:p>
            <a:pPr marL="0" indent="0">
              <a:spcBef>
                <a:spcPts val="1800"/>
              </a:spcBef>
              <a:buNone/>
            </a:pPr>
            <a:r>
              <a:rPr lang="en-US" sz="2400" b="1" u="sng" dirty="0">
                <a:latin typeface="Verdana" panose="020B0604030504040204" pitchFamily="34" charset="0"/>
                <a:ea typeface="Verdana" panose="020B0604030504040204" pitchFamily="34" charset="0"/>
                <a:cs typeface="Verdana" panose="020B0604030504040204" pitchFamily="34" charset="0"/>
              </a:rPr>
              <a:t>Corporate Foundations</a:t>
            </a:r>
            <a:r>
              <a:rPr lang="en-US" sz="2400" b="1" dirty="0">
                <a:latin typeface="Verdana" panose="020B0604030504040204" pitchFamily="34" charset="0"/>
                <a:ea typeface="Verdana" panose="020B0604030504040204" pitchFamily="34" charset="0"/>
                <a:cs typeface="Verdana" panose="020B0604030504040204" pitchFamily="34" charset="0"/>
              </a:rPr>
              <a:t> </a:t>
            </a:r>
            <a:r>
              <a:rPr lang="en-US" sz="2400" dirty="0">
                <a:latin typeface="Verdana" panose="020B0604030504040204" pitchFamily="34" charset="0"/>
                <a:ea typeface="Verdana" panose="020B0604030504040204" pitchFamily="34" charset="0"/>
                <a:cs typeface="Verdana" panose="020B0604030504040204" pitchFamily="34" charset="0"/>
              </a:rPr>
              <a:t>– trying to enact a philanthropic vision to curry </a:t>
            </a:r>
            <a:r>
              <a:rPr lang="en-US" sz="2400" b="1" dirty="0">
                <a:solidFill>
                  <a:srgbClr val="00859B"/>
                </a:solidFill>
                <a:latin typeface="Verdana" panose="020B0604030504040204" pitchFamily="34" charset="0"/>
                <a:ea typeface="Verdana" panose="020B0604030504040204" pitchFamily="34" charset="0"/>
                <a:cs typeface="Verdana" panose="020B0604030504040204" pitchFamily="34" charset="0"/>
              </a:rPr>
              <a:t>social</a:t>
            </a:r>
            <a:r>
              <a:rPr lang="en-US" sz="2400" dirty="0">
                <a:latin typeface="Verdana" panose="020B0604030504040204" pitchFamily="34" charset="0"/>
                <a:ea typeface="Verdana" panose="020B0604030504040204" pitchFamily="34" charset="0"/>
                <a:cs typeface="Verdana" panose="020B0604030504040204" pitchFamily="34" charset="0"/>
              </a:rPr>
              <a:t> capital for the corporation (e.g., Intel Foundation)</a:t>
            </a:r>
          </a:p>
          <a:p>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t>8</a:t>
            </a:fld>
            <a:endParaRPr lang="en-US" dirty="0"/>
          </a:p>
        </p:txBody>
      </p:sp>
    </p:spTree>
    <p:extLst>
      <p:ext uri="{BB962C8B-B14F-4D97-AF65-F5344CB8AC3E}">
        <p14:creationId xmlns:p14="http://schemas.microsoft.com/office/powerpoint/2010/main" val="178218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859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When you know one private foundation… you know </a:t>
            </a:r>
            <a:r>
              <a:rPr lang="en-US" i="1" dirty="0">
                <a:solidFill>
                  <a:schemeClr val="bg1"/>
                </a:solidFill>
              </a:rPr>
              <a:t>one</a:t>
            </a:r>
            <a:r>
              <a:rPr lang="en-US" dirty="0">
                <a:solidFill>
                  <a:schemeClr val="bg1"/>
                </a:solidFill>
              </a:rPr>
              <a:t> private foundation.</a:t>
            </a:r>
          </a:p>
        </p:txBody>
      </p:sp>
      <p:sp>
        <p:nvSpPr>
          <p:cNvPr id="4" name="Footer Placeholder 3"/>
          <p:cNvSpPr>
            <a:spLocks noGrp="1"/>
          </p:cNvSpPr>
          <p:nvPr>
            <p:ph type="ftr" sz="quarter" idx="11"/>
          </p:nvPr>
        </p:nvSpPr>
        <p:spPr/>
        <p:txBody>
          <a:bodyPr/>
          <a:lstStyle/>
          <a:p>
            <a:r>
              <a:rPr lang="en-US" dirty="0"/>
              <a:t>OSU FOUNDATION</a:t>
            </a:r>
          </a:p>
        </p:txBody>
      </p:sp>
      <p:sp>
        <p:nvSpPr>
          <p:cNvPr id="5" name="Slide Number Placeholder 4"/>
          <p:cNvSpPr>
            <a:spLocks noGrp="1"/>
          </p:cNvSpPr>
          <p:nvPr>
            <p:ph type="sldNum" sz="quarter" idx="12"/>
          </p:nvPr>
        </p:nvSpPr>
        <p:spPr/>
        <p:txBody>
          <a:bodyPr/>
          <a:lstStyle/>
          <a:p>
            <a:fld id="{AAB6004F-53F9-E74D-AC89-56EA63355CB3}" type="slidenum">
              <a:rPr lang="en-US" smtClean="0"/>
              <a:pPr/>
              <a:t>9</a:t>
            </a:fld>
            <a:endParaRPr lang="en-US" dirty="0"/>
          </a:p>
        </p:txBody>
      </p:sp>
    </p:spTree>
    <p:extLst>
      <p:ext uri="{BB962C8B-B14F-4D97-AF65-F5344CB8AC3E}">
        <p14:creationId xmlns:p14="http://schemas.microsoft.com/office/powerpoint/2010/main" val="304931077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DC4405"/>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potx" id="{4B6A7972-838E-4013-AA08-FC19515061D6}" vid="{0DCA0DDC-BD26-429C-9A41-B8F371B6B553}"/>
    </a:ext>
  </a:extLst>
</a:theme>
</file>

<file path=ppt/theme/theme2.xml><?xml version="1.0" encoding="utf-8"?>
<a:theme xmlns:a="http://schemas.openxmlformats.org/drawingml/2006/main" name="Office Theme">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4986D4-687F-4A96-AC29-ABD08C01C466}" vid="{BF2A62C4-7066-4EC8-BC5C-623B0450B8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e9d5d7b-c6d5-4464-a2eb-406c707fb8ca" xsi:nil="true"/>
    <lcf76f155ced4ddcb4097134ff3c332f xmlns="ec6b7397-146d-4606-9a22-7d9119cb26b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91D444DA73DB4693C15392605C3657" ma:contentTypeVersion="16" ma:contentTypeDescription="Create a new document." ma:contentTypeScope="" ma:versionID="9112d569bb060a8e27c9b20386db1996">
  <xsd:schema xmlns:xsd="http://www.w3.org/2001/XMLSchema" xmlns:xs="http://www.w3.org/2001/XMLSchema" xmlns:p="http://schemas.microsoft.com/office/2006/metadata/properties" xmlns:ns2="ec6b7397-146d-4606-9a22-7d9119cb26b6" xmlns:ns3="5e9d5d7b-c6d5-4464-a2eb-406c707fb8ca" targetNamespace="http://schemas.microsoft.com/office/2006/metadata/properties" ma:root="true" ma:fieldsID="cc13e5a477f180cf6d76d7bdd39973be" ns2:_="" ns3:_="">
    <xsd:import namespace="ec6b7397-146d-4606-9a22-7d9119cb26b6"/>
    <xsd:import namespace="5e9d5d7b-c6d5-4464-a2eb-406c707fb8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6b7397-146d-4606-9a22-7d9119cb2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baeaf66-3fa2-4ded-85b8-4a8fbeb40e3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9d5d7b-c6d5-4464-a2eb-406c707fb8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0ade1c5-d023-4e0b-bf97-5bf873781ac8}" ma:internalName="TaxCatchAll" ma:showField="CatchAllData" ma:web="5e9d5d7b-c6d5-4464-a2eb-406c707fb8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63C70D-D8F1-40DB-A4C8-FAF4168B28FC}">
  <ds:schemaRefs>
    <ds:schemaRef ds:uri="http://schemas.microsoft.com/office/2006/metadata/properties"/>
    <ds:schemaRef ds:uri="http://schemas.microsoft.com/office/infopath/2007/PartnerControls"/>
    <ds:schemaRef ds:uri="5e9d5d7b-c6d5-4464-a2eb-406c707fb8ca"/>
    <ds:schemaRef ds:uri="ec6b7397-146d-4606-9a22-7d9119cb26b6"/>
  </ds:schemaRefs>
</ds:datastoreItem>
</file>

<file path=customXml/itemProps2.xml><?xml version="1.0" encoding="utf-8"?>
<ds:datastoreItem xmlns:ds="http://schemas.openxmlformats.org/officeDocument/2006/customXml" ds:itemID="{13DAE256-4ACF-4E13-9D48-245BF7296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6b7397-146d-4606-9a22-7d9119cb26b6"/>
    <ds:schemaRef ds:uri="5e9d5d7b-c6d5-4464-a2eb-406c707fb8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3E93A6-F381-442A-BF82-35BF8DDBE8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414</TotalTime>
  <Words>2037</Words>
  <Application>Microsoft Office PowerPoint</Application>
  <PresentationFormat>Widescreen</PresentationFormat>
  <Paragraphs>185</Paragraphs>
  <Slides>15</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Arial</vt:lpstr>
      <vt:lpstr>Calibri</vt:lpstr>
      <vt:lpstr>Georgia</vt:lpstr>
      <vt:lpstr>Impact</vt:lpstr>
      <vt:lpstr>Kievit Offc</vt:lpstr>
      <vt:lpstr>KievitPro-Regular</vt:lpstr>
      <vt:lpstr>Rufina-Stencil-Bold</vt:lpstr>
      <vt:lpstr>Stratum2 Bold</vt:lpstr>
      <vt:lpstr>Times New Roman</vt:lpstr>
      <vt:lpstr>var(--heading--font-family)</vt:lpstr>
      <vt:lpstr>Verdana</vt:lpstr>
      <vt:lpstr>Office Theme</vt:lpstr>
      <vt:lpstr>Office Theme</vt:lpstr>
      <vt:lpstr>Office of foundation relations</vt:lpstr>
      <vt:lpstr>OSU Foundation Office of Foundation Relations</vt:lpstr>
      <vt:lpstr>Foundation Relations Services</vt:lpstr>
      <vt:lpstr>Foundation Relations Services</vt:lpstr>
      <vt:lpstr>ABOUT PRIVATE FOUNDATIONS</vt:lpstr>
      <vt:lpstr>Philanthropic Giving in 2022</vt:lpstr>
      <vt:lpstr>PowerPoint Presentation</vt:lpstr>
      <vt:lpstr>About Private Foundations</vt:lpstr>
      <vt:lpstr>When you know one private foundation… you know one private foundation.</vt:lpstr>
      <vt:lpstr>About Private Foundations</vt:lpstr>
      <vt:lpstr>About Private Foundations</vt:lpstr>
      <vt:lpstr>About Private Foundations</vt:lpstr>
      <vt:lpstr>Best thought of as supporting innovations, startups, and special projects.</vt:lpstr>
      <vt:lpstr>Playing Matchmaker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Ocampo, Elizabeth</cp:lastModifiedBy>
  <cp:revision>7</cp:revision>
  <dcterms:created xsi:type="dcterms:W3CDTF">2023-03-13T21:52:41Z</dcterms:created>
  <dcterms:modified xsi:type="dcterms:W3CDTF">2023-04-05T19:53:31Z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0x010100A791D444DA73DB4693C15392605C3657</vt:lpwstr>
  </property>
  <property fmtid="{D5CDD505-2E9C-101B-9397-08002B2CF9AE}" pid="3" name="MediaServiceImageTags">
    <vt:lpwstr/>
  </property>
</Properties>
</file>