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67" r:id="rId5"/>
    <p:sldId id="338" r:id="rId6"/>
    <p:sldId id="339" r:id="rId7"/>
    <p:sldId id="340" r:id="rId8"/>
    <p:sldId id="274" r:id="rId9"/>
    <p:sldId id="275" r:id="rId10"/>
    <p:sldId id="269" r:id="rId11"/>
    <p:sldId id="276" r:id="rId12"/>
    <p:sldId id="277" r:id="rId13"/>
    <p:sldId id="270" r:id="rId14"/>
    <p:sldId id="278" r:id="rId15"/>
    <p:sldId id="279" r:id="rId16"/>
    <p:sldId id="280" r:id="rId17"/>
    <p:sldId id="281" r:id="rId18"/>
    <p:sldId id="282" r:id="rId19"/>
    <p:sldId id="272" r:id="rId20"/>
    <p:sldId id="341" r:id="rId21"/>
    <p:sldId id="337" r:id="rId22"/>
    <p:sldId id="334" r:id="rId23"/>
    <p:sldId id="335" r:id="rId24"/>
    <p:sldId id="336" r:id="rId25"/>
    <p:sldId id="32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E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0" dt="2026-10-14T18:52:19.008"/>
    <p1510:client id="{1867B91A-FE96-8094-CF93-D36B550EDD7F}" v="77" dt="2026-10-14T19:27:34.954"/>
    <p1510:client id="{2707269D-FC37-4A42-943E-429AEB212C15}" v="29" dt="2026-10-14T18:52:56.5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 Id="rId5" Type="http://schemas.openxmlformats.org/officeDocument/2006/relationships/image" Target="../media/image29.svg"/><Relationship Id="rId4" Type="http://schemas.openxmlformats.org/officeDocument/2006/relationships/image" Target="../media/image28.svg"/></Relationships>
</file>

<file path=ppt/diagrams/_rels/data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5" Type="http://schemas.openxmlformats.org/officeDocument/2006/relationships/image" Target="../media/image36.svg"/><Relationship Id="rId4" Type="http://schemas.openxmlformats.org/officeDocument/2006/relationships/image" Target="../media/image3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 Id="rId5" Type="http://schemas.openxmlformats.org/officeDocument/2006/relationships/image" Target="../media/image29.svg"/><Relationship Id="rId4" Type="http://schemas.openxmlformats.org/officeDocument/2006/relationships/image" Target="../media/image28.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5" Type="http://schemas.openxmlformats.org/officeDocument/2006/relationships/image" Target="../media/image36.sv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7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DBABE7-E200-4955-BE39-3A746C645304}" type="doc">
      <dgm:prSet loTypeId="urn:microsoft.com/office/officeart/2005/8/layout/venn2" loCatId="relationship" qsTypeId="urn:microsoft.com/office/officeart/2005/8/quickstyle/simple1#1" qsCatId="simple" csTypeId="urn:microsoft.com/office/officeart/2005/8/colors/colorful4#1" csCatId="colorful" phldr="1"/>
      <dgm:spPr/>
      <dgm:t>
        <a:bodyPr/>
        <a:lstStyle/>
        <a:p>
          <a:endParaRPr lang="en-US"/>
        </a:p>
      </dgm:t>
    </dgm:pt>
    <dgm:pt modelId="{494BD42A-037A-442C-B185-3A4F7981A23C}">
      <dgm:prSet phldrT="[Text]" phldr="0"/>
      <dgm:spPr/>
      <dgm:t>
        <a:bodyPr/>
        <a:lstStyle/>
        <a:p>
          <a:r>
            <a:rPr lang="en-US" b="1"/>
            <a:t>Charitable Purpose</a:t>
          </a:r>
        </a:p>
      </dgm:t>
    </dgm:pt>
    <dgm:pt modelId="{EEDF5AB0-A669-490B-B883-841AC1D395A9}" type="parTrans" cxnId="{163D9CF9-A013-4BD0-BA59-77CA8A977864}">
      <dgm:prSet/>
      <dgm:spPr/>
      <dgm:t>
        <a:bodyPr/>
        <a:lstStyle/>
        <a:p>
          <a:endParaRPr lang="en-US"/>
        </a:p>
      </dgm:t>
    </dgm:pt>
    <dgm:pt modelId="{E797FE6F-F22A-41DF-B115-B27286D28D34}" type="sibTrans" cxnId="{163D9CF9-A013-4BD0-BA59-77CA8A977864}">
      <dgm:prSet/>
      <dgm:spPr/>
      <dgm:t>
        <a:bodyPr/>
        <a:lstStyle/>
        <a:p>
          <a:endParaRPr lang="en-US"/>
        </a:p>
      </dgm:t>
    </dgm:pt>
    <dgm:pt modelId="{0E0BCD44-C818-42FC-8BB0-034EF08E01EC}">
      <dgm:prSet phldrT="[Text]" phldr="0"/>
      <dgm:spPr/>
      <dgm:t>
        <a:bodyPr/>
        <a:lstStyle/>
        <a:p>
          <a:r>
            <a:rPr lang="en-US" b="1"/>
            <a:t>Big Idea</a:t>
          </a:r>
        </a:p>
      </dgm:t>
    </dgm:pt>
    <dgm:pt modelId="{BCBD83C3-927B-40C9-B14F-AD7492CA443A}" type="parTrans" cxnId="{BBB8369A-89B2-452A-B18C-7EBD9D41EA4F}">
      <dgm:prSet/>
      <dgm:spPr/>
      <dgm:t>
        <a:bodyPr/>
        <a:lstStyle/>
        <a:p>
          <a:endParaRPr lang="en-US"/>
        </a:p>
      </dgm:t>
    </dgm:pt>
    <dgm:pt modelId="{0186AE94-6E6B-4AEA-BF81-36804918D277}" type="sibTrans" cxnId="{BBB8369A-89B2-452A-B18C-7EBD9D41EA4F}">
      <dgm:prSet/>
      <dgm:spPr/>
      <dgm:t>
        <a:bodyPr/>
        <a:lstStyle/>
        <a:p>
          <a:endParaRPr lang="en-US"/>
        </a:p>
      </dgm:t>
    </dgm:pt>
    <dgm:pt modelId="{E5543C0F-9C97-4888-A472-ABA222F8D599}">
      <dgm:prSet phldrT="[Text]" phldr="0"/>
      <dgm:spPr/>
      <dgm:t>
        <a:bodyPr/>
        <a:lstStyle/>
        <a:p>
          <a:r>
            <a:rPr lang="en-US" b="1"/>
            <a:t>Mission</a:t>
          </a:r>
        </a:p>
      </dgm:t>
    </dgm:pt>
    <dgm:pt modelId="{A80EE614-99C7-4046-B3CB-C8A13519E152}" type="parTrans" cxnId="{787557A7-1FCC-4C32-83B0-F1FC9DE803E1}">
      <dgm:prSet/>
      <dgm:spPr/>
      <dgm:t>
        <a:bodyPr/>
        <a:lstStyle/>
        <a:p>
          <a:endParaRPr lang="en-US"/>
        </a:p>
      </dgm:t>
    </dgm:pt>
    <dgm:pt modelId="{EA7D06DF-7E6E-402B-8575-C459496DFEE7}" type="sibTrans" cxnId="{787557A7-1FCC-4C32-83B0-F1FC9DE803E1}">
      <dgm:prSet/>
      <dgm:spPr/>
      <dgm:t>
        <a:bodyPr/>
        <a:lstStyle/>
        <a:p>
          <a:endParaRPr lang="en-US"/>
        </a:p>
      </dgm:t>
    </dgm:pt>
    <dgm:pt modelId="{F8F3B7AC-F735-4AC6-8D21-01C1B419762A}" type="pres">
      <dgm:prSet presAssocID="{F6DBABE7-E200-4955-BE39-3A746C645304}" presName="Name0" presStyleCnt="0">
        <dgm:presLayoutVars>
          <dgm:chMax val="7"/>
          <dgm:resizeHandles val="exact"/>
        </dgm:presLayoutVars>
      </dgm:prSet>
      <dgm:spPr/>
    </dgm:pt>
    <dgm:pt modelId="{BF02D3FA-0FE4-4A8C-9AD0-8A808BC6004A}" type="pres">
      <dgm:prSet presAssocID="{F6DBABE7-E200-4955-BE39-3A746C645304}" presName="comp1" presStyleCnt="0"/>
      <dgm:spPr/>
    </dgm:pt>
    <dgm:pt modelId="{F8997A57-99B8-4A23-8F7C-34841D8E77B7}" type="pres">
      <dgm:prSet presAssocID="{F6DBABE7-E200-4955-BE39-3A746C645304}" presName="circle1" presStyleLbl="node1" presStyleIdx="0" presStyleCnt="3" custLinFactNeighborX="-703" custLinFactNeighborY="-879"/>
      <dgm:spPr/>
    </dgm:pt>
    <dgm:pt modelId="{1A2EFE8B-2957-40A8-9175-8C8F8DB2F263}" type="pres">
      <dgm:prSet presAssocID="{F6DBABE7-E200-4955-BE39-3A746C645304}" presName="c1text" presStyleLbl="node1" presStyleIdx="0" presStyleCnt="3">
        <dgm:presLayoutVars>
          <dgm:bulletEnabled val="1"/>
        </dgm:presLayoutVars>
      </dgm:prSet>
      <dgm:spPr/>
    </dgm:pt>
    <dgm:pt modelId="{4B2EF6C4-F66B-4F1C-B585-B45290F54E9C}" type="pres">
      <dgm:prSet presAssocID="{F6DBABE7-E200-4955-BE39-3A746C645304}" presName="comp2" presStyleCnt="0"/>
      <dgm:spPr/>
    </dgm:pt>
    <dgm:pt modelId="{867A726E-839F-4E90-9C40-B812E3744BF5}" type="pres">
      <dgm:prSet presAssocID="{F6DBABE7-E200-4955-BE39-3A746C645304}" presName="circle2" presStyleLbl="node1" presStyleIdx="1" presStyleCnt="3"/>
      <dgm:spPr/>
    </dgm:pt>
    <dgm:pt modelId="{50E6FBBF-86E2-4EE1-A433-7C03B25635E5}" type="pres">
      <dgm:prSet presAssocID="{F6DBABE7-E200-4955-BE39-3A746C645304}" presName="c2text" presStyleLbl="node1" presStyleIdx="1" presStyleCnt="3">
        <dgm:presLayoutVars>
          <dgm:bulletEnabled val="1"/>
        </dgm:presLayoutVars>
      </dgm:prSet>
      <dgm:spPr/>
    </dgm:pt>
    <dgm:pt modelId="{C3C2FBA2-FAE1-46D8-87E6-2AA4EEE93828}" type="pres">
      <dgm:prSet presAssocID="{F6DBABE7-E200-4955-BE39-3A746C645304}" presName="comp3" presStyleCnt="0"/>
      <dgm:spPr/>
    </dgm:pt>
    <dgm:pt modelId="{2A7367A8-C7E9-4CBA-9B41-A5C727BAAE2D}" type="pres">
      <dgm:prSet presAssocID="{F6DBABE7-E200-4955-BE39-3A746C645304}" presName="circle3" presStyleLbl="node1" presStyleIdx="2" presStyleCnt="3"/>
      <dgm:spPr/>
    </dgm:pt>
    <dgm:pt modelId="{A5493364-83E7-4904-BC71-F8B123E1F758}" type="pres">
      <dgm:prSet presAssocID="{F6DBABE7-E200-4955-BE39-3A746C645304}" presName="c3text" presStyleLbl="node1" presStyleIdx="2" presStyleCnt="3">
        <dgm:presLayoutVars>
          <dgm:bulletEnabled val="1"/>
        </dgm:presLayoutVars>
      </dgm:prSet>
      <dgm:spPr/>
    </dgm:pt>
  </dgm:ptLst>
  <dgm:cxnLst>
    <dgm:cxn modelId="{22DD2E4D-0681-4232-BF4A-3645CE771AA3}" type="presOf" srcId="{494BD42A-037A-442C-B185-3A4F7981A23C}" destId="{1A2EFE8B-2957-40A8-9175-8C8F8DB2F263}" srcOrd="1" destOrd="0" presId="urn:microsoft.com/office/officeart/2005/8/layout/venn2"/>
    <dgm:cxn modelId="{14AFBE77-BB65-4641-BC04-ECA276F59106}" type="presOf" srcId="{E5543C0F-9C97-4888-A472-ABA222F8D599}" destId="{50E6FBBF-86E2-4EE1-A433-7C03B25635E5}" srcOrd="1" destOrd="0" presId="urn:microsoft.com/office/officeart/2005/8/layout/venn2"/>
    <dgm:cxn modelId="{E8FB127C-8F18-4490-B1EC-7F4371B1E1E4}" type="presOf" srcId="{E5543C0F-9C97-4888-A472-ABA222F8D599}" destId="{867A726E-839F-4E90-9C40-B812E3744BF5}" srcOrd="0" destOrd="0" presId="urn:microsoft.com/office/officeart/2005/8/layout/venn2"/>
    <dgm:cxn modelId="{436CA08F-4EB7-4977-8A48-4E784F1F181A}" type="presOf" srcId="{F6DBABE7-E200-4955-BE39-3A746C645304}" destId="{F8F3B7AC-F735-4AC6-8D21-01C1B419762A}" srcOrd="0" destOrd="0" presId="urn:microsoft.com/office/officeart/2005/8/layout/venn2"/>
    <dgm:cxn modelId="{A1D5B798-8DE4-4345-8362-ADCBAC96F0F5}" type="presOf" srcId="{0E0BCD44-C818-42FC-8BB0-034EF08E01EC}" destId="{A5493364-83E7-4904-BC71-F8B123E1F758}" srcOrd="1" destOrd="0" presId="urn:microsoft.com/office/officeart/2005/8/layout/venn2"/>
    <dgm:cxn modelId="{BBB8369A-89B2-452A-B18C-7EBD9D41EA4F}" srcId="{F6DBABE7-E200-4955-BE39-3A746C645304}" destId="{0E0BCD44-C818-42FC-8BB0-034EF08E01EC}" srcOrd="2" destOrd="0" parTransId="{BCBD83C3-927B-40C9-B14F-AD7492CA443A}" sibTransId="{0186AE94-6E6B-4AEA-BF81-36804918D277}"/>
    <dgm:cxn modelId="{787557A7-1FCC-4C32-83B0-F1FC9DE803E1}" srcId="{F6DBABE7-E200-4955-BE39-3A746C645304}" destId="{E5543C0F-9C97-4888-A472-ABA222F8D599}" srcOrd="1" destOrd="0" parTransId="{A80EE614-99C7-4046-B3CB-C8A13519E152}" sibTransId="{EA7D06DF-7E6E-402B-8575-C459496DFEE7}"/>
    <dgm:cxn modelId="{9FCEECB8-2EF5-424E-8E77-EE0F24BD50E6}" type="presOf" srcId="{494BD42A-037A-442C-B185-3A4F7981A23C}" destId="{F8997A57-99B8-4A23-8F7C-34841D8E77B7}" srcOrd="0" destOrd="0" presId="urn:microsoft.com/office/officeart/2005/8/layout/venn2"/>
    <dgm:cxn modelId="{4689F0E0-7BDE-4D73-BA68-290AD3B963C3}" type="presOf" srcId="{0E0BCD44-C818-42FC-8BB0-034EF08E01EC}" destId="{2A7367A8-C7E9-4CBA-9B41-A5C727BAAE2D}" srcOrd="0" destOrd="0" presId="urn:microsoft.com/office/officeart/2005/8/layout/venn2"/>
    <dgm:cxn modelId="{163D9CF9-A013-4BD0-BA59-77CA8A977864}" srcId="{F6DBABE7-E200-4955-BE39-3A746C645304}" destId="{494BD42A-037A-442C-B185-3A4F7981A23C}" srcOrd="0" destOrd="0" parTransId="{EEDF5AB0-A669-490B-B883-841AC1D395A9}" sibTransId="{E797FE6F-F22A-41DF-B115-B27286D28D34}"/>
    <dgm:cxn modelId="{1B4478AB-3810-4075-A947-87F3FA261047}" type="presParOf" srcId="{F8F3B7AC-F735-4AC6-8D21-01C1B419762A}" destId="{BF02D3FA-0FE4-4A8C-9AD0-8A808BC6004A}" srcOrd="0" destOrd="0" presId="urn:microsoft.com/office/officeart/2005/8/layout/venn2"/>
    <dgm:cxn modelId="{BF3311B7-0471-4F12-A536-971977A4807E}" type="presParOf" srcId="{BF02D3FA-0FE4-4A8C-9AD0-8A808BC6004A}" destId="{F8997A57-99B8-4A23-8F7C-34841D8E77B7}" srcOrd="0" destOrd="0" presId="urn:microsoft.com/office/officeart/2005/8/layout/venn2"/>
    <dgm:cxn modelId="{D18B3F34-C2B0-4C53-9E40-D7716703927A}" type="presParOf" srcId="{BF02D3FA-0FE4-4A8C-9AD0-8A808BC6004A}" destId="{1A2EFE8B-2957-40A8-9175-8C8F8DB2F263}" srcOrd="1" destOrd="0" presId="urn:microsoft.com/office/officeart/2005/8/layout/venn2"/>
    <dgm:cxn modelId="{ABD4229B-EE0B-4408-A818-16D7A7AB10B8}" type="presParOf" srcId="{F8F3B7AC-F735-4AC6-8D21-01C1B419762A}" destId="{4B2EF6C4-F66B-4F1C-B585-B45290F54E9C}" srcOrd="1" destOrd="0" presId="urn:microsoft.com/office/officeart/2005/8/layout/venn2"/>
    <dgm:cxn modelId="{839C41DF-EB08-4ECD-BD21-ADED8C5EA419}" type="presParOf" srcId="{4B2EF6C4-F66B-4F1C-B585-B45290F54E9C}" destId="{867A726E-839F-4E90-9C40-B812E3744BF5}" srcOrd="0" destOrd="0" presId="urn:microsoft.com/office/officeart/2005/8/layout/venn2"/>
    <dgm:cxn modelId="{392AD498-E64C-41AF-A995-4F03C19D8551}" type="presParOf" srcId="{4B2EF6C4-F66B-4F1C-B585-B45290F54E9C}" destId="{50E6FBBF-86E2-4EE1-A433-7C03B25635E5}" srcOrd="1" destOrd="0" presId="urn:microsoft.com/office/officeart/2005/8/layout/venn2"/>
    <dgm:cxn modelId="{0636B46C-40E7-4422-950A-F595BC0CA0A5}" type="presParOf" srcId="{F8F3B7AC-F735-4AC6-8D21-01C1B419762A}" destId="{C3C2FBA2-FAE1-46D8-87E6-2AA4EEE93828}" srcOrd="2" destOrd="0" presId="urn:microsoft.com/office/officeart/2005/8/layout/venn2"/>
    <dgm:cxn modelId="{C077CE62-4B33-4485-A375-00C827B82259}" type="presParOf" srcId="{C3C2FBA2-FAE1-46D8-87E6-2AA4EEE93828}" destId="{2A7367A8-C7E9-4CBA-9B41-A5C727BAAE2D}" srcOrd="0" destOrd="0" presId="urn:microsoft.com/office/officeart/2005/8/layout/venn2"/>
    <dgm:cxn modelId="{CD79C5D9-0DAA-43CF-AECA-9A373186AF1A}" type="presParOf" srcId="{C3C2FBA2-FAE1-46D8-87E6-2AA4EEE93828}" destId="{A5493364-83E7-4904-BC71-F8B123E1F758}" srcOrd="1" destOrd="0" presId="urn:microsoft.com/office/officeart/2005/8/layout/ven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DBABE7-E200-4955-BE39-3A746C645304}" type="doc">
      <dgm:prSet loTypeId="urn:microsoft.com/office/officeart/2005/8/layout/venn1" loCatId="relationship" qsTypeId="urn:microsoft.com/office/officeart/2005/8/quickstyle/simple1#2" qsCatId="simple" csTypeId="urn:microsoft.com/office/officeart/2005/8/colors/accent1_2#1" csCatId="accent1" phldr="1"/>
      <dgm:spPr/>
      <dgm:t>
        <a:bodyPr/>
        <a:lstStyle/>
        <a:p>
          <a:endParaRPr lang="en-US"/>
        </a:p>
      </dgm:t>
    </dgm:pt>
    <dgm:pt modelId="{494BD42A-037A-442C-B185-3A4F7981A23C}">
      <dgm:prSet phldrT="[Text]" phldr="0"/>
      <dgm:spPr/>
      <dgm:t>
        <a:bodyPr/>
        <a:lstStyle/>
        <a:p>
          <a:r>
            <a:rPr lang="en-US"/>
            <a:t>NSF</a:t>
          </a:r>
        </a:p>
      </dgm:t>
    </dgm:pt>
    <dgm:pt modelId="{EEDF5AB0-A669-490B-B883-841AC1D395A9}" type="parTrans" cxnId="{163D9CF9-A013-4BD0-BA59-77CA8A977864}">
      <dgm:prSet/>
      <dgm:spPr/>
      <dgm:t>
        <a:bodyPr/>
        <a:lstStyle/>
        <a:p>
          <a:endParaRPr lang="en-US"/>
        </a:p>
      </dgm:t>
    </dgm:pt>
    <dgm:pt modelId="{E797FE6F-F22A-41DF-B115-B27286D28D34}" type="sibTrans" cxnId="{163D9CF9-A013-4BD0-BA59-77CA8A977864}">
      <dgm:prSet/>
      <dgm:spPr/>
      <dgm:t>
        <a:bodyPr/>
        <a:lstStyle/>
        <a:p>
          <a:endParaRPr lang="en-US"/>
        </a:p>
      </dgm:t>
    </dgm:pt>
    <dgm:pt modelId="{E5543C0F-9C97-4888-A472-ABA222F8D599}">
      <dgm:prSet phldrT="[Text]" phldr="0"/>
      <dgm:spPr/>
      <dgm:t>
        <a:bodyPr/>
        <a:lstStyle/>
        <a:p>
          <a:r>
            <a:rPr lang="en-US"/>
            <a:t>NIH</a:t>
          </a:r>
        </a:p>
      </dgm:t>
    </dgm:pt>
    <dgm:pt modelId="{EA7D06DF-7E6E-402B-8575-C459496DFEE7}" type="sibTrans" cxnId="{787557A7-1FCC-4C32-83B0-F1FC9DE803E1}">
      <dgm:prSet/>
      <dgm:spPr/>
      <dgm:t>
        <a:bodyPr/>
        <a:lstStyle/>
        <a:p>
          <a:endParaRPr lang="en-US"/>
        </a:p>
      </dgm:t>
    </dgm:pt>
    <dgm:pt modelId="{A80EE614-99C7-4046-B3CB-C8A13519E152}" type="parTrans" cxnId="{787557A7-1FCC-4C32-83B0-F1FC9DE803E1}">
      <dgm:prSet/>
      <dgm:spPr/>
      <dgm:t>
        <a:bodyPr/>
        <a:lstStyle/>
        <a:p>
          <a:endParaRPr lang="en-US"/>
        </a:p>
      </dgm:t>
    </dgm:pt>
    <dgm:pt modelId="{557599EB-0EAA-437C-A5C2-416B66A18CE6}">
      <dgm:prSet phldrT="[Text]" phldr="0"/>
      <dgm:spPr/>
      <dgm:t>
        <a:bodyPr/>
        <a:lstStyle/>
        <a:p>
          <a:r>
            <a:rPr lang="en-US"/>
            <a:t>USDA</a:t>
          </a:r>
        </a:p>
      </dgm:t>
    </dgm:pt>
    <dgm:pt modelId="{85484FE5-6AAF-45BC-8E1D-A1D1092AA4D1}" type="parTrans" cxnId="{6729AEE4-8D0E-47F5-9205-641666642686}">
      <dgm:prSet/>
      <dgm:spPr/>
      <dgm:t>
        <a:bodyPr/>
        <a:lstStyle/>
        <a:p>
          <a:endParaRPr lang="en-US"/>
        </a:p>
      </dgm:t>
    </dgm:pt>
    <dgm:pt modelId="{503E09D0-F6AA-4D10-91AB-DC22A3539E6A}" type="sibTrans" cxnId="{6729AEE4-8D0E-47F5-9205-641666642686}">
      <dgm:prSet/>
      <dgm:spPr/>
      <dgm:t>
        <a:bodyPr/>
        <a:lstStyle/>
        <a:p>
          <a:endParaRPr lang="en-US"/>
        </a:p>
      </dgm:t>
    </dgm:pt>
    <dgm:pt modelId="{1229021C-A134-4533-B25D-D406B4E46DE3}" type="pres">
      <dgm:prSet presAssocID="{F6DBABE7-E200-4955-BE39-3A746C645304}" presName="compositeShape" presStyleCnt="0">
        <dgm:presLayoutVars>
          <dgm:chMax val="7"/>
          <dgm:dir/>
          <dgm:resizeHandles val="exact"/>
        </dgm:presLayoutVars>
      </dgm:prSet>
      <dgm:spPr/>
    </dgm:pt>
    <dgm:pt modelId="{2D07A5A0-1EDE-401B-9E00-F88ADDE911CE}" type="pres">
      <dgm:prSet presAssocID="{494BD42A-037A-442C-B185-3A4F7981A23C}" presName="circ1" presStyleLbl="vennNode1" presStyleIdx="0" presStyleCnt="3"/>
      <dgm:spPr/>
    </dgm:pt>
    <dgm:pt modelId="{0EEA02F3-9A0C-4E8F-919D-2D2B4F29D86C}" type="pres">
      <dgm:prSet presAssocID="{494BD42A-037A-442C-B185-3A4F7981A23C}" presName="circ1Tx" presStyleLbl="revTx" presStyleIdx="0" presStyleCnt="0">
        <dgm:presLayoutVars>
          <dgm:chMax val="0"/>
          <dgm:chPref val="0"/>
          <dgm:bulletEnabled val="1"/>
        </dgm:presLayoutVars>
      </dgm:prSet>
      <dgm:spPr/>
    </dgm:pt>
    <dgm:pt modelId="{48D4BDBF-E48C-4594-A87A-163E7E945A30}" type="pres">
      <dgm:prSet presAssocID="{E5543C0F-9C97-4888-A472-ABA222F8D599}" presName="circ2" presStyleLbl="vennNode1" presStyleIdx="1" presStyleCnt="3" custLinFactNeighborX="22987" custLinFactNeighborY="-3211"/>
      <dgm:spPr/>
    </dgm:pt>
    <dgm:pt modelId="{CBD48A0C-5BCE-48C1-B882-4BDE886E4A34}" type="pres">
      <dgm:prSet presAssocID="{E5543C0F-9C97-4888-A472-ABA222F8D599}" presName="circ2Tx" presStyleLbl="revTx" presStyleIdx="0" presStyleCnt="0">
        <dgm:presLayoutVars>
          <dgm:chMax val="0"/>
          <dgm:chPref val="0"/>
          <dgm:bulletEnabled val="1"/>
        </dgm:presLayoutVars>
      </dgm:prSet>
      <dgm:spPr/>
    </dgm:pt>
    <dgm:pt modelId="{763647DF-3969-4A6A-ACE6-D16E44E77A7E}" type="pres">
      <dgm:prSet presAssocID="{557599EB-0EAA-437C-A5C2-416B66A18CE6}" presName="circ3" presStyleLbl="vennNode1" presStyleIdx="2" presStyleCnt="3" custLinFactNeighborX="-676" custLinFactNeighborY="20194"/>
      <dgm:spPr/>
    </dgm:pt>
    <dgm:pt modelId="{6E50CD8E-C81B-4471-84A8-8A7D8F04904C}" type="pres">
      <dgm:prSet presAssocID="{557599EB-0EAA-437C-A5C2-416B66A18CE6}" presName="circ3Tx" presStyleLbl="revTx" presStyleIdx="0" presStyleCnt="0">
        <dgm:presLayoutVars>
          <dgm:chMax val="0"/>
          <dgm:chPref val="0"/>
          <dgm:bulletEnabled val="1"/>
        </dgm:presLayoutVars>
      </dgm:prSet>
      <dgm:spPr/>
    </dgm:pt>
  </dgm:ptLst>
  <dgm:cxnLst>
    <dgm:cxn modelId="{9BDC8722-A0B7-483C-AE35-35B381EE96DA}" type="presOf" srcId="{F6DBABE7-E200-4955-BE39-3A746C645304}" destId="{1229021C-A134-4533-B25D-D406B4E46DE3}" srcOrd="0" destOrd="0" presId="urn:microsoft.com/office/officeart/2005/8/layout/venn1"/>
    <dgm:cxn modelId="{0818C82F-64AC-4040-86BF-1240A5581242}" type="presOf" srcId="{494BD42A-037A-442C-B185-3A4F7981A23C}" destId="{0EEA02F3-9A0C-4E8F-919D-2D2B4F29D86C}" srcOrd="1" destOrd="0" presId="urn:microsoft.com/office/officeart/2005/8/layout/venn1"/>
    <dgm:cxn modelId="{24F3FE31-035B-4135-85A9-DB436D0E63DD}" type="presOf" srcId="{E5543C0F-9C97-4888-A472-ABA222F8D599}" destId="{48D4BDBF-E48C-4594-A87A-163E7E945A30}" srcOrd="0" destOrd="0" presId="urn:microsoft.com/office/officeart/2005/8/layout/venn1"/>
    <dgm:cxn modelId="{E5F42969-92FA-4A49-A68A-343212827A97}" type="presOf" srcId="{E5543C0F-9C97-4888-A472-ABA222F8D599}" destId="{CBD48A0C-5BCE-48C1-B882-4BDE886E4A34}" srcOrd="1" destOrd="0" presId="urn:microsoft.com/office/officeart/2005/8/layout/venn1"/>
    <dgm:cxn modelId="{2F02F586-C42B-4BCA-BF79-D859B6B1EDE1}" type="presOf" srcId="{494BD42A-037A-442C-B185-3A4F7981A23C}" destId="{2D07A5A0-1EDE-401B-9E00-F88ADDE911CE}" srcOrd="0" destOrd="0" presId="urn:microsoft.com/office/officeart/2005/8/layout/venn1"/>
    <dgm:cxn modelId="{787557A7-1FCC-4C32-83B0-F1FC9DE803E1}" srcId="{F6DBABE7-E200-4955-BE39-3A746C645304}" destId="{E5543C0F-9C97-4888-A472-ABA222F8D599}" srcOrd="1" destOrd="0" parTransId="{A80EE614-99C7-4046-B3CB-C8A13519E152}" sibTransId="{EA7D06DF-7E6E-402B-8575-C459496DFEE7}"/>
    <dgm:cxn modelId="{1E4016B1-32A3-4891-8126-43302C4BD8A0}" type="presOf" srcId="{557599EB-0EAA-437C-A5C2-416B66A18CE6}" destId="{763647DF-3969-4A6A-ACE6-D16E44E77A7E}" srcOrd="0" destOrd="0" presId="urn:microsoft.com/office/officeart/2005/8/layout/venn1"/>
    <dgm:cxn modelId="{E481F7B3-51DB-489E-8B14-02DA5F7849E6}" type="presOf" srcId="{557599EB-0EAA-437C-A5C2-416B66A18CE6}" destId="{6E50CD8E-C81B-4471-84A8-8A7D8F04904C}" srcOrd="1" destOrd="0" presId="urn:microsoft.com/office/officeart/2005/8/layout/venn1"/>
    <dgm:cxn modelId="{6729AEE4-8D0E-47F5-9205-641666642686}" srcId="{F6DBABE7-E200-4955-BE39-3A746C645304}" destId="{557599EB-0EAA-437C-A5C2-416B66A18CE6}" srcOrd="2" destOrd="0" parTransId="{85484FE5-6AAF-45BC-8E1D-A1D1092AA4D1}" sibTransId="{503E09D0-F6AA-4D10-91AB-DC22A3539E6A}"/>
    <dgm:cxn modelId="{163D9CF9-A013-4BD0-BA59-77CA8A977864}" srcId="{F6DBABE7-E200-4955-BE39-3A746C645304}" destId="{494BD42A-037A-442C-B185-3A4F7981A23C}" srcOrd="0" destOrd="0" parTransId="{EEDF5AB0-A669-490B-B883-841AC1D395A9}" sibTransId="{E797FE6F-F22A-41DF-B115-B27286D28D34}"/>
    <dgm:cxn modelId="{AB830A15-9ADA-46EA-B6D6-E1693F0A72DD}" type="presParOf" srcId="{1229021C-A134-4533-B25D-D406B4E46DE3}" destId="{2D07A5A0-1EDE-401B-9E00-F88ADDE911CE}" srcOrd="0" destOrd="0" presId="urn:microsoft.com/office/officeart/2005/8/layout/venn1"/>
    <dgm:cxn modelId="{7E7FF3F4-202F-46EA-AF2F-0E964229699D}" type="presParOf" srcId="{1229021C-A134-4533-B25D-D406B4E46DE3}" destId="{0EEA02F3-9A0C-4E8F-919D-2D2B4F29D86C}" srcOrd="1" destOrd="0" presId="urn:microsoft.com/office/officeart/2005/8/layout/venn1"/>
    <dgm:cxn modelId="{8FDA7B39-7549-4BC8-86BE-903A983DB8F8}" type="presParOf" srcId="{1229021C-A134-4533-B25D-D406B4E46DE3}" destId="{48D4BDBF-E48C-4594-A87A-163E7E945A30}" srcOrd="2" destOrd="0" presId="urn:microsoft.com/office/officeart/2005/8/layout/venn1"/>
    <dgm:cxn modelId="{376EAAF5-908A-48A7-A39C-8AD7080EFFC9}" type="presParOf" srcId="{1229021C-A134-4533-B25D-D406B4E46DE3}" destId="{CBD48A0C-5BCE-48C1-B882-4BDE886E4A34}" srcOrd="3" destOrd="0" presId="urn:microsoft.com/office/officeart/2005/8/layout/venn1"/>
    <dgm:cxn modelId="{E79D8B34-DD0E-426B-85F1-E814A5693744}" type="presParOf" srcId="{1229021C-A134-4533-B25D-D406B4E46DE3}" destId="{763647DF-3969-4A6A-ACE6-D16E44E77A7E}" srcOrd="4" destOrd="0" presId="urn:microsoft.com/office/officeart/2005/8/layout/venn1"/>
    <dgm:cxn modelId="{7D72374A-94D4-4818-A589-180D1F06FD6C}" type="presParOf" srcId="{1229021C-A134-4533-B25D-D406B4E46DE3}" destId="{6E50CD8E-C81B-4471-84A8-8A7D8F04904C}"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83AF41-5D20-49D7-8F54-06F364471341}" type="doc">
      <dgm:prSet loTypeId="urn:microsoft.com/office/officeart/2005/8/layout/hierarchy1" loCatId="hierarchy" qsTypeId="urn:microsoft.com/office/officeart/2005/8/quickstyle/simple1#224" qsCatId="simple" csTypeId="urn:microsoft.com/office/officeart/2005/8/colors/accent1_2#175" csCatId="accent1" phldr="1"/>
      <dgm:spPr/>
      <dgm:t>
        <a:bodyPr/>
        <a:lstStyle/>
        <a:p>
          <a:endParaRPr lang="en-US"/>
        </a:p>
      </dgm:t>
    </dgm:pt>
    <dgm:pt modelId="{FFD0F493-7116-4F23-B0E1-5FA7DE691957}">
      <dgm:prSet phldrT="[Text]" phldr="0"/>
      <dgm:spPr/>
      <dgm:t>
        <a:bodyPr/>
        <a:lstStyle/>
        <a:p>
          <a:r>
            <a:rPr lang="en-US" b="1">
              <a:latin typeface="Rufina-Stencil-Bold"/>
            </a:rPr>
            <a:t>OSU Funding Ecosystem</a:t>
          </a:r>
        </a:p>
      </dgm:t>
    </dgm:pt>
    <dgm:pt modelId="{ABF6A986-5777-4474-9B2A-0F383604A7A1}" type="parTrans" cxnId="{613335C7-1F32-4057-8A71-694E95739BD6}">
      <dgm:prSet/>
      <dgm:spPr/>
      <dgm:t>
        <a:bodyPr/>
        <a:lstStyle/>
        <a:p>
          <a:endParaRPr lang="en-US"/>
        </a:p>
      </dgm:t>
    </dgm:pt>
    <dgm:pt modelId="{FE18B711-196B-4D3F-9BFB-0C8978EA0DD7}" type="sibTrans" cxnId="{613335C7-1F32-4057-8A71-694E95739BD6}">
      <dgm:prSet/>
      <dgm:spPr/>
      <dgm:t>
        <a:bodyPr/>
        <a:lstStyle/>
        <a:p>
          <a:endParaRPr lang="en-US"/>
        </a:p>
      </dgm:t>
    </dgm:pt>
    <dgm:pt modelId="{BAE65929-3947-49F2-B9E4-239FC380BE24}">
      <dgm:prSet phldrT="[Text]" phldr="0"/>
      <dgm:spPr/>
      <dgm:t>
        <a:bodyPr/>
        <a:lstStyle/>
        <a:p>
          <a:r>
            <a:rPr lang="en-US">
              <a:latin typeface="Rufina-Stencil-Bold"/>
            </a:rPr>
            <a:t>OSU Foundation</a:t>
          </a:r>
        </a:p>
      </dgm:t>
    </dgm:pt>
    <dgm:pt modelId="{8C364D81-4763-479B-A9F3-894C23A7BD51}" type="parTrans" cxnId="{DFE1F30B-A758-4B7E-A420-5AA25C477769}">
      <dgm:prSet/>
      <dgm:spPr/>
      <dgm:t>
        <a:bodyPr/>
        <a:lstStyle/>
        <a:p>
          <a:endParaRPr lang="en-US"/>
        </a:p>
      </dgm:t>
    </dgm:pt>
    <dgm:pt modelId="{6F60FC0F-B36C-480C-8AE9-4F7DF76037F5}" type="sibTrans" cxnId="{DFE1F30B-A758-4B7E-A420-5AA25C477769}">
      <dgm:prSet/>
      <dgm:spPr/>
      <dgm:t>
        <a:bodyPr/>
        <a:lstStyle/>
        <a:p>
          <a:endParaRPr lang="en-US"/>
        </a:p>
      </dgm:t>
    </dgm:pt>
    <dgm:pt modelId="{00F7319D-A05E-4D8A-8EFB-7DEF3FA2795B}">
      <dgm:prSet phldrT="[Text]" phldr="0"/>
      <dgm:spPr>
        <a:solidFill>
          <a:schemeClr val="accent2">
            <a:alpha val="90000"/>
          </a:schemeClr>
        </a:solidFill>
      </dgm:spPr>
      <dgm:t>
        <a:bodyPr/>
        <a:lstStyle/>
        <a:p>
          <a:r>
            <a:rPr lang="en-US">
              <a:latin typeface="Rufina-Stencil-Bold"/>
            </a:rPr>
            <a:t>Foundation Relations</a:t>
          </a:r>
        </a:p>
      </dgm:t>
    </dgm:pt>
    <dgm:pt modelId="{79BCA80B-97FA-4FDB-A885-C87C08F1360E}" type="parTrans" cxnId="{D26A0748-67E6-4348-9ADE-744E8E502BEE}">
      <dgm:prSet/>
      <dgm:spPr/>
      <dgm:t>
        <a:bodyPr/>
        <a:lstStyle/>
        <a:p>
          <a:endParaRPr lang="en-US"/>
        </a:p>
      </dgm:t>
    </dgm:pt>
    <dgm:pt modelId="{F12BCFC7-7B9D-4281-89EE-507FAE1C952B}" type="sibTrans" cxnId="{D26A0748-67E6-4348-9ADE-744E8E502BEE}">
      <dgm:prSet/>
      <dgm:spPr/>
      <dgm:t>
        <a:bodyPr/>
        <a:lstStyle/>
        <a:p>
          <a:endParaRPr lang="en-US"/>
        </a:p>
      </dgm:t>
    </dgm:pt>
    <dgm:pt modelId="{71C1ECC3-2DFC-45BD-9377-EC2FAEC3AB1C}">
      <dgm:prSet phldrT="[Text]" phldr="0"/>
      <dgm:spPr/>
      <dgm:t>
        <a:bodyPr/>
        <a:lstStyle/>
        <a:p>
          <a:r>
            <a:rPr lang="en-US">
              <a:latin typeface="Rufina-Stencil-Bold"/>
            </a:rPr>
            <a:t>College Development Officers</a:t>
          </a:r>
        </a:p>
      </dgm:t>
    </dgm:pt>
    <dgm:pt modelId="{E644B5F7-C2D6-4094-A274-F64B6920D755}" type="parTrans" cxnId="{9959B1D0-DAB6-43F5-9DE6-17F638AA8EB7}">
      <dgm:prSet/>
      <dgm:spPr/>
      <dgm:t>
        <a:bodyPr/>
        <a:lstStyle/>
        <a:p>
          <a:endParaRPr lang="en-US"/>
        </a:p>
      </dgm:t>
    </dgm:pt>
    <dgm:pt modelId="{3B09C355-18D5-457F-881A-D2B22A30421F}" type="sibTrans" cxnId="{9959B1D0-DAB6-43F5-9DE6-17F638AA8EB7}">
      <dgm:prSet/>
      <dgm:spPr/>
      <dgm:t>
        <a:bodyPr/>
        <a:lstStyle/>
        <a:p>
          <a:endParaRPr lang="en-US"/>
        </a:p>
      </dgm:t>
    </dgm:pt>
    <dgm:pt modelId="{5BF61D2C-19B4-4C4F-983C-993EE12F2AC3}">
      <dgm:prSet phldrT="[Text]" phldr="0"/>
      <dgm:spPr/>
      <dgm:t>
        <a:bodyPr/>
        <a:lstStyle/>
        <a:p>
          <a:r>
            <a:rPr lang="en-US">
              <a:latin typeface="Rufina-Stencil-Bold"/>
            </a:rPr>
            <a:t>Colleges – Leadership and Faculty</a:t>
          </a:r>
        </a:p>
      </dgm:t>
    </dgm:pt>
    <dgm:pt modelId="{807D01D4-2065-4584-9217-A84CD98093FB}" type="parTrans" cxnId="{10260FA8-56E2-4769-AC0E-0B5BF33DA4A8}">
      <dgm:prSet/>
      <dgm:spPr/>
      <dgm:t>
        <a:bodyPr/>
        <a:lstStyle/>
        <a:p>
          <a:endParaRPr lang="en-US"/>
        </a:p>
      </dgm:t>
    </dgm:pt>
    <dgm:pt modelId="{6820FB42-5DE7-471D-BD86-4ECAE1CF6B7F}" type="sibTrans" cxnId="{10260FA8-56E2-4769-AC0E-0B5BF33DA4A8}">
      <dgm:prSet/>
      <dgm:spPr/>
      <dgm:t>
        <a:bodyPr/>
        <a:lstStyle/>
        <a:p>
          <a:endParaRPr lang="en-US"/>
        </a:p>
      </dgm:t>
    </dgm:pt>
    <dgm:pt modelId="{C8461477-C828-4F01-88CF-7DCFC33188B4}">
      <dgm:prSet phldrT="[Text]" phldr="0"/>
      <dgm:spPr/>
      <dgm:t>
        <a:bodyPr/>
        <a:lstStyle/>
        <a:p>
          <a:r>
            <a:rPr lang="en-US">
              <a:latin typeface="Rufina-Stencil-Bold"/>
            </a:rPr>
            <a:t>Unit-Based Award Staff</a:t>
          </a:r>
        </a:p>
      </dgm:t>
    </dgm:pt>
    <dgm:pt modelId="{10615A35-1A56-44BD-BED1-96697FEC3EA9}" type="parTrans" cxnId="{A3B8E3E2-93E5-448A-9B93-00E271971192}">
      <dgm:prSet/>
      <dgm:spPr/>
      <dgm:t>
        <a:bodyPr/>
        <a:lstStyle/>
        <a:p>
          <a:endParaRPr lang="en-US"/>
        </a:p>
      </dgm:t>
    </dgm:pt>
    <dgm:pt modelId="{142EA7DC-10EB-4EC3-A1CA-16AAC439C903}" type="sibTrans" cxnId="{A3B8E3E2-93E5-448A-9B93-00E271971192}">
      <dgm:prSet/>
      <dgm:spPr/>
      <dgm:t>
        <a:bodyPr/>
        <a:lstStyle/>
        <a:p>
          <a:endParaRPr lang="en-US"/>
        </a:p>
      </dgm:t>
    </dgm:pt>
    <dgm:pt modelId="{1EC6D847-7F9A-4204-9EC6-F770C0973672}">
      <dgm:prSet phldrT="[Text]" phldr="0"/>
      <dgm:spPr/>
      <dgm:t>
        <a:bodyPr/>
        <a:lstStyle/>
        <a:p>
          <a:r>
            <a:rPr lang="en-US">
              <a:latin typeface="Rufina-Stencil-Bold"/>
            </a:rPr>
            <a:t>Division of Research and Innovation</a:t>
          </a:r>
        </a:p>
      </dgm:t>
    </dgm:pt>
    <dgm:pt modelId="{24F1F975-D870-4D3C-A8B2-2D3DA6AC2DA5}" type="parTrans" cxnId="{48ACBDCF-E4B9-402A-8BA9-D7F3A528F0FE}">
      <dgm:prSet/>
      <dgm:spPr/>
      <dgm:t>
        <a:bodyPr/>
        <a:lstStyle/>
        <a:p>
          <a:endParaRPr lang="en-US"/>
        </a:p>
      </dgm:t>
    </dgm:pt>
    <dgm:pt modelId="{3F47199E-A20A-4474-A393-A9FDD8C72FFA}" type="sibTrans" cxnId="{48ACBDCF-E4B9-402A-8BA9-D7F3A528F0FE}">
      <dgm:prSet/>
      <dgm:spPr/>
      <dgm:t>
        <a:bodyPr/>
        <a:lstStyle/>
        <a:p>
          <a:endParaRPr lang="en-US"/>
        </a:p>
      </dgm:t>
    </dgm:pt>
    <dgm:pt modelId="{A999EB6E-9824-4F5B-94E8-A879E0B71316}">
      <dgm:prSet phldrT="[Text]" phldr="0"/>
      <dgm:spPr/>
      <dgm:t>
        <a:bodyPr/>
        <a:lstStyle/>
        <a:p>
          <a:r>
            <a:rPr lang="en-US">
              <a:latin typeface="Rufina-Stencil-Bold"/>
            </a:rPr>
            <a:t>OSRAA</a:t>
          </a:r>
        </a:p>
      </dgm:t>
    </dgm:pt>
    <dgm:pt modelId="{6A76BACF-8484-403B-B923-5E867F6D8516}" type="parTrans" cxnId="{10306675-70A3-4CF3-9EFD-9A00FD368AB6}">
      <dgm:prSet/>
      <dgm:spPr/>
      <dgm:t>
        <a:bodyPr/>
        <a:lstStyle/>
        <a:p>
          <a:endParaRPr lang="en-US"/>
        </a:p>
      </dgm:t>
    </dgm:pt>
    <dgm:pt modelId="{D03D8866-3907-4E3F-8A85-37B715F62C49}" type="sibTrans" cxnId="{10306675-70A3-4CF3-9EFD-9A00FD368AB6}">
      <dgm:prSet/>
      <dgm:spPr/>
      <dgm:t>
        <a:bodyPr/>
        <a:lstStyle/>
        <a:p>
          <a:endParaRPr lang="en-US"/>
        </a:p>
      </dgm:t>
    </dgm:pt>
    <dgm:pt modelId="{4C25F0A1-813C-4452-97E3-ACFE6B9028C7}">
      <dgm:prSet phldrT="[Text]" phldr="0"/>
      <dgm:spPr/>
      <dgm:t>
        <a:bodyPr/>
        <a:lstStyle/>
        <a:p>
          <a:r>
            <a:rPr lang="en-US">
              <a:latin typeface="Rufina-Stencil-Bold"/>
            </a:rPr>
            <a:t>Office of Research Advancement</a:t>
          </a:r>
        </a:p>
      </dgm:t>
    </dgm:pt>
    <dgm:pt modelId="{191263DE-A73C-42BD-8419-E23206AED7A3}" type="parTrans" cxnId="{2E475FDE-A5E5-4F14-9331-72259E48FD2D}">
      <dgm:prSet/>
      <dgm:spPr/>
      <dgm:t>
        <a:bodyPr/>
        <a:lstStyle/>
        <a:p>
          <a:endParaRPr lang="en-US"/>
        </a:p>
      </dgm:t>
    </dgm:pt>
    <dgm:pt modelId="{B770BC93-55E1-4712-A9A0-36562D93CDAE}" type="sibTrans" cxnId="{2E475FDE-A5E5-4F14-9331-72259E48FD2D}">
      <dgm:prSet/>
      <dgm:spPr/>
      <dgm:t>
        <a:bodyPr/>
        <a:lstStyle/>
        <a:p>
          <a:endParaRPr lang="en-US"/>
        </a:p>
      </dgm:t>
    </dgm:pt>
    <dgm:pt modelId="{8B5D601C-75C1-4440-A920-1C0498E23C12}" type="pres">
      <dgm:prSet presAssocID="{EF83AF41-5D20-49D7-8F54-06F364471341}" presName="hierChild1" presStyleCnt="0">
        <dgm:presLayoutVars>
          <dgm:chPref val="1"/>
          <dgm:dir/>
          <dgm:animOne val="branch"/>
          <dgm:animLvl val="lvl"/>
          <dgm:resizeHandles/>
        </dgm:presLayoutVars>
      </dgm:prSet>
      <dgm:spPr/>
    </dgm:pt>
    <dgm:pt modelId="{6EBAAB5D-9616-43AC-A242-50098F551DB9}" type="pres">
      <dgm:prSet presAssocID="{FFD0F493-7116-4F23-B0E1-5FA7DE691957}" presName="hierRoot1" presStyleCnt="0"/>
      <dgm:spPr/>
    </dgm:pt>
    <dgm:pt modelId="{EE13E625-A9CC-4407-84CA-56380FD5AEC3}" type="pres">
      <dgm:prSet presAssocID="{FFD0F493-7116-4F23-B0E1-5FA7DE691957}" presName="composite" presStyleCnt="0"/>
      <dgm:spPr/>
    </dgm:pt>
    <dgm:pt modelId="{8FDA9349-49A6-4A89-B96D-EF76F21B7B1C}" type="pres">
      <dgm:prSet presAssocID="{FFD0F493-7116-4F23-B0E1-5FA7DE691957}" presName="background" presStyleLbl="node0" presStyleIdx="0" presStyleCnt="1"/>
      <dgm:spPr/>
    </dgm:pt>
    <dgm:pt modelId="{2E70B72D-D3A7-45AB-8400-CAD9DE88ADCC}" type="pres">
      <dgm:prSet presAssocID="{FFD0F493-7116-4F23-B0E1-5FA7DE691957}" presName="text" presStyleLbl="fgAcc0" presStyleIdx="0" presStyleCnt="1" custScaleX="200453">
        <dgm:presLayoutVars>
          <dgm:chPref val="3"/>
        </dgm:presLayoutVars>
      </dgm:prSet>
      <dgm:spPr/>
    </dgm:pt>
    <dgm:pt modelId="{010AD60B-53AC-46DC-93F4-00F4247413CB}" type="pres">
      <dgm:prSet presAssocID="{FFD0F493-7116-4F23-B0E1-5FA7DE691957}" presName="hierChild2" presStyleCnt="0"/>
      <dgm:spPr/>
    </dgm:pt>
    <dgm:pt modelId="{CE2A8826-DF11-40CC-AE87-C258E41EC4CA}" type="pres">
      <dgm:prSet presAssocID="{8C364D81-4763-479B-A9F3-894C23A7BD51}" presName="Name10" presStyleLbl="parChTrans1D2" presStyleIdx="0" presStyleCnt="3"/>
      <dgm:spPr/>
    </dgm:pt>
    <dgm:pt modelId="{60961E51-15A9-46A6-866F-30038B7D9EEF}" type="pres">
      <dgm:prSet presAssocID="{BAE65929-3947-49F2-B9E4-239FC380BE24}" presName="hierRoot2" presStyleCnt="0"/>
      <dgm:spPr/>
    </dgm:pt>
    <dgm:pt modelId="{217C3CDD-D84D-44EF-AC39-778E5417D748}" type="pres">
      <dgm:prSet presAssocID="{BAE65929-3947-49F2-B9E4-239FC380BE24}" presName="composite2" presStyleCnt="0"/>
      <dgm:spPr/>
    </dgm:pt>
    <dgm:pt modelId="{B209DF76-E83C-4F1F-94D6-DE2E18EA5DAB}" type="pres">
      <dgm:prSet presAssocID="{BAE65929-3947-49F2-B9E4-239FC380BE24}" presName="background2" presStyleLbl="node2" presStyleIdx="0" presStyleCnt="3"/>
      <dgm:spPr/>
    </dgm:pt>
    <dgm:pt modelId="{7A68AFB9-6427-4682-A3F4-35E30B8CD0F5}" type="pres">
      <dgm:prSet presAssocID="{BAE65929-3947-49F2-B9E4-239FC380BE24}" presName="text2" presStyleLbl="fgAcc2" presStyleIdx="0" presStyleCnt="3">
        <dgm:presLayoutVars>
          <dgm:chPref val="3"/>
        </dgm:presLayoutVars>
      </dgm:prSet>
      <dgm:spPr/>
    </dgm:pt>
    <dgm:pt modelId="{217AB6FF-DA53-4081-87CF-20F9D92C01C6}" type="pres">
      <dgm:prSet presAssocID="{BAE65929-3947-49F2-B9E4-239FC380BE24}" presName="hierChild3" presStyleCnt="0"/>
      <dgm:spPr/>
    </dgm:pt>
    <dgm:pt modelId="{998B081E-7942-41D5-8BDF-3A0525207B5B}" type="pres">
      <dgm:prSet presAssocID="{79BCA80B-97FA-4FDB-A885-C87C08F1360E}" presName="Name17" presStyleLbl="parChTrans1D3" presStyleIdx="0" presStyleCnt="5"/>
      <dgm:spPr/>
    </dgm:pt>
    <dgm:pt modelId="{7A659B22-B949-4FAE-9FF8-B387710DA580}" type="pres">
      <dgm:prSet presAssocID="{00F7319D-A05E-4D8A-8EFB-7DEF3FA2795B}" presName="hierRoot3" presStyleCnt="0"/>
      <dgm:spPr/>
    </dgm:pt>
    <dgm:pt modelId="{750648CE-F5DF-4B46-890A-4CE6B9FC753C}" type="pres">
      <dgm:prSet presAssocID="{00F7319D-A05E-4D8A-8EFB-7DEF3FA2795B}" presName="composite3" presStyleCnt="0"/>
      <dgm:spPr/>
    </dgm:pt>
    <dgm:pt modelId="{0C862218-BDD4-48D2-9E58-A349FED7D54F}" type="pres">
      <dgm:prSet presAssocID="{00F7319D-A05E-4D8A-8EFB-7DEF3FA2795B}" presName="background3" presStyleLbl="node3" presStyleIdx="0" presStyleCnt="5"/>
      <dgm:spPr/>
    </dgm:pt>
    <dgm:pt modelId="{090993E7-C8FB-47AC-B1F7-7C6D31D75C97}" type="pres">
      <dgm:prSet presAssocID="{00F7319D-A05E-4D8A-8EFB-7DEF3FA2795B}" presName="text3" presStyleLbl="fgAcc3" presStyleIdx="0" presStyleCnt="5">
        <dgm:presLayoutVars>
          <dgm:chPref val="3"/>
        </dgm:presLayoutVars>
      </dgm:prSet>
      <dgm:spPr/>
    </dgm:pt>
    <dgm:pt modelId="{0A18796C-ACE5-4B75-A269-EC833E065018}" type="pres">
      <dgm:prSet presAssocID="{00F7319D-A05E-4D8A-8EFB-7DEF3FA2795B}" presName="hierChild4" presStyleCnt="0"/>
      <dgm:spPr/>
    </dgm:pt>
    <dgm:pt modelId="{A856018F-770E-43D7-8318-050B132CA99D}" type="pres">
      <dgm:prSet presAssocID="{E644B5F7-C2D6-4094-A274-F64B6920D755}" presName="Name17" presStyleLbl="parChTrans1D3" presStyleIdx="1" presStyleCnt="5"/>
      <dgm:spPr/>
    </dgm:pt>
    <dgm:pt modelId="{874BC29E-06FA-4219-AC55-0863A8C6F286}" type="pres">
      <dgm:prSet presAssocID="{71C1ECC3-2DFC-45BD-9377-EC2FAEC3AB1C}" presName="hierRoot3" presStyleCnt="0"/>
      <dgm:spPr/>
    </dgm:pt>
    <dgm:pt modelId="{BD8F55EA-4F12-4785-B593-5C6D054B932B}" type="pres">
      <dgm:prSet presAssocID="{71C1ECC3-2DFC-45BD-9377-EC2FAEC3AB1C}" presName="composite3" presStyleCnt="0"/>
      <dgm:spPr/>
    </dgm:pt>
    <dgm:pt modelId="{BA267A3E-0420-478F-8E22-AB0484CDA956}" type="pres">
      <dgm:prSet presAssocID="{71C1ECC3-2DFC-45BD-9377-EC2FAEC3AB1C}" presName="background3" presStyleLbl="node3" presStyleIdx="1" presStyleCnt="5"/>
      <dgm:spPr/>
    </dgm:pt>
    <dgm:pt modelId="{A6C14327-89D3-48BB-96BC-80A3A7AFAD20}" type="pres">
      <dgm:prSet presAssocID="{71C1ECC3-2DFC-45BD-9377-EC2FAEC3AB1C}" presName="text3" presStyleLbl="fgAcc3" presStyleIdx="1" presStyleCnt="5">
        <dgm:presLayoutVars>
          <dgm:chPref val="3"/>
        </dgm:presLayoutVars>
      </dgm:prSet>
      <dgm:spPr/>
    </dgm:pt>
    <dgm:pt modelId="{8B14AAD7-54C9-435D-97AA-D35D8D8A96C6}" type="pres">
      <dgm:prSet presAssocID="{71C1ECC3-2DFC-45BD-9377-EC2FAEC3AB1C}" presName="hierChild4" presStyleCnt="0"/>
      <dgm:spPr/>
    </dgm:pt>
    <dgm:pt modelId="{70146E5E-9536-4018-B188-2E53B0633D68}" type="pres">
      <dgm:prSet presAssocID="{807D01D4-2065-4584-9217-A84CD98093FB}" presName="Name10" presStyleLbl="parChTrans1D2" presStyleIdx="1" presStyleCnt="3"/>
      <dgm:spPr/>
    </dgm:pt>
    <dgm:pt modelId="{A180AE11-A52C-4E61-9690-A40AD3162770}" type="pres">
      <dgm:prSet presAssocID="{5BF61D2C-19B4-4C4F-983C-993EE12F2AC3}" presName="hierRoot2" presStyleCnt="0"/>
      <dgm:spPr/>
    </dgm:pt>
    <dgm:pt modelId="{BEA7277B-FBDC-4B5B-B3CF-FA58AB1EDBE4}" type="pres">
      <dgm:prSet presAssocID="{5BF61D2C-19B4-4C4F-983C-993EE12F2AC3}" presName="composite2" presStyleCnt="0"/>
      <dgm:spPr/>
    </dgm:pt>
    <dgm:pt modelId="{BBF20237-24BA-45B0-9AA8-36D29A993D5E}" type="pres">
      <dgm:prSet presAssocID="{5BF61D2C-19B4-4C4F-983C-993EE12F2AC3}" presName="background2" presStyleLbl="node2" presStyleIdx="1" presStyleCnt="3"/>
      <dgm:spPr/>
    </dgm:pt>
    <dgm:pt modelId="{36577EE6-B220-40C6-9FB4-ED8E05026A7D}" type="pres">
      <dgm:prSet presAssocID="{5BF61D2C-19B4-4C4F-983C-993EE12F2AC3}" presName="text2" presStyleLbl="fgAcc2" presStyleIdx="1" presStyleCnt="3">
        <dgm:presLayoutVars>
          <dgm:chPref val="3"/>
        </dgm:presLayoutVars>
      </dgm:prSet>
      <dgm:spPr/>
    </dgm:pt>
    <dgm:pt modelId="{00421412-93A8-4CF8-A4CC-2EA081205DEF}" type="pres">
      <dgm:prSet presAssocID="{5BF61D2C-19B4-4C4F-983C-993EE12F2AC3}" presName="hierChild3" presStyleCnt="0"/>
      <dgm:spPr/>
    </dgm:pt>
    <dgm:pt modelId="{DCB865AE-C4C7-4C69-8C65-1AB2EA0B7B76}" type="pres">
      <dgm:prSet presAssocID="{10615A35-1A56-44BD-BED1-96697FEC3EA9}" presName="Name17" presStyleLbl="parChTrans1D3" presStyleIdx="2" presStyleCnt="5"/>
      <dgm:spPr/>
    </dgm:pt>
    <dgm:pt modelId="{74734A9F-4B3A-4E5D-BA0E-068B0FE65EFC}" type="pres">
      <dgm:prSet presAssocID="{C8461477-C828-4F01-88CF-7DCFC33188B4}" presName="hierRoot3" presStyleCnt="0"/>
      <dgm:spPr/>
    </dgm:pt>
    <dgm:pt modelId="{61DF1BE3-77F0-4623-AE8A-1D1F1D1F73B9}" type="pres">
      <dgm:prSet presAssocID="{C8461477-C828-4F01-88CF-7DCFC33188B4}" presName="composite3" presStyleCnt="0"/>
      <dgm:spPr/>
    </dgm:pt>
    <dgm:pt modelId="{44044AB7-7A3E-4586-9CA4-5E214D702FD8}" type="pres">
      <dgm:prSet presAssocID="{C8461477-C828-4F01-88CF-7DCFC33188B4}" presName="background3" presStyleLbl="node3" presStyleIdx="2" presStyleCnt="5"/>
      <dgm:spPr/>
    </dgm:pt>
    <dgm:pt modelId="{D06B2FA8-E114-4111-A0E4-5FA76307C6DD}" type="pres">
      <dgm:prSet presAssocID="{C8461477-C828-4F01-88CF-7DCFC33188B4}" presName="text3" presStyleLbl="fgAcc3" presStyleIdx="2" presStyleCnt="5">
        <dgm:presLayoutVars>
          <dgm:chPref val="3"/>
        </dgm:presLayoutVars>
      </dgm:prSet>
      <dgm:spPr/>
    </dgm:pt>
    <dgm:pt modelId="{97D7B2B4-0346-407E-BF48-1B32C893F84A}" type="pres">
      <dgm:prSet presAssocID="{C8461477-C828-4F01-88CF-7DCFC33188B4}" presName="hierChild4" presStyleCnt="0"/>
      <dgm:spPr/>
    </dgm:pt>
    <dgm:pt modelId="{7CB144DD-C85E-4BD6-BED1-A6E514D2270C}" type="pres">
      <dgm:prSet presAssocID="{24F1F975-D870-4D3C-A8B2-2D3DA6AC2DA5}" presName="Name10" presStyleLbl="parChTrans1D2" presStyleIdx="2" presStyleCnt="3"/>
      <dgm:spPr/>
    </dgm:pt>
    <dgm:pt modelId="{C60AC55B-88AF-4102-B78D-31E97C884114}" type="pres">
      <dgm:prSet presAssocID="{1EC6D847-7F9A-4204-9EC6-F770C0973672}" presName="hierRoot2" presStyleCnt="0"/>
      <dgm:spPr/>
    </dgm:pt>
    <dgm:pt modelId="{0FAC3DD6-3A44-4CF7-8EB0-03CB26B954AF}" type="pres">
      <dgm:prSet presAssocID="{1EC6D847-7F9A-4204-9EC6-F770C0973672}" presName="composite2" presStyleCnt="0"/>
      <dgm:spPr/>
    </dgm:pt>
    <dgm:pt modelId="{DF68CBD5-1F3F-4374-A958-945D252EE34C}" type="pres">
      <dgm:prSet presAssocID="{1EC6D847-7F9A-4204-9EC6-F770C0973672}" presName="background2" presStyleLbl="node2" presStyleIdx="2" presStyleCnt="3"/>
      <dgm:spPr/>
    </dgm:pt>
    <dgm:pt modelId="{A85C0D16-DB82-4CC4-8130-097EBF0AD522}" type="pres">
      <dgm:prSet presAssocID="{1EC6D847-7F9A-4204-9EC6-F770C0973672}" presName="text2" presStyleLbl="fgAcc2" presStyleIdx="2" presStyleCnt="3">
        <dgm:presLayoutVars>
          <dgm:chPref val="3"/>
        </dgm:presLayoutVars>
      </dgm:prSet>
      <dgm:spPr/>
    </dgm:pt>
    <dgm:pt modelId="{A0F747DB-BC84-44A6-9C09-270DD6F37341}" type="pres">
      <dgm:prSet presAssocID="{1EC6D847-7F9A-4204-9EC6-F770C0973672}" presName="hierChild3" presStyleCnt="0"/>
      <dgm:spPr/>
    </dgm:pt>
    <dgm:pt modelId="{26F53D85-F3CB-4038-81E3-32BFBD142F96}" type="pres">
      <dgm:prSet presAssocID="{6A76BACF-8484-403B-B923-5E867F6D8516}" presName="Name17" presStyleLbl="parChTrans1D3" presStyleIdx="3" presStyleCnt="5"/>
      <dgm:spPr/>
    </dgm:pt>
    <dgm:pt modelId="{F2331408-6C81-405E-B594-6C9F1340013E}" type="pres">
      <dgm:prSet presAssocID="{A999EB6E-9824-4F5B-94E8-A879E0B71316}" presName="hierRoot3" presStyleCnt="0"/>
      <dgm:spPr/>
    </dgm:pt>
    <dgm:pt modelId="{A469A9A4-5DCA-473A-ABC3-532233FDAE7E}" type="pres">
      <dgm:prSet presAssocID="{A999EB6E-9824-4F5B-94E8-A879E0B71316}" presName="composite3" presStyleCnt="0"/>
      <dgm:spPr/>
    </dgm:pt>
    <dgm:pt modelId="{B0E4B495-567B-4758-ADEF-1CB58A15F078}" type="pres">
      <dgm:prSet presAssocID="{A999EB6E-9824-4F5B-94E8-A879E0B71316}" presName="background3" presStyleLbl="node3" presStyleIdx="3" presStyleCnt="5"/>
      <dgm:spPr/>
    </dgm:pt>
    <dgm:pt modelId="{6CEC470D-214F-4B67-B34E-31D1BEBBCE16}" type="pres">
      <dgm:prSet presAssocID="{A999EB6E-9824-4F5B-94E8-A879E0B71316}" presName="text3" presStyleLbl="fgAcc3" presStyleIdx="3" presStyleCnt="5">
        <dgm:presLayoutVars>
          <dgm:chPref val="3"/>
        </dgm:presLayoutVars>
      </dgm:prSet>
      <dgm:spPr/>
    </dgm:pt>
    <dgm:pt modelId="{C71242BF-A1A4-4E6B-82BD-06D26E926D23}" type="pres">
      <dgm:prSet presAssocID="{A999EB6E-9824-4F5B-94E8-A879E0B71316}" presName="hierChild4" presStyleCnt="0"/>
      <dgm:spPr/>
    </dgm:pt>
    <dgm:pt modelId="{41E900D8-DE4C-466B-A1ED-9CD0F69B3846}" type="pres">
      <dgm:prSet presAssocID="{191263DE-A73C-42BD-8419-E23206AED7A3}" presName="Name17" presStyleLbl="parChTrans1D3" presStyleIdx="4" presStyleCnt="5"/>
      <dgm:spPr/>
    </dgm:pt>
    <dgm:pt modelId="{F875DF48-1A28-4108-A887-6A44336D0C85}" type="pres">
      <dgm:prSet presAssocID="{4C25F0A1-813C-4452-97E3-ACFE6B9028C7}" presName="hierRoot3" presStyleCnt="0"/>
      <dgm:spPr/>
    </dgm:pt>
    <dgm:pt modelId="{EE753F61-8211-4472-8062-AB07D27DA097}" type="pres">
      <dgm:prSet presAssocID="{4C25F0A1-813C-4452-97E3-ACFE6B9028C7}" presName="composite3" presStyleCnt="0"/>
      <dgm:spPr/>
    </dgm:pt>
    <dgm:pt modelId="{2637A0BF-97D4-489D-B126-B72FE4783587}" type="pres">
      <dgm:prSet presAssocID="{4C25F0A1-813C-4452-97E3-ACFE6B9028C7}" presName="background3" presStyleLbl="node3" presStyleIdx="4" presStyleCnt="5"/>
      <dgm:spPr/>
    </dgm:pt>
    <dgm:pt modelId="{60EB31AD-3F8E-455A-BF90-D4187DD9164B}" type="pres">
      <dgm:prSet presAssocID="{4C25F0A1-813C-4452-97E3-ACFE6B9028C7}" presName="text3" presStyleLbl="fgAcc3" presStyleIdx="4" presStyleCnt="5">
        <dgm:presLayoutVars>
          <dgm:chPref val="3"/>
        </dgm:presLayoutVars>
      </dgm:prSet>
      <dgm:spPr/>
    </dgm:pt>
    <dgm:pt modelId="{0FF73006-A630-4E66-916C-E317489D5E8F}" type="pres">
      <dgm:prSet presAssocID="{4C25F0A1-813C-4452-97E3-ACFE6B9028C7}" presName="hierChild4" presStyleCnt="0"/>
      <dgm:spPr/>
    </dgm:pt>
  </dgm:ptLst>
  <dgm:cxnLst>
    <dgm:cxn modelId="{DFE1F30B-A758-4B7E-A420-5AA25C477769}" srcId="{FFD0F493-7116-4F23-B0E1-5FA7DE691957}" destId="{BAE65929-3947-49F2-B9E4-239FC380BE24}" srcOrd="0" destOrd="0" parTransId="{8C364D81-4763-479B-A9F3-894C23A7BD51}" sibTransId="{6F60FC0F-B36C-480C-8AE9-4F7DF76037F5}"/>
    <dgm:cxn modelId="{8817201D-B6FE-499F-9F09-18C3140C9BB9}" type="presOf" srcId="{C8461477-C828-4F01-88CF-7DCFC33188B4}" destId="{D06B2FA8-E114-4111-A0E4-5FA76307C6DD}" srcOrd="0" destOrd="0" presId="urn:microsoft.com/office/officeart/2005/8/layout/hierarchy1"/>
    <dgm:cxn modelId="{5A1F162A-DC43-43AE-8FA8-EF0602143529}" type="presOf" srcId="{4C25F0A1-813C-4452-97E3-ACFE6B9028C7}" destId="{60EB31AD-3F8E-455A-BF90-D4187DD9164B}" srcOrd="0" destOrd="0" presId="urn:microsoft.com/office/officeart/2005/8/layout/hierarchy1"/>
    <dgm:cxn modelId="{9BE5A22F-0F83-49F8-8A41-8C745DEE2186}" type="presOf" srcId="{807D01D4-2065-4584-9217-A84CD98093FB}" destId="{70146E5E-9536-4018-B188-2E53B0633D68}" srcOrd="0" destOrd="0" presId="urn:microsoft.com/office/officeart/2005/8/layout/hierarchy1"/>
    <dgm:cxn modelId="{FE71143D-D6FF-48CF-9833-0D8EF2D02E6C}" type="presOf" srcId="{E644B5F7-C2D6-4094-A274-F64B6920D755}" destId="{A856018F-770E-43D7-8318-050B132CA99D}" srcOrd="0" destOrd="0" presId="urn:microsoft.com/office/officeart/2005/8/layout/hierarchy1"/>
    <dgm:cxn modelId="{D26A0748-67E6-4348-9ADE-744E8E502BEE}" srcId="{BAE65929-3947-49F2-B9E4-239FC380BE24}" destId="{00F7319D-A05E-4D8A-8EFB-7DEF3FA2795B}" srcOrd="0" destOrd="0" parTransId="{79BCA80B-97FA-4FDB-A885-C87C08F1360E}" sibTransId="{F12BCFC7-7B9D-4281-89EE-507FAE1C952B}"/>
    <dgm:cxn modelId="{56BE0750-560B-4E90-89C7-865502F998AE}" type="presOf" srcId="{1EC6D847-7F9A-4204-9EC6-F770C0973672}" destId="{A85C0D16-DB82-4CC4-8130-097EBF0AD522}" srcOrd="0" destOrd="0" presId="urn:microsoft.com/office/officeart/2005/8/layout/hierarchy1"/>
    <dgm:cxn modelId="{10306675-70A3-4CF3-9EFD-9A00FD368AB6}" srcId="{1EC6D847-7F9A-4204-9EC6-F770C0973672}" destId="{A999EB6E-9824-4F5B-94E8-A879E0B71316}" srcOrd="0" destOrd="0" parTransId="{6A76BACF-8484-403B-B923-5E867F6D8516}" sibTransId="{D03D8866-3907-4E3F-8A85-37B715F62C49}"/>
    <dgm:cxn modelId="{82F1EF76-4EF9-494C-8BDB-A100C9FFB7BE}" type="presOf" srcId="{71C1ECC3-2DFC-45BD-9377-EC2FAEC3AB1C}" destId="{A6C14327-89D3-48BB-96BC-80A3A7AFAD20}" srcOrd="0" destOrd="0" presId="urn:microsoft.com/office/officeart/2005/8/layout/hierarchy1"/>
    <dgm:cxn modelId="{3430C084-FBF7-40BB-AD5D-B66076E06535}" type="presOf" srcId="{10615A35-1A56-44BD-BED1-96697FEC3EA9}" destId="{DCB865AE-C4C7-4C69-8C65-1AB2EA0B7B76}" srcOrd="0" destOrd="0" presId="urn:microsoft.com/office/officeart/2005/8/layout/hierarchy1"/>
    <dgm:cxn modelId="{2B408F97-FC3E-4AF8-AF30-3F198782C4D0}" type="presOf" srcId="{5BF61D2C-19B4-4C4F-983C-993EE12F2AC3}" destId="{36577EE6-B220-40C6-9FB4-ED8E05026A7D}" srcOrd="0" destOrd="0" presId="urn:microsoft.com/office/officeart/2005/8/layout/hierarchy1"/>
    <dgm:cxn modelId="{D982AA9D-C375-45D7-A83B-8B029F9F7CE6}" type="presOf" srcId="{191263DE-A73C-42BD-8419-E23206AED7A3}" destId="{41E900D8-DE4C-466B-A1ED-9CD0F69B3846}" srcOrd="0" destOrd="0" presId="urn:microsoft.com/office/officeart/2005/8/layout/hierarchy1"/>
    <dgm:cxn modelId="{8EFE10A4-C394-43D4-AA01-3881530A9910}" type="presOf" srcId="{00F7319D-A05E-4D8A-8EFB-7DEF3FA2795B}" destId="{090993E7-C8FB-47AC-B1F7-7C6D31D75C97}" srcOrd="0" destOrd="0" presId="urn:microsoft.com/office/officeart/2005/8/layout/hierarchy1"/>
    <dgm:cxn modelId="{10260FA8-56E2-4769-AC0E-0B5BF33DA4A8}" srcId="{FFD0F493-7116-4F23-B0E1-5FA7DE691957}" destId="{5BF61D2C-19B4-4C4F-983C-993EE12F2AC3}" srcOrd="1" destOrd="0" parTransId="{807D01D4-2065-4584-9217-A84CD98093FB}" sibTransId="{6820FB42-5DE7-471D-BD86-4ECAE1CF6B7F}"/>
    <dgm:cxn modelId="{CCCE66A9-2F74-4762-BD07-4C025E8FC8D3}" type="presOf" srcId="{A999EB6E-9824-4F5B-94E8-A879E0B71316}" destId="{6CEC470D-214F-4B67-B34E-31D1BEBBCE16}" srcOrd="0" destOrd="0" presId="urn:microsoft.com/office/officeart/2005/8/layout/hierarchy1"/>
    <dgm:cxn modelId="{C30D43AA-1F96-4339-9FB2-18F6F44D6DF9}" type="presOf" srcId="{EF83AF41-5D20-49D7-8F54-06F364471341}" destId="{8B5D601C-75C1-4440-A920-1C0498E23C12}" srcOrd="0" destOrd="0" presId="urn:microsoft.com/office/officeart/2005/8/layout/hierarchy1"/>
    <dgm:cxn modelId="{B2A14DAF-DC95-4D76-84CC-2B227FBF078B}" type="presOf" srcId="{79BCA80B-97FA-4FDB-A885-C87C08F1360E}" destId="{998B081E-7942-41D5-8BDF-3A0525207B5B}" srcOrd="0" destOrd="0" presId="urn:microsoft.com/office/officeart/2005/8/layout/hierarchy1"/>
    <dgm:cxn modelId="{613335C7-1F32-4057-8A71-694E95739BD6}" srcId="{EF83AF41-5D20-49D7-8F54-06F364471341}" destId="{FFD0F493-7116-4F23-B0E1-5FA7DE691957}" srcOrd="0" destOrd="0" parTransId="{ABF6A986-5777-4474-9B2A-0F383604A7A1}" sibTransId="{FE18B711-196B-4D3F-9BFB-0C8978EA0DD7}"/>
    <dgm:cxn modelId="{48ACBDCF-E4B9-402A-8BA9-D7F3A528F0FE}" srcId="{FFD0F493-7116-4F23-B0E1-5FA7DE691957}" destId="{1EC6D847-7F9A-4204-9EC6-F770C0973672}" srcOrd="2" destOrd="0" parTransId="{24F1F975-D870-4D3C-A8B2-2D3DA6AC2DA5}" sibTransId="{3F47199E-A20A-4474-A393-A9FDD8C72FFA}"/>
    <dgm:cxn modelId="{9959B1D0-DAB6-43F5-9DE6-17F638AA8EB7}" srcId="{BAE65929-3947-49F2-B9E4-239FC380BE24}" destId="{71C1ECC3-2DFC-45BD-9377-EC2FAEC3AB1C}" srcOrd="1" destOrd="0" parTransId="{E644B5F7-C2D6-4094-A274-F64B6920D755}" sibTransId="{3B09C355-18D5-457F-881A-D2B22A30421F}"/>
    <dgm:cxn modelId="{B9FC99D4-BB4B-46F8-837D-234312A6D971}" type="presOf" srcId="{6A76BACF-8484-403B-B923-5E867F6D8516}" destId="{26F53D85-F3CB-4038-81E3-32BFBD142F96}" srcOrd="0" destOrd="0" presId="urn:microsoft.com/office/officeart/2005/8/layout/hierarchy1"/>
    <dgm:cxn modelId="{2E475FDE-A5E5-4F14-9331-72259E48FD2D}" srcId="{1EC6D847-7F9A-4204-9EC6-F770C0973672}" destId="{4C25F0A1-813C-4452-97E3-ACFE6B9028C7}" srcOrd="1" destOrd="0" parTransId="{191263DE-A73C-42BD-8419-E23206AED7A3}" sibTransId="{B770BC93-55E1-4712-A9A0-36562D93CDAE}"/>
    <dgm:cxn modelId="{A3B8E3E2-93E5-448A-9B93-00E271971192}" srcId="{5BF61D2C-19B4-4C4F-983C-993EE12F2AC3}" destId="{C8461477-C828-4F01-88CF-7DCFC33188B4}" srcOrd="0" destOrd="0" parTransId="{10615A35-1A56-44BD-BED1-96697FEC3EA9}" sibTransId="{142EA7DC-10EB-4EC3-A1CA-16AAC439C903}"/>
    <dgm:cxn modelId="{591534E4-7BAB-4992-A168-879E32E399EC}" type="presOf" srcId="{BAE65929-3947-49F2-B9E4-239FC380BE24}" destId="{7A68AFB9-6427-4682-A3F4-35E30B8CD0F5}" srcOrd="0" destOrd="0" presId="urn:microsoft.com/office/officeart/2005/8/layout/hierarchy1"/>
    <dgm:cxn modelId="{EE2D34E6-DF6F-42AE-AD99-ACEDE2C9D0CD}" type="presOf" srcId="{FFD0F493-7116-4F23-B0E1-5FA7DE691957}" destId="{2E70B72D-D3A7-45AB-8400-CAD9DE88ADCC}" srcOrd="0" destOrd="0" presId="urn:microsoft.com/office/officeart/2005/8/layout/hierarchy1"/>
    <dgm:cxn modelId="{B2FFDBE6-1BEA-49EC-8297-5BE5B87C886C}" type="presOf" srcId="{24F1F975-D870-4D3C-A8B2-2D3DA6AC2DA5}" destId="{7CB144DD-C85E-4BD6-BED1-A6E514D2270C}" srcOrd="0" destOrd="0" presId="urn:microsoft.com/office/officeart/2005/8/layout/hierarchy1"/>
    <dgm:cxn modelId="{790B57E9-7755-415E-B89C-76E487827DFB}" type="presOf" srcId="{8C364D81-4763-479B-A9F3-894C23A7BD51}" destId="{CE2A8826-DF11-40CC-AE87-C258E41EC4CA}" srcOrd="0" destOrd="0" presId="urn:microsoft.com/office/officeart/2005/8/layout/hierarchy1"/>
    <dgm:cxn modelId="{15206821-16C4-4CFB-BF93-4A1277040217}" type="presParOf" srcId="{8B5D601C-75C1-4440-A920-1C0498E23C12}" destId="{6EBAAB5D-9616-43AC-A242-50098F551DB9}" srcOrd="0" destOrd="0" presId="urn:microsoft.com/office/officeart/2005/8/layout/hierarchy1"/>
    <dgm:cxn modelId="{332D3CF8-9E83-4300-8B78-587DF587C27E}" type="presParOf" srcId="{6EBAAB5D-9616-43AC-A242-50098F551DB9}" destId="{EE13E625-A9CC-4407-84CA-56380FD5AEC3}" srcOrd="0" destOrd="0" presId="urn:microsoft.com/office/officeart/2005/8/layout/hierarchy1"/>
    <dgm:cxn modelId="{11CF65A6-DCC3-404A-A426-E19375E60863}" type="presParOf" srcId="{EE13E625-A9CC-4407-84CA-56380FD5AEC3}" destId="{8FDA9349-49A6-4A89-B96D-EF76F21B7B1C}" srcOrd="0" destOrd="0" presId="urn:microsoft.com/office/officeart/2005/8/layout/hierarchy1"/>
    <dgm:cxn modelId="{419DCBA9-5F21-4067-848F-CCE26E055314}" type="presParOf" srcId="{EE13E625-A9CC-4407-84CA-56380FD5AEC3}" destId="{2E70B72D-D3A7-45AB-8400-CAD9DE88ADCC}" srcOrd="1" destOrd="0" presId="urn:microsoft.com/office/officeart/2005/8/layout/hierarchy1"/>
    <dgm:cxn modelId="{BF56D95A-7AD6-4592-81BB-A03F7239B860}" type="presParOf" srcId="{6EBAAB5D-9616-43AC-A242-50098F551DB9}" destId="{010AD60B-53AC-46DC-93F4-00F4247413CB}" srcOrd="1" destOrd="0" presId="urn:microsoft.com/office/officeart/2005/8/layout/hierarchy1"/>
    <dgm:cxn modelId="{AC2F177B-468F-4CD0-8AF7-A3C8E161AB58}" type="presParOf" srcId="{010AD60B-53AC-46DC-93F4-00F4247413CB}" destId="{CE2A8826-DF11-40CC-AE87-C258E41EC4CA}" srcOrd="0" destOrd="0" presId="urn:microsoft.com/office/officeart/2005/8/layout/hierarchy1"/>
    <dgm:cxn modelId="{67F187AC-C592-4A47-B4FD-EA20CE7BA740}" type="presParOf" srcId="{010AD60B-53AC-46DC-93F4-00F4247413CB}" destId="{60961E51-15A9-46A6-866F-30038B7D9EEF}" srcOrd="1" destOrd="0" presId="urn:microsoft.com/office/officeart/2005/8/layout/hierarchy1"/>
    <dgm:cxn modelId="{7AAF1496-BF4C-40C6-9707-DB6F4EE5AEA0}" type="presParOf" srcId="{60961E51-15A9-46A6-866F-30038B7D9EEF}" destId="{217C3CDD-D84D-44EF-AC39-778E5417D748}" srcOrd="0" destOrd="0" presId="urn:microsoft.com/office/officeart/2005/8/layout/hierarchy1"/>
    <dgm:cxn modelId="{92832922-B7FF-4FE7-AFA5-46731571565A}" type="presParOf" srcId="{217C3CDD-D84D-44EF-AC39-778E5417D748}" destId="{B209DF76-E83C-4F1F-94D6-DE2E18EA5DAB}" srcOrd="0" destOrd="0" presId="urn:microsoft.com/office/officeart/2005/8/layout/hierarchy1"/>
    <dgm:cxn modelId="{76C541C9-843B-4ADB-98B9-E14DA7284A0A}" type="presParOf" srcId="{217C3CDD-D84D-44EF-AC39-778E5417D748}" destId="{7A68AFB9-6427-4682-A3F4-35E30B8CD0F5}" srcOrd="1" destOrd="0" presId="urn:microsoft.com/office/officeart/2005/8/layout/hierarchy1"/>
    <dgm:cxn modelId="{16CA1F75-6CAD-4D74-B833-4845B19B5100}" type="presParOf" srcId="{60961E51-15A9-46A6-866F-30038B7D9EEF}" destId="{217AB6FF-DA53-4081-87CF-20F9D92C01C6}" srcOrd="1" destOrd="0" presId="urn:microsoft.com/office/officeart/2005/8/layout/hierarchy1"/>
    <dgm:cxn modelId="{F755681F-81DB-45E9-B33F-5A326FE06DF0}" type="presParOf" srcId="{217AB6FF-DA53-4081-87CF-20F9D92C01C6}" destId="{998B081E-7942-41D5-8BDF-3A0525207B5B}" srcOrd="0" destOrd="0" presId="urn:microsoft.com/office/officeart/2005/8/layout/hierarchy1"/>
    <dgm:cxn modelId="{BB2E4618-EA6F-4525-8733-DDC2055E9CB7}" type="presParOf" srcId="{217AB6FF-DA53-4081-87CF-20F9D92C01C6}" destId="{7A659B22-B949-4FAE-9FF8-B387710DA580}" srcOrd="1" destOrd="0" presId="urn:microsoft.com/office/officeart/2005/8/layout/hierarchy1"/>
    <dgm:cxn modelId="{F94D8A5B-5778-4045-968E-0233D46848F8}" type="presParOf" srcId="{7A659B22-B949-4FAE-9FF8-B387710DA580}" destId="{750648CE-F5DF-4B46-890A-4CE6B9FC753C}" srcOrd="0" destOrd="0" presId="urn:microsoft.com/office/officeart/2005/8/layout/hierarchy1"/>
    <dgm:cxn modelId="{A0FB8258-2F3A-484F-AE0A-D55EA07EA712}" type="presParOf" srcId="{750648CE-F5DF-4B46-890A-4CE6B9FC753C}" destId="{0C862218-BDD4-48D2-9E58-A349FED7D54F}" srcOrd="0" destOrd="0" presId="urn:microsoft.com/office/officeart/2005/8/layout/hierarchy1"/>
    <dgm:cxn modelId="{303F6618-1E1B-4B63-85F1-0999B308B6F4}" type="presParOf" srcId="{750648CE-F5DF-4B46-890A-4CE6B9FC753C}" destId="{090993E7-C8FB-47AC-B1F7-7C6D31D75C97}" srcOrd="1" destOrd="0" presId="urn:microsoft.com/office/officeart/2005/8/layout/hierarchy1"/>
    <dgm:cxn modelId="{4A9228AF-CCC5-4752-9551-EE4B42BEB20F}" type="presParOf" srcId="{7A659B22-B949-4FAE-9FF8-B387710DA580}" destId="{0A18796C-ACE5-4B75-A269-EC833E065018}" srcOrd="1" destOrd="0" presId="urn:microsoft.com/office/officeart/2005/8/layout/hierarchy1"/>
    <dgm:cxn modelId="{6883FF07-D7EA-4C9E-A38D-47E6F58F4197}" type="presParOf" srcId="{217AB6FF-DA53-4081-87CF-20F9D92C01C6}" destId="{A856018F-770E-43D7-8318-050B132CA99D}" srcOrd="2" destOrd="0" presId="urn:microsoft.com/office/officeart/2005/8/layout/hierarchy1"/>
    <dgm:cxn modelId="{7E34773D-32AD-4F89-8E67-40E6D19E1F3B}" type="presParOf" srcId="{217AB6FF-DA53-4081-87CF-20F9D92C01C6}" destId="{874BC29E-06FA-4219-AC55-0863A8C6F286}" srcOrd="3" destOrd="0" presId="urn:microsoft.com/office/officeart/2005/8/layout/hierarchy1"/>
    <dgm:cxn modelId="{5F417365-094F-4F24-A79E-757FDE32B1BD}" type="presParOf" srcId="{874BC29E-06FA-4219-AC55-0863A8C6F286}" destId="{BD8F55EA-4F12-4785-B593-5C6D054B932B}" srcOrd="0" destOrd="0" presId="urn:microsoft.com/office/officeart/2005/8/layout/hierarchy1"/>
    <dgm:cxn modelId="{8F08A4F0-DB39-4E12-AFC6-8FDD84CD7E43}" type="presParOf" srcId="{BD8F55EA-4F12-4785-B593-5C6D054B932B}" destId="{BA267A3E-0420-478F-8E22-AB0484CDA956}" srcOrd="0" destOrd="0" presId="urn:microsoft.com/office/officeart/2005/8/layout/hierarchy1"/>
    <dgm:cxn modelId="{7CA54916-7831-4B83-A1BB-9BAB4E4BF334}" type="presParOf" srcId="{BD8F55EA-4F12-4785-B593-5C6D054B932B}" destId="{A6C14327-89D3-48BB-96BC-80A3A7AFAD20}" srcOrd="1" destOrd="0" presId="urn:microsoft.com/office/officeart/2005/8/layout/hierarchy1"/>
    <dgm:cxn modelId="{E16412A3-139C-46AF-B215-0219BB2B66E2}" type="presParOf" srcId="{874BC29E-06FA-4219-AC55-0863A8C6F286}" destId="{8B14AAD7-54C9-435D-97AA-D35D8D8A96C6}" srcOrd="1" destOrd="0" presId="urn:microsoft.com/office/officeart/2005/8/layout/hierarchy1"/>
    <dgm:cxn modelId="{465F38D3-D630-42E2-A23C-A49A7170997D}" type="presParOf" srcId="{010AD60B-53AC-46DC-93F4-00F4247413CB}" destId="{70146E5E-9536-4018-B188-2E53B0633D68}" srcOrd="2" destOrd="0" presId="urn:microsoft.com/office/officeart/2005/8/layout/hierarchy1"/>
    <dgm:cxn modelId="{4237FDBE-D990-4AEC-B45F-40B65885F5C5}" type="presParOf" srcId="{010AD60B-53AC-46DC-93F4-00F4247413CB}" destId="{A180AE11-A52C-4E61-9690-A40AD3162770}" srcOrd="3" destOrd="0" presId="urn:microsoft.com/office/officeart/2005/8/layout/hierarchy1"/>
    <dgm:cxn modelId="{C2404C53-EB90-4392-A557-EDA2213EF447}" type="presParOf" srcId="{A180AE11-A52C-4E61-9690-A40AD3162770}" destId="{BEA7277B-FBDC-4B5B-B3CF-FA58AB1EDBE4}" srcOrd="0" destOrd="0" presId="urn:microsoft.com/office/officeart/2005/8/layout/hierarchy1"/>
    <dgm:cxn modelId="{02E1708A-3300-40CF-9E5F-AF99EB08EC3B}" type="presParOf" srcId="{BEA7277B-FBDC-4B5B-B3CF-FA58AB1EDBE4}" destId="{BBF20237-24BA-45B0-9AA8-36D29A993D5E}" srcOrd="0" destOrd="0" presId="urn:microsoft.com/office/officeart/2005/8/layout/hierarchy1"/>
    <dgm:cxn modelId="{3DE1F9F7-B8B0-4448-B619-7BDF8F73C2C7}" type="presParOf" srcId="{BEA7277B-FBDC-4B5B-B3CF-FA58AB1EDBE4}" destId="{36577EE6-B220-40C6-9FB4-ED8E05026A7D}" srcOrd="1" destOrd="0" presId="urn:microsoft.com/office/officeart/2005/8/layout/hierarchy1"/>
    <dgm:cxn modelId="{591F42FF-8AEA-491D-8011-ED32BD090D9E}" type="presParOf" srcId="{A180AE11-A52C-4E61-9690-A40AD3162770}" destId="{00421412-93A8-4CF8-A4CC-2EA081205DEF}" srcOrd="1" destOrd="0" presId="urn:microsoft.com/office/officeart/2005/8/layout/hierarchy1"/>
    <dgm:cxn modelId="{11AFD03D-7C43-4679-B45D-322E1B7ED7EF}" type="presParOf" srcId="{00421412-93A8-4CF8-A4CC-2EA081205DEF}" destId="{DCB865AE-C4C7-4C69-8C65-1AB2EA0B7B76}" srcOrd="0" destOrd="0" presId="urn:microsoft.com/office/officeart/2005/8/layout/hierarchy1"/>
    <dgm:cxn modelId="{3047E352-3C18-4D4D-BF60-F7631246B110}" type="presParOf" srcId="{00421412-93A8-4CF8-A4CC-2EA081205DEF}" destId="{74734A9F-4B3A-4E5D-BA0E-068B0FE65EFC}" srcOrd="1" destOrd="0" presId="urn:microsoft.com/office/officeart/2005/8/layout/hierarchy1"/>
    <dgm:cxn modelId="{A985DBE3-686B-472D-9CE2-649DF8CC786F}" type="presParOf" srcId="{74734A9F-4B3A-4E5D-BA0E-068B0FE65EFC}" destId="{61DF1BE3-77F0-4623-AE8A-1D1F1D1F73B9}" srcOrd="0" destOrd="0" presId="urn:microsoft.com/office/officeart/2005/8/layout/hierarchy1"/>
    <dgm:cxn modelId="{E0BEB038-2F3F-43E4-B8A3-585EE0F02933}" type="presParOf" srcId="{61DF1BE3-77F0-4623-AE8A-1D1F1D1F73B9}" destId="{44044AB7-7A3E-4586-9CA4-5E214D702FD8}" srcOrd="0" destOrd="0" presId="urn:microsoft.com/office/officeart/2005/8/layout/hierarchy1"/>
    <dgm:cxn modelId="{93884AEF-32AE-46D6-A5D4-5442BE8318FB}" type="presParOf" srcId="{61DF1BE3-77F0-4623-AE8A-1D1F1D1F73B9}" destId="{D06B2FA8-E114-4111-A0E4-5FA76307C6DD}" srcOrd="1" destOrd="0" presId="urn:microsoft.com/office/officeart/2005/8/layout/hierarchy1"/>
    <dgm:cxn modelId="{1D76E7DA-9EC6-4208-8BBA-E1F7DB57BBA7}" type="presParOf" srcId="{74734A9F-4B3A-4E5D-BA0E-068B0FE65EFC}" destId="{97D7B2B4-0346-407E-BF48-1B32C893F84A}" srcOrd="1" destOrd="0" presId="urn:microsoft.com/office/officeart/2005/8/layout/hierarchy1"/>
    <dgm:cxn modelId="{B1A95B20-179D-49FC-A512-3D5EAFC5E372}" type="presParOf" srcId="{010AD60B-53AC-46DC-93F4-00F4247413CB}" destId="{7CB144DD-C85E-4BD6-BED1-A6E514D2270C}" srcOrd="4" destOrd="0" presId="urn:microsoft.com/office/officeart/2005/8/layout/hierarchy1"/>
    <dgm:cxn modelId="{260E0868-C8A4-4562-B1A4-D18A0636C1B8}" type="presParOf" srcId="{010AD60B-53AC-46DC-93F4-00F4247413CB}" destId="{C60AC55B-88AF-4102-B78D-31E97C884114}" srcOrd="5" destOrd="0" presId="urn:microsoft.com/office/officeart/2005/8/layout/hierarchy1"/>
    <dgm:cxn modelId="{A915D8A9-5CB5-4699-8082-07174CA3BF7F}" type="presParOf" srcId="{C60AC55B-88AF-4102-B78D-31E97C884114}" destId="{0FAC3DD6-3A44-4CF7-8EB0-03CB26B954AF}" srcOrd="0" destOrd="0" presId="urn:microsoft.com/office/officeart/2005/8/layout/hierarchy1"/>
    <dgm:cxn modelId="{F1C6A0B5-2F9E-4544-B872-732DADB2DED5}" type="presParOf" srcId="{0FAC3DD6-3A44-4CF7-8EB0-03CB26B954AF}" destId="{DF68CBD5-1F3F-4374-A958-945D252EE34C}" srcOrd="0" destOrd="0" presId="urn:microsoft.com/office/officeart/2005/8/layout/hierarchy1"/>
    <dgm:cxn modelId="{ADC9666B-BF60-4244-B1A4-AEF52CA68E45}" type="presParOf" srcId="{0FAC3DD6-3A44-4CF7-8EB0-03CB26B954AF}" destId="{A85C0D16-DB82-4CC4-8130-097EBF0AD522}" srcOrd="1" destOrd="0" presId="urn:microsoft.com/office/officeart/2005/8/layout/hierarchy1"/>
    <dgm:cxn modelId="{13BD681C-B078-4DBF-A0B8-99277E237A00}" type="presParOf" srcId="{C60AC55B-88AF-4102-B78D-31E97C884114}" destId="{A0F747DB-BC84-44A6-9C09-270DD6F37341}" srcOrd="1" destOrd="0" presId="urn:microsoft.com/office/officeart/2005/8/layout/hierarchy1"/>
    <dgm:cxn modelId="{98CC6934-3F1E-4F32-AA0A-93F249285D5E}" type="presParOf" srcId="{A0F747DB-BC84-44A6-9C09-270DD6F37341}" destId="{26F53D85-F3CB-4038-81E3-32BFBD142F96}" srcOrd="0" destOrd="0" presId="urn:microsoft.com/office/officeart/2005/8/layout/hierarchy1"/>
    <dgm:cxn modelId="{A317B082-F6F2-43E3-A3C9-C445EB620201}" type="presParOf" srcId="{A0F747DB-BC84-44A6-9C09-270DD6F37341}" destId="{F2331408-6C81-405E-B594-6C9F1340013E}" srcOrd="1" destOrd="0" presId="urn:microsoft.com/office/officeart/2005/8/layout/hierarchy1"/>
    <dgm:cxn modelId="{AC70BAE2-B142-408C-BB53-4A22BEE78F52}" type="presParOf" srcId="{F2331408-6C81-405E-B594-6C9F1340013E}" destId="{A469A9A4-5DCA-473A-ABC3-532233FDAE7E}" srcOrd="0" destOrd="0" presId="urn:microsoft.com/office/officeart/2005/8/layout/hierarchy1"/>
    <dgm:cxn modelId="{74031E64-F45E-4E97-AE14-8DCEF9B357D4}" type="presParOf" srcId="{A469A9A4-5DCA-473A-ABC3-532233FDAE7E}" destId="{B0E4B495-567B-4758-ADEF-1CB58A15F078}" srcOrd="0" destOrd="0" presId="urn:microsoft.com/office/officeart/2005/8/layout/hierarchy1"/>
    <dgm:cxn modelId="{67496E9B-BF72-442F-8242-8874A25CD99B}" type="presParOf" srcId="{A469A9A4-5DCA-473A-ABC3-532233FDAE7E}" destId="{6CEC470D-214F-4B67-B34E-31D1BEBBCE16}" srcOrd="1" destOrd="0" presId="urn:microsoft.com/office/officeart/2005/8/layout/hierarchy1"/>
    <dgm:cxn modelId="{2A8BCABD-7503-4450-B53B-BC05BAD4DE68}" type="presParOf" srcId="{F2331408-6C81-405E-B594-6C9F1340013E}" destId="{C71242BF-A1A4-4E6B-82BD-06D26E926D23}" srcOrd="1" destOrd="0" presId="urn:microsoft.com/office/officeart/2005/8/layout/hierarchy1"/>
    <dgm:cxn modelId="{F4FA77B2-97CE-4C47-B212-E98D7497D9AF}" type="presParOf" srcId="{A0F747DB-BC84-44A6-9C09-270DD6F37341}" destId="{41E900D8-DE4C-466B-A1ED-9CD0F69B3846}" srcOrd="2" destOrd="0" presId="urn:microsoft.com/office/officeart/2005/8/layout/hierarchy1"/>
    <dgm:cxn modelId="{EBA050BE-4A6D-49BA-AD13-1323DB551DDF}" type="presParOf" srcId="{A0F747DB-BC84-44A6-9C09-270DD6F37341}" destId="{F875DF48-1A28-4108-A887-6A44336D0C85}" srcOrd="3" destOrd="0" presId="urn:microsoft.com/office/officeart/2005/8/layout/hierarchy1"/>
    <dgm:cxn modelId="{36F7C374-E772-4CE1-8306-EBBCA996BC63}" type="presParOf" srcId="{F875DF48-1A28-4108-A887-6A44336D0C85}" destId="{EE753F61-8211-4472-8062-AB07D27DA097}" srcOrd="0" destOrd="0" presId="urn:microsoft.com/office/officeart/2005/8/layout/hierarchy1"/>
    <dgm:cxn modelId="{96842EA1-8D2D-437F-B81A-867F8490F503}" type="presParOf" srcId="{EE753F61-8211-4472-8062-AB07D27DA097}" destId="{2637A0BF-97D4-489D-B126-B72FE4783587}" srcOrd="0" destOrd="0" presId="urn:microsoft.com/office/officeart/2005/8/layout/hierarchy1"/>
    <dgm:cxn modelId="{C4DDAEB0-F1BA-4A01-B00F-E04592F761AB}" type="presParOf" srcId="{EE753F61-8211-4472-8062-AB07D27DA097}" destId="{60EB31AD-3F8E-455A-BF90-D4187DD9164B}" srcOrd="1" destOrd="0" presId="urn:microsoft.com/office/officeart/2005/8/layout/hierarchy1"/>
    <dgm:cxn modelId="{6920014D-62BF-4B86-BF73-C42FFDFAE971}" type="presParOf" srcId="{F875DF48-1A28-4108-A887-6A44336D0C85}" destId="{0FF73006-A630-4E66-916C-E317489D5E8F}"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A3349B1-1893-4F17-B6EF-DD93E373589D}" type="doc">
      <dgm:prSet loTypeId="urn:microsoft.com/office/officeart/2018/2/layout/IconLabelList" loCatId="icon" qsTypeId="urn:microsoft.com/office/officeart/2005/8/quickstyle/simple1#282" qsCatId="simple" csTypeId="urn:microsoft.com/office/officeart/2005/8/colors/accent1_2#2" csCatId="accent1" phldr="1"/>
      <dgm:spPr/>
      <dgm:t>
        <a:bodyPr/>
        <a:lstStyle/>
        <a:p>
          <a:endParaRPr lang="en-US"/>
        </a:p>
      </dgm:t>
    </dgm:pt>
    <dgm:pt modelId="{8FE7037F-6DB4-4D10-BE7B-725473EE33B0}">
      <dgm:prSet custT="1"/>
      <dgm:spPr/>
      <dgm:t>
        <a:bodyPr/>
        <a:lstStyle/>
        <a:p>
          <a:pPr rtl="0">
            <a:lnSpc>
              <a:spcPct val="100000"/>
            </a:lnSpc>
          </a:pPr>
          <a:r>
            <a:rPr lang="en-US" sz="2000" dirty="0">
              <a:latin typeface="Arial"/>
              <a:cs typeface="Arial"/>
            </a:rPr>
            <a:t>Strategic project alignment, prospect research, vetting</a:t>
          </a:r>
        </a:p>
      </dgm:t>
    </dgm:pt>
    <dgm:pt modelId="{2642E520-C60F-417C-BF72-E2340DCAD639}" type="parTrans" cxnId="{CF903C62-3193-4C2E-BC71-D773A80893B7}">
      <dgm:prSet/>
      <dgm:spPr/>
      <dgm:t>
        <a:bodyPr/>
        <a:lstStyle/>
        <a:p>
          <a:endParaRPr lang="en-US" sz="2000"/>
        </a:p>
      </dgm:t>
    </dgm:pt>
    <dgm:pt modelId="{A2D3046B-3EB6-49CA-ADF2-A3C77AB731DE}" type="sibTrans" cxnId="{CF903C62-3193-4C2E-BC71-D773A80893B7}">
      <dgm:prSet/>
      <dgm:spPr/>
      <dgm:t>
        <a:bodyPr/>
        <a:lstStyle/>
        <a:p>
          <a:endParaRPr lang="en-US" sz="2000"/>
        </a:p>
      </dgm:t>
    </dgm:pt>
    <dgm:pt modelId="{B3866467-87F4-4018-B707-C58B565C5B71}">
      <dgm:prSet custT="1"/>
      <dgm:spPr/>
      <dgm:t>
        <a:bodyPr/>
        <a:lstStyle/>
        <a:p>
          <a:pPr>
            <a:lnSpc>
              <a:spcPct val="100000"/>
            </a:lnSpc>
          </a:pPr>
          <a:r>
            <a:rPr lang="en-US" sz="2000">
              <a:latin typeface="Arial"/>
              <a:cs typeface="Arial"/>
            </a:rPr>
            <a:t>Relationship development with private foundations</a:t>
          </a:r>
        </a:p>
      </dgm:t>
    </dgm:pt>
    <dgm:pt modelId="{196F6441-2FDC-4647-9FFA-F2211B6C9DB4}" type="parTrans" cxnId="{6CABC662-C158-489C-AC71-D40175873A8E}">
      <dgm:prSet/>
      <dgm:spPr/>
      <dgm:t>
        <a:bodyPr/>
        <a:lstStyle/>
        <a:p>
          <a:endParaRPr lang="en-US" sz="2000"/>
        </a:p>
      </dgm:t>
    </dgm:pt>
    <dgm:pt modelId="{E38968EA-802C-4BAB-9A33-81FC5C96F81E}" type="sibTrans" cxnId="{6CABC662-C158-489C-AC71-D40175873A8E}">
      <dgm:prSet/>
      <dgm:spPr/>
      <dgm:t>
        <a:bodyPr/>
        <a:lstStyle/>
        <a:p>
          <a:endParaRPr lang="en-US" sz="2000"/>
        </a:p>
      </dgm:t>
    </dgm:pt>
    <dgm:pt modelId="{761D5B89-9E08-4B86-8A44-71C37D9C3883}">
      <dgm:prSet custT="1"/>
      <dgm:spPr/>
      <dgm:t>
        <a:bodyPr/>
        <a:lstStyle/>
        <a:p>
          <a:pPr>
            <a:lnSpc>
              <a:spcPct val="100000"/>
            </a:lnSpc>
          </a:pPr>
          <a:r>
            <a:rPr lang="en-US" sz="2000">
              <a:latin typeface="Arial"/>
              <a:cs typeface="Arial"/>
            </a:rPr>
            <a:t>Proposal review, editing, and submission</a:t>
          </a:r>
        </a:p>
      </dgm:t>
    </dgm:pt>
    <dgm:pt modelId="{AC519A04-3F18-402B-A6FB-779E8497DB75}" type="parTrans" cxnId="{996D844F-6CC7-42B7-BA3A-86272F95DE36}">
      <dgm:prSet/>
      <dgm:spPr/>
      <dgm:t>
        <a:bodyPr/>
        <a:lstStyle/>
        <a:p>
          <a:endParaRPr lang="en-US" sz="2000"/>
        </a:p>
      </dgm:t>
    </dgm:pt>
    <dgm:pt modelId="{1174DB46-E58B-4B24-9557-A21C7479C26F}" type="sibTrans" cxnId="{996D844F-6CC7-42B7-BA3A-86272F95DE36}">
      <dgm:prSet/>
      <dgm:spPr/>
      <dgm:t>
        <a:bodyPr/>
        <a:lstStyle/>
        <a:p>
          <a:endParaRPr lang="en-US" sz="2000"/>
        </a:p>
      </dgm:t>
    </dgm:pt>
    <dgm:pt modelId="{5815F66A-10EE-4827-83D0-9E7477008FDE}">
      <dgm:prSet custT="1"/>
      <dgm:spPr/>
      <dgm:t>
        <a:bodyPr/>
        <a:lstStyle/>
        <a:p>
          <a:pPr>
            <a:lnSpc>
              <a:spcPct val="100000"/>
            </a:lnSpc>
          </a:pPr>
          <a:r>
            <a:rPr lang="en-US" sz="2000">
              <a:latin typeface="Arial"/>
              <a:cs typeface="Arial"/>
            </a:rPr>
            <a:t>Post-award report support</a:t>
          </a:r>
        </a:p>
      </dgm:t>
    </dgm:pt>
    <dgm:pt modelId="{8AA91864-6166-4A69-A168-4CAA45DBB66C}" type="parTrans" cxnId="{FB4D7683-90E9-4F9B-8125-FD71ED64A6CB}">
      <dgm:prSet/>
      <dgm:spPr/>
      <dgm:t>
        <a:bodyPr/>
        <a:lstStyle/>
        <a:p>
          <a:endParaRPr lang="en-US" sz="2000"/>
        </a:p>
      </dgm:t>
    </dgm:pt>
    <dgm:pt modelId="{75FD1F42-0C47-490B-9793-2DFF102669BC}" type="sibTrans" cxnId="{FB4D7683-90E9-4F9B-8125-FD71ED64A6CB}">
      <dgm:prSet/>
      <dgm:spPr/>
      <dgm:t>
        <a:bodyPr/>
        <a:lstStyle/>
        <a:p>
          <a:endParaRPr lang="en-US" sz="2000"/>
        </a:p>
      </dgm:t>
    </dgm:pt>
    <dgm:pt modelId="{5ADCA1F5-C602-4E1E-9596-77ED9B2A51D7}">
      <dgm:prSet custT="1"/>
      <dgm:spPr/>
      <dgm:t>
        <a:bodyPr/>
        <a:lstStyle/>
        <a:p>
          <a:pPr rtl="0">
            <a:lnSpc>
              <a:spcPct val="100000"/>
            </a:lnSpc>
          </a:pPr>
          <a:r>
            <a:rPr lang="en-US" sz="2000">
              <a:latin typeface="Arial"/>
              <a:cs typeface="Arial"/>
            </a:rPr>
            <a:t>Training for proposal development and engaging with private grant makers</a:t>
          </a:r>
        </a:p>
      </dgm:t>
    </dgm:pt>
    <dgm:pt modelId="{B5021269-634E-4168-9E01-5A2C7FD110A1}" type="parTrans" cxnId="{60704D7A-AC05-425B-A294-A2FF49A3C4F4}">
      <dgm:prSet/>
      <dgm:spPr/>
      <dgm:t>
        <a:bodyPr/>
        <a:lstStyle/>
        <a:p>
          <a:endParaRPr lang="en-US" sz="2000"/>
        </a:p>
      </dgm:t>
    </dgm:pt>
    <dgm:pt modelId="{D81E86D4-019C-41D6-A45D-B63C2EC39F45}" type="sibTrans" cxnId="{60704D7A-AC05-425B-A294-A2FF49A3C4F4}">
      <dgm:prSet/>
      <dgm:spPr/>
      <dgm:t>
        <a:bodyPr/>
        <a:lstStyle/>
        <a:p>
          <a:endParaRPr lang="en-US" sz="2000"/>
        </a:p>
      </dgm:t>
    </dgm:pt>
    <dgm:pt modelId="{30926B5C-8731-4759-9629-71DB27B1EF0A}" type="pres">
      <dgm:prSet presAssocID="{2A3349B1-1893-4F17-B6EF-DD93E373589D}" presName="root" presStyleCnt="0">
        <dgm:presLayoutVars>
          <dgm:dir/>
          <dgm:resizeHandles val="exact"/>
        </dgm:presLayoutVars>
      </dgm:prSet>
      <dgm:spPr/>
    </dgm:pt>
    <dgm:pt modelId="{70ACF87B-2EC9-4DF0-A30A-592EA73D9770}" type="pres">
      <dgm:prSet presAssocID="{8FE7037F-6DB4-4D10-BE7B-725473EE33B0}" presName="compNode" presStyleCnt="0"/>
      <dgm:spPr/>
    </dgm:pt>
    <dgm:pt modelId="{25B3AF80-975C-4E94-98DE-3042D92CFF00}" type="pres">
      <dgm:prSet presAssocID="{8FE7037F-6DB4-4D10-BE7B-725473EE33B0}"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agnifying glass"/>
        </a:ext>
      </dgm:extLst>
    </dgm:pt>
    <dgm:pt modelId="{D302B3E7-A5BA-4B40-9AD8-F03FF574ED6C}" type="pres">
      <dgm:prSet presAssocID="{8FE7037F-6DB4-4D10-BE7B-725473EE33B0}" presName="spaceRect" presStyleCnt="0"/>
      <dgm:spPr/>
    </dgm:pt>
    <dgm:pt modelId="{B16891D9-4782-4FD7-A881-321DD70DC13E}" type="pres">
      <dgm:prSet presAssocID="{8FE7037F-6DB4-4D10-BE7B-725473EE33B0}" presName="textRect" presStyleLbl="revTx" presStyleIdx="0" presStyleCnt="5">
        <dgm:presLayoutVars>
          <dgm:chMax val="1"/>
          <dgm:chPref val="1"/>
        </dgm:presLayoutVars>
      </dgm:prSet>
      <dgm:spPr/>
    </dgm:pt>
    <dgm:pt modelId="{E5F04DA9-C27B-43DA-B24D-011C0099ED29}" type="pres">
      <dgm:prSet presAssocID="{A2D3046B-3EB6-49CA-ADF2-A3C77AB731DE}" presName="sibTrans" presStyleCnt="0"/>
      <dgm:spPr/>
    </dgm:pt>
    <dgm:pt modelId="{71047D2D-E965-40DC-98D5-DE493479DA59}" type="pres">
      <dgm:prSet presAssocID="{B3866467-87F4-4018-B707-C58B565C5B71}" presName="compNode" presStyleCnt="0"/>
      <dgm:spPr/>
    </dgm:pt>
    <dgm:pt modelId="{67384127-AD4D-48A8-9E7D-F99DDEB829C1}" type="pres">
      <dgm:prSet presAssocID="{B3866467-87F4-4018-B707-C58B565C5B71}"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B54A546D-8CA8-4431-BBD5-C2A45CF21222}" type="pres">
      <dgm:prSet presAssocID="{B3866467-87F4-4018-B707-C58B565C5B71}" presName="spaceRect" presStyleCnt="0"/>
      <dgm:spPr/>
    </dgm:pt>
    <dgm:pt modelId="{2A0AD105-A20A-4E7A-BA42-7AB1095AE6F9}" type="pres">
      <dgm:prSet presAssocID="{B3866467-87F4-4018-B707-C58B565C5B71}" presName="textRect" presStyleLbl="revTx" presStyleIdx="1" presStyleCnt="5">
        <dgm:presLayoutVars>
          <dgm:chMax val="1"/>
          <dgm:chPref val="1"/>
        </dgm:presLayoutVars>
      </dgm:prSet>
      <dgm:spPr/>
    </dgm:pt>
    <dgm:pt modelId="{DD740168-B66C-42B7-AAA0-BFEDEC495AF2}" type="pres">
      <dgm:prSet presAssocID="{E38968EA-802C-4BAB-9A33-81FC5C96F81E}" presName="sibTrans" presStyleCnt="0"/>
      <dgm:spPr/>
    </dgm:pt>
    <dgm:pt modelId="{3A7C39AE-809D-460D-A99E-8FCFB7C4B4F1}" type="pres">
      <dgm:prSet presAssocID="{761D5B89-9E08-4B86-8A44-71C37D9C3883}" presName="compNode" presStyleCnt="0"/>
      <dgm:spPr/>
    </dgm:pt>
    <dgm:pt modelId="{887195FC-52CA-4004-87E1-FD2BBD5EA3C5}" type="pres">
      <dgm:prSet presAssocID="{761D5B89-9E08-4B86-8A44-71C37D9C3883}"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ypewriter"/>
        </a:ext>
      </dgm:extLst>
    </dgm:pt>
    <dgm:pt modelId="{F22253D7-45DF-47A0-863F-CF6B5DC87891}" type="pres">
      <dgm:prSet presAssocID="{761D5B89-9E08-4B86-8A44-71C37D9C3883}" presName="spaceRect" presStyleCnt="0"/>
      <dgm:spPr/>
    </dgm:pt>
    <dgm:pt modelId="{36A5A30C-3EF9-4E6A-914E-DCD992C53701}" type="pres">
      <dgm:prSet presAssocID="{761D5B89-9E08-4B86-8A44-71C37D9C3883}" presName="textRect" presStyleLbl="revTx" presStyleIdx="2" presStyleCnt="5">
        <dgm:presLayoutVars>
          <dgm:chMax val="1"/>
          <dgm:chPref val="1"/>
        </dgm:presLayoutVars>
      </dgm:prSet>
      <dgm:spPr/>
    </dgm:pt>
    <dgm:pt modelId="{17A3EB5D-AEDF-4287-A6B1-E989AA2A1332}" type="pres">
      <dgm:prSet presAssocID="{1174DB46-E58B-4B24-9557-A21C7479C26F}" presName="sibTrans" presStyleCnt="0"/>
      <dgm:spPr/>
    </dgm:pt>
    <dgm:pt modelId="{2DDB0CD0-A7B0-4E1B-8609-B235983C3ACF}" type="pres">
      <dgm:prSet presAssocID="{5815F66A-10EE-4827-83D0-9E7477008FDE}" presName="compNode" presStyleCnt="0"/>
      <dgm:spPr/>
    </dgm:pt>
    <dgm:pt modelId="{1F12E176-485E-4DED-AD0B-511377DD0C93}" type="pres">
      <dgm:prSet presAssocID="{5815F66A-10EE-4827-83D0-9E7477008FDE}"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Open envelope"/>
        </a:ext>
      </dgm:extLst>
    </dgm:pt>
    <dgm:pt modelId="{00652863-ADAD-485B-90C1-1C35AC78532F}" type="pres">
      <dgm:prSet presAssocID="{5815F66A-10EE-4827-83D0-9E7477008FDE}" presName="spaceRect" presStyleCnt="0"/>
      <dgm:spPr/>
    </dgm:pt>
    <dgm:pt modelId="{6E601596-E002-48C6-907D-5BB2381B2702}" type="pres">
      <dgm:prSet presAssocID="{5815F66A-10EE-4827-83D0-9E7477008FDE}" presName="textRect" presStyleLbl="revTx" presStyleIdx="3" presStyleCnt="5">
        <dgm:presLayoutVars>
          <dgm:chMax val="1"/>
          <dgm:chPref val="1"/>
        </dgm:presLayoutVars>
      </dgm:prSet>
      <dgm:spPr/>
    </dgm:pt>
    <dgm:pt modelId="{4370732E-EBBD-44CB-81DD-3678A919B668}" type="pres">
      <dgm:prSet presAssocID="{75FD1F42-0C47-490B-9793-2DFF102669BC}" presName="sibTrans" presStyleCnt="0"/>
      <dgm:spPr/>
    </dgm:pt>
    <dgm:pt modelId="{E8953E15-7F63-4843-83A0-C355D0C33F2E}" type="pres">
      <dgm:prSet presAssocID="{5ADCA1F5-C602-4E1E-9596-77ED9B2A51D7}" presName="compNode" presStyleCnt="0"/>
      <dgm:spPr/>
    </dgm:pt>
    <dgm:pt modelId="{A318DDE7-B945-42F2-9A10-357A9D3E5BC3}" type="pres">
      <dgm:prSet presAssocID="{5ADCA1F5-C602-4E1E-9596-77ED9B2A51D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Pencil"/>
        </a:ext>
      </dgm:extLst>
    </dgm:pt>
    <dgm:pt modelId="{3806433A-6872-45B9-AF25-6F3D971AF317}" type="pres">
      <dgm:prSet presAssocID="{5ADCA1F5-C602-4E1E-9596-77ED9B2A51D7}" presName="spaceRect" presStyleCnt="0"/>
      <dgm:spPr/>
    </dgm:pt>
    <dgm:pt modelId="{B11041F4-9888-4141-A521-07436884E30C}" type="pres">
      <dgm:prSet presAssocID="{5ADCA1F5-C602-4E1E-9596-77ED9B2A51D7}" presName="textRect" presStyleLbl="revTx" presStyleIdx="4" presStyleCnt="5">
        <dgm:presLayoutVars>
          <dgm:chMax val="1"/>
          <dgm:chPref val="1"/>
        </dgm:presLayoutVars>
      </dgm:prSet>
      <dgm:spPr/>
    </dgm:pt>
  </dgm:ptLst>
  <dgm:cxnLst>
    <dgm:cxn modelId="{1E769103-26D4-4A4F-BA3F-B814496E2083}" type="presOf" srcId="{2A3349B1-1893-4F17-B6EF-DD93E373589D}" destId="{30926B5C-8731-4759-9629-71DB27B1EF0A}" srcOrd="0" destOrd="0" presId="urn:microsoft.com/office/officeart/2018/2/layout/IconLabelList"/>
    <dgm:cxn modelId="{500F5F61-1F17-4B7C-A5AB-9DB06EBA0EA6}" type="presOf" srcId="{8FE7037F-6DB4-4D10-BE7B-725473EE33B0}" destId="{B16891D9-4782-4FD7-A881-321DD70DC13E}" srcOrd="0" destOrd="0" presId="urn:microsoft.com/office/officeart/2018/2/layout/IconLabelList"/>
    <dgm:cxn modelId="{CF903C62-3193-4C2E-BC71-D773A80893B7}" srcId="{2A3349B1-1893-4F17-B6EF-DD93E373589D}" destId="{8FE7037F-6DB4-4D10-BE7B-725473EE33B0}" srcOrd="0" destOrd="0" parTransId="{2642E520-C60F-417C-BF72-E2340DCAD639}" sibTransId="{A2D3046B-3EB6-49CA-ADF2-A3C77AB731DE}"/>
    <dgm:cxn modelId="{6CABC662-C158-489C-AC71-D40175873A8E}" srcId="{2A3349B1-1893-4F17-B6EF-DD93E373589D}" destId="{B3866467-87F4-4018-B707-C58B565C5B71}" srcOrd="1" destOrd="0" parTransId="{196F6441-2FDC-4647-9FFA-F2211B6C9DB4}" sibTransId="{E38968EA-802C-4BAB-9A33-81FC5C96F81E}"/>
    <dgm:cxn modelId="{996D844F-6CC7-42B7-BA3A-86272F95DE36}" srcId="{2A3349B1-1893-4F17-B6EF-DD93E373589D}" destId="{761D5B89-9E08-4B86-8A44-71C37D9C3883}" srcOrd="2" destOrd="0" parTransId="{AC519A04-3F18-402B-A6FB-779E8497DB75}" sibTransId="{1174DB46-E58B-4B24-9557-A21C7479C26F}"/>
    <dgm:cxn modelId="{CC29D175-6BCC-4479-9460-90AC061C37CA}" type="presOf" srcId="{5ADCA1F5-C602-4E1E-9596-77ED9B2A51D7}" destId="{B11041F4-9888-4141-A521-07436884E30C}" srcOrd="0" destOrd="0" presId="urn:microsoft.com/office/officeart/2018/2/layout/IconLabelList"/>
    <dgm:cxn modelId="{60704D7A-AC05-425B-A294-A2FF49A3C4F4}" srcId="{2A3349B1-1893-4F17-B6EF-DD93E373589D}" destId="{5ADCA1F5-C602-4E1E-9596-77ED9B2A51D7}" srcOrd="4" destOrd="0" parTransId="{B5021269-634E-4168-9E01-5A2C7FD110A1}" sibTransId="{D81E86D4-019C-41D6-A45D-B63C2EC39F45}"/>
    <dgm:cxn modelId="{FB4D7683-90E9-4F9B-8125-FD71ED64A6CB}" srcId="{2A3349B1-1893-4F17-B6EF-DD93E373589D}" destId="{5815F66A-10EE-4827-83D0-9E7477008FDE}" srcOrd="3" destOrd="0" parTransId="{8AA91864-6166-4A69-A168-4CAA45DBB66C}" sibTransId="{75FD1F42-0C47-490B-9793-2DFF102669BC}"/>
    <dgm:cxn modelId="{53F0458B-D7B6-470A-A9BC-8DCA1790914E}" type="presOf" srcId="{761D5B89-9E08-4B86-8A44-71C37D9C3883}" destId="{36A5A30C-3EF9-4E6A-914E-DCD992C53701}" srcOrd="0" destOrd="0" presId="urn:microsoft.com/office/officeart/2018/2/layout/IconLabelList"/>
    <dgm:cxn modelId="{B3C8F9C0-648B-4063-919A-2E32470D02B1}" type="presOf" srcId="{5815F66A-10EE-4827-83D0-9E7477008FDE}" destId="{6E601596-E002-48C6-907D-5BB2381B2702}" srcOrd="0" destOrd="0" presId="urn:microsoft.com/office/officeart/2018/2/layout/IconLabelList"/>
    <dgm:cxn modelId="{EE7879C4-EEB3-42A3-A1FC-C2B13755C8E1}" type="presOf" srcId="{B3866467-87F4-4018-B707-C58B565C5B71}" destId="{2A0AD105-A20A-4E7A-BA42-7AB1095AE6F9}" srcOrd="0" destOrd="0" presId="urn:microsoft.com/office/officeart/2018/2/layout/IconLabelList"/>
    <dgm:cxn modelId="{21C16280-A252-4C73-9F60-1F95F30C8C85}" type="presParOf" srcId="{30926B5C-8731-4759-9629-71DB27B1EF0A}" destId="{70ACF87B-2EC9-4DF0-A30A-592EA73D9770}" srcOrd="0" destOrd="0" presId="urn:microsoft.com/office/officeart/2018/2/layout/IconLabelList"/>
    <dgm:cxn modelId="{1EFBE585-47D1-4503-9854-9BAC595956FA}" type="presParOf" srcId="{70ACF87B-2EC9-4DF0-A30A-592EA73D9770}" destId="{25B3AF80-975C-4E94-98DE-3042D92CFF00}" srcOrd="0" destOrd="0" presId="urn:microsoft.com/office/officeart/2018/2/layout/IconLabelList"/>
    <dgm:cxn modelId="{57308A97-C9CA-4FB0-BABA-CCE21A01C115}" type="presParOf" srcId="{70ACF87B-2EC9-4DF0-A30A-592EA73D9770}" destId="{D302B3E7-A5BA-4B40-9AD8-F03FF574ED6C}" srcOrd="1" destOrd="0" presId="urn:microsoft.com/office/officeart/2018/2/layout/IconLabelList"/>
    <dgm:cxn modelId="{747BC697-136E-41E7-8003-3DA97EAF8688}" type="presParOf" srcId="{70ACF87B-2EC9-4DF0-A30A-592EA73D9770}" destId="{B16891D9-4782-4FD7-A881-321DD70DC13E}" srcOrd="2" destOrd="0" presId="urn:microsoft.com/office/officeart/2018/2/layout/IconLabelList"/>
    <dgm:cxn modelId="{02FE25EB-1E87-4CB8-A427-C84B88E61138}" type="presParOf" srcId="{30926B5C-8731-4759-9629-71DB27B1EF0A}" destId="{E5F04DA9-C27B-43DA-B24D-011C0099ED29}" srcOrd="1" destOrd="0" presId="urn:microsoft.com/office/officeart/2018/2/layout/IconLabelList"/>
    <dgm:cxn modelId="{4961CD93-9CD9-4867-B379-53E7EB459BF9}" type="presParOf" srcId="{30926B5C-8731-4759-9629-71DB27B1EF0A}" destId="{71047D2D-E965-40DC-98D5-DE493479DA59}" srcOrd="2" destOrd="0" presId="urn:microsoft.com/office/officeart/2018/2/layout/IconLabelList"/>
    <dgm:cxn modelId="{D7AEF42D-91BE-433F-A94B-C0C4799BC30D}" type="presParOf" srcId="{71047D2D-E965-40DC-98D5-DE493479DA59}" destId="{67384127-AD4D-48A8-9E7D-F99DDEB829C1}" srcOrd="0" destOrd="0" presId="urn:microsoft.com/office/officeart/2018/2/layout/IconLabelList"/>
    <dgm:cxn modelId="{224C407E-CE71-4E7A-8208-6525FA5EE202}" type="presParOf" srcId="{71047D2D-E965-40DC-98D5-DE493479DA59}" destId="{B54A546D-8CA8-4431-BBD5-C2A45CF21222}" srcOrd="1" destOrd="0" presId="urn:microsoft.com/office/officeart/2018/2/layout/IconLabelList"/>
    <dgm:cxn modelId="{24CE897C-261B-48B3-81BA-3C77C1ECA298}" type="presParOf" srcId="{71047D2D-E965-40DC-98D5-DE493479DA59}" destId="{2A0AD105-A20A-4E7A-BA42-7AB1095AE6F9}" srcOrd="2" destOrd="0" presId="urn:microsoft.com/office/officeart/2018/2/layout/IconLabelList"/>
    <dgm:cxn modelId="{607D8B8D-DE61-46B7-9682-67F75B1BEB94}" type="presParOf" srcId="{30926B5C-8731-4759-9629-71DB27B1EF0A}" destId="{DD740168-B66C-42B7-AAA0-BFEDEC495AF2}" srcOrd="3" destOrd="0" presId="urn:microsoft.com/office/officeart/2018/2/layout/IconLabelList"/>
    <dgm:cxn modelId="{74DE6411-3323-4DDE-8D4E-DD842F5443AA}" type="presParOf" srcId="{30926B5C-8731-4759-9629-71DB27B1EF0A}" destId="{3A7C39AE-809D-460D-A99E-8FCFB7C4B4F1}" srcOrd="4" destOrd="0" presId="urn:microsoft.com/office/officeart/2018/2/layout/IconLabelList"/>
    <dgm:cxn modelId="{3C0F1BD9-6B87-4362-A64C-E8499CFDA4FA}" type="presParOf" srcId="{3A7C39AE-809D-460D-A99E-8FCFB7C4B4F1}" destId="{887195FC-52CA-4004-87E1-FD2BBD5EA3C5}" srcOrd="0" destOrd="0" presId="urn:microsoft.com/office/officeart/2018/2/layout/IconLabelList"/>
    <dgm:cxn modelId="{DEBAD8E5-A7F8-4444-A394-37D34859E54F}" type="presParOf" srcId="{3A7C39AE-809D-460D-A99E-8FCFB7C4B4F1}" destId="{F22253D7-45DF-47A0-863F-CF6B5DC87891}" srcOrd="1" destOrd="0" presId="urn:microsoft.com/office/officeart/2018/2/layout/IconLabelList"/>
    <dgm:cxn modelId="{B631D6C2-23A1-4CAC-B898-1189C212DE5A}" type="presParOf" srcId="{3A7C39AE-809D-460D-A99E-8FCFB7C4B4F1}" destId="{36A5A30C-3EF9-4E6A-914E-DCD992C53701}" srcOrd="2" destOrd="0" presId="urn:microsoft.com/office/officeart/2018/2/layout/IconLabelList"/>
    <dgm:cxn modelId="{50D26E36-67AD-4D94-8653-6CCEA573EAF4}" type="presParOf" srcId="{30926B5C-8731-4759-9629-71DB27B1EF0A}" destId="{17A3EB5D-AEDF-4287-A6B1-E989AA2A1332}" srcOrd="5" destOrd="0" presId="urn:microsoft.com/office/officeart/2018/2/layout/IconLabelList"/>
    <dgm:cxn modelId="{7A305EEC-0FF7-444C-A1B5-231379A08609}" type="presParOf" srcId="{30926B5C-8731-4759-9629-71DB27B1EF0A}" destId="{2DDB0CD0-A7B0-4E1B-8609-B235983C3ACF}" srcOrd="6" destOrd="0" presId="urn:microsoft.com/office/officeart/2018/2/layout/IconLabelList"/>
    <dgm:cxn modelId="{5E3E99CC-2664-49B0-AF06-920DDCE266F7}" type="presParOf" srcId="{2DDB0CD0-A7B0-4E1B-8609-B235983C3ACF}" destId="{1F12E176-485E-4DED-AD0B-511377DD0C93}" srcOrd="0" destOrd="0" presId="urn:microsoft.com/office/officeart/2018/2/layout/IconLabelList"/>
    <dgm:cxn modelId="{FDEADF0D-A5D8-46EA-B2C0-9A78C64481BE}" type="presParOf" srcId="{2DDB0CD0-A7B0-4E1B-8609-B235983C3ACF}" destId="{00652863-ADAD-485B-90C1-1C35AC78532F}" srcOrd="1" destOrd="0" presId="urn:microsoft.com/office/officeart/2018/2/layout/IconLabelList"/>
    <dgm:cxn modelId="{89769203-C67E-4F84-A903-D38CF1F5BC17}" type="presParOf" srcId="{2DDB0CD0-A7B0-4E1B-8609-B235983C3ACF}" destId="{6E601596-E002-48C6-907D-5BB2381B2702}" srcOrd="2" destOrd="0" presId="urn:microsoft.com/office/officeart/2018/2/layout/IconLabelList"/>
    <dgm:cxn modelId="{61B24388-3E31-4F98-926D-AE22D148FCE9}" type="presParOf" srcId="{30926B5C-8731-4759-9629-71DB27B1EF0A}" destId="{4370732E-EBBD-44CB-81DD-3678A919B668}" srcOrd="7" destOrd="0" presId="urn:microsoft.com/office/officeart/2018/2/layout/IconLabelList"/>
    <dgm:cxn modelId="{393E0589-A37D-40BF-A7AC-8F0B028E9240}" type="presParOf" srcId="{30926B5C-8731-4759-9629-71DB27B1EF0A}" destId="{E8953E15-7F63-4843-83A0-C355D0C33F2E}" srcOrd="8" destOrd="0" presId="urn:microsoft.com/office/officeart/2018/2/layout/IconLabelList"/>
    <dgm:cxn modelId="{EA19D954-8EA1-46E9-8CEF-443899BD27B4}" type="presParOf" srcId="{E8953E15-7F63-4843-83A0-C355D0C33F2E}" destId="{A318DDE7-B945-42F2-9A10-357A9D3E5BC3}" srcOrd="0" destOrd="0" presId="urn:microsoft.com/office/officeart/2018/2/layout/IconLabelList"/>
    <dgm:cxn modelId="{635712AD-44EB-4853-847C-B6753E00E598}" type="presParOf" srcId="{E8953E15-7F63-4843-83A0-C355D0C33F2E}" destId="{3806433A-6872-45B9-AF25-6F3D971AF317}" srcOrd="1" destOrd="0" presId="urn:microsoft.com/office/officeart/2018/2/layout/IconLabelList"/>
    <dgm:cxn modelId="{8858DA31-FE1A-4FC0-B7ED-34A649D5CB28}" type="presParOf" srcId="{E8953E15-7F63-4843-83A0-C355D0C33F2E}" destId="{B11041F4-9888-4141-A521-07436884E30C}"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112068-CFB9-42EC-AB7F-92B44E3DD94F}" type="doc">
      <dgm:prSet loTypeId="urn:microsoft.com/office/officeart/2018/2/layout/IconVerticalSolidList" loCatId="icon" qsTypeId="urn:microsoft.com/office/officeart/2005/8/quickstyle/simple1#240" qsCatId="simple" csTypeId="urn:microsoft.com/office/officeart/2018/5/colors/Iconchunking_neutralbg_colorful1" csCatId="colorful" phldr="1"/>
      <dgm:spPr/>
      <dgm:t>
        <a:bodyPr/>
        <a:lstStyle/>
        <a:p>
          <a:endParaRPr lang="en-US"/>
        </a:p>
      </dgm:t>
    </dgm:pt>
    <dgm:pt modelId="{135FF0BC-8DB9-4D0F-9CF5-A4AB8C99BCF8}">
      <dgm:prSet/>
      <dgm:spPr/>
      <dgm:t>
        <a:bodyPr/>
        <a:lstStyle/>
        <a:p>
          <a:r>
            <a:rPr lang="en-US"/>
            <a:t>Connect your work to a pervasive societal challenge</a:t>
          </a:r>
        </a:p>
      </dgm:t>
    </dgm:pt>
    <dgm:pt modelId="{926FB623-3A59-453F-9EB6-C8922D7A93B7}" type="parTrans" cxnId="{E5C94B14-FCB2-4263-822C-F73344104BA3}">
      <dgm:prSet/>
      <dgm:spPr/>
      <dgm:t>
        <a:bodyPr/>
        <a:lstStyle/>
        <a:p>
          <a:endParaRPr lang="en-US"/>
        </a:p>
      </dgm:t>
    </dgm:pt>
    <dgm:pt modelId="{5CDBA5AE-FA7B-4836-B3AD-9919E666882E}" type="sibTrans" cxnId="{E5C94B14-FCB2-4263-822C-F73344104BA3}">
      <dgm:prSet/>
      <dgm:spPr/>
      <dgm:t>
        <a:bodyPr/>
        <a:lstStyle/>
        <a:p>
          <a:endParaRPr lang="en-US"/>
        </a:p>
      </dgm:t>
    </dgm:pt>
    <dgm:pt modelId="{066DC617-87E6-4857-914A-7649FFFAFF48}">
      <dgm:prSet/>
      <dgm:spPr/>
      <dgm:t>
        <a:bodyPr/>
        <a:lstStyle/>
        <a:p>
          <a:r>
            <a:rPr lang="en-US"/>
            <a:t>Discover funders who care about the kinds of work you do</a:t>
          </a:r>
        </a:p>
      </dgm:t>
    </dgm:pt>
    <dgm:pt modelId="{EEA81636-1946-46BF-9C91-5020A630439A}" type="parTrans" cxnId="{C699109A-898E-473A-8C6D-FF3ED2CB2589}">
      <dgm:prSet/>
      <dgm:spPr/>
      <dgm:t>
        <a:bodyPr/>
        <a:lstStyle/>
        <a:p>
          <a:endParaRPr lang="en-US"/>
        </a:p>
      </dgm:t>
    </dgm:pt>
    <dgm:pt modelId="{D3A9323B-08AE-4751-9431-3B160C5D0FC4}" type="sibTrans" cxnId="{C699109A-898E-473A-8C6D-FF3ED2CB2589}">
      <dgm:prSet/>
      <dgm:spPr/>
      <dgm:t>
        <a:bodyPr/>
        <a:lstStyle/>
        <a:p>
          <a:endParaRPr lang="en-US"/>
        </a:p>
      </dgm:t>
    </dgm:pt>
    <dgm:pt modelId="{A44309BC-6EB6-4FD2-B60C-0874F669A47C}">
      <dgm:prSet/>
      <dgm:spPr/>
      <dgm:t>
        <a:bodyPr/>
        <a:lstStyle/>
        <a:p>
          <a:r>
            <a:rPr lang="en-US"/>
            <a:t>Strategize fit within an organization’s mission</a:t>
          </a:r>
        </a:p>
      </dgm:t>
    </dgm:pt>
    <dgm:pt modelId="{F053CA0B-B735-4C71-A762-9D8866A6825A}" type="parTrans" cxnId="{1D4DD2C1-AAFB-4A95-8748-FF03078F4AE2}">
      <dgm:prSet/>
      <dgm:spPr/>
      <dgm:t>
        <a:bodyPr/>
        <a:lstStyle/>
        <a:p>
          <a:endParaRPr lang="en-US"/>
        </a:p>
      </dgm:t>
    </dgm:pt>
    <dgm:pt modelId="{3923D2DE-6F82-44EE-BA99-0A8949229C8F}" type="sibTrans" cxnId="{1D4DD2C1-AAFB-4A95-8748-FF03078F4AE2}">
      <dgm:prSet/>
      <dgm:spPr/>
      <dgm:t>
        <a:bodyPr/>
        <a:lstStyle/>
        <a:p>
          <a:endParaRPr lang="en-US"/>
        </a:p>
      </dgm:t>
    </dgm:pt>
    <dgm:pt modelId="{10E50D75-F058-43DB-B20B-987541663719}">
      <dgm:prSet/>
      <dgm:spPr/>
      <dgm:t>
        <a:bodyPr/>
        <a:lstStyle/>
        <a:p>
          <a:r>
            <a:rPr lang="en-US"/>
            <a:t>Build teams and networks to carry out an audacious vision</a:t>
          </a:r>
        </a:p>
      </dgm:t>
    </dgm:pt>
    <dgm:pt modelId="{2438141A-4871-4998-910B-E760EFDB7209}" type="parTrans" cxnId="{C7E5325F-B5CE-4174-B1B3-C2E5DE846359}">
      <dgm:prSet/>
      <dgm:spPr/>
      <dgm:t>
        <a:bodyPr/>
        <a:lstStyle/>
        <a:p>
          <a:endParaRPr lang="en-US"/>
        </a:p>
      </dgm:t>
    </dgm:pt>
    <dgm:pt modelId="{DD26A378-B3D1-4A89-A239-F1CED612F6B3}" type="sibTrans" cxnId="{C7E5325F-B5CE-4174-B1B3-C2E5DE846359}">
      <dgm:prSet/>
      <dgm:spPr/>
      <dgm:t>
        <a:bodyPr/>
        <a:lstStyle/>
        <a:p>
          <a:endParaRPr lang="en-US"/>
        </a:p>
      </dgm:t>
    </dgm:pt>
    <dgm:pt modelId="{98CB06D0-A817-4E3F-9836-4E52EFF7922B}">
      <dgm:prSet/>
      <dgm:spPr/>
      <dgm:t>
        <a:bodyPr/>
        <a:lstStyle/>
        <a:p>
          <a:r>
            <a:rPr lang="en-US"/>
            <a:t>Communicate innovation and impact</a:t>
          </a:r>
        </a:p>
      </dgm:t>
    </dgm:pt>
    <dgm:pt modelId="{B9CE581C-B587-4125-8240-82310F40C090}" type="parTrans" cxnId="{16609190-6490-4F87-8411-B2AC5ABC42EC}">
      <dgm:prSet/>
      <dgm:spPr/>
      <dgm:t>
        <a:bodyPr/>
        <a:lstStyle/>
        <a:p>
          <a:endParaRPr lang="en-US"/>
        </a:p>
      </dgm:t>
    </dgm:pt>
    <dgm:pt modelId="{5A7B360B-C6B2-4671-ACAD-4BAB9D24C834}" type="sibTrans" cxnId="{16609190-6490-4F87-8411-B2AC5ABC42EC}">
      <dgm:prSet/>
      <dgm:spPr/>
      <dgm:t>
        <a:bodyPr/>
        <a:lstStyle/>
        <a:p>
          <a:endParaRPr lang="en-US"/>
        </a:p>
      </dgm:t>
    </dgm:pt>
    <dgm:pt modelId="{018F5069-0F44-421E-9F92-E5EAB9D2FF63}" type="pres">
      <dgm:prSet presAssocID="{41112068-CFB9-42EC-AB7F-92B44E3DD94F}" presName="root" presStyleCnt="0">
        <dgm:presLayoutVars>
          <dgm:dir/>
          <dgm:resizeHandles val="exact"/>
        </dgm:presLayoutVars>
      </dgm:prSet>
      <dgm:spPr/>
    </dgm:pt>
    <dgm:pt modelId="{F82D0CCE-8C5E-44DB-A84F-EFD1E844D62D}" type="pres">
      <dgm:prSet presAssocID="{135FF0BC-8DB9-4D0F-9CF5-A4AB8C99BCF8}" presName="compNode" presStyleCnt="0"/>
      <dgm:spPr/>
    </dgm:pt>
    <dgm:pt modelId="{F0A52CF0-DB25-4832-A82C-88595B4F9A10}" type="pres">
      <dgm:prSet presAssocID="{135FF0BC-8DB9-4D0F-9CF5-A4AB8C99BCF8}" presName="bgRect" presStyleLbl="bgShp" presStyleIdx="0" presStyleCnt="5"/>
      <dgm:spPr/>
    </dgm:pt>
    <dgm:pt modelId="{CF12ACD4-281C-4877-B403-BBE7C11A2753}" type="pres">
      <dgm:prSet presAssocID="{135FF0BC-8DB9-4D0F-9CF5-A4AB8C99BCF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onnections"/>
        </a:ext>
      </dgm:extLst>
    </dgm:pt>
    <dgm:pt modelId="{3CB725E1-1554-4D32-8889-54AEEE6BB50D}" type="pres">
      <dgm:prSet presAssocID="{135FF0BC-8DB9-4D0F-9CF5-A4AB8C99BCF8}" presName="spaceRect" presStyleCnt="0"/>
      <dgm:spPr/>
    </dgm:pt>
    <dgm:pt modelId="{AA65699C-E593-454B-9999-F79D0B7201D6}" type="pres">
      <dgm:prSet presAssocID="{135FF0BC-8DB9-4D0F-9CF5-A4AB8C99BCF8}" presName="parTx" presStyleLbl="revTx" presStyleIdx="0" presStyleCnt="5">
        <dgm:presLayoutVars>
          <dgm:chMax val="0"/>
          <dgm:chPref val="0"/>
        </dgm:presLayoutVars>
      </dgm:prSet>
      <dgm:spPr/>
    </dgm:pt>
    <dgm:pt modelId="{3EF99F65-2EF4-4AF8-87C5-8CD53C3DD2D0}" type="pres">
      <dgm:prSet presAssocID="{5CDBA5AE-FA7B-4836-B3AD-9919E666882E}" presName="sibTrans" presStyleCnt="0"/>
      <dgm:spPr/>
    </dgm:pt>
    <dgm:pt modelId="{4CE597F9-E95F-4DDD-93DB-F802ED6FC17A}" type="pres">
      <dgm:prSet presAssocID="{066DC617-87E6-4857-914A-7649FFFAFF48}" presName="compNode" presStyleCnt="0"/>
      <dgm:spPr/>
    </dgm:pt>
    <dgm:pt modelId="{62B5F060-905C-46C9-94AA-BC4DD20170B1}" type="pres">
      <dgm:prSet presAssocID="{066DC617-87E6-4857-914A-7649FFFAFF48}" presName="bgRect" presStyleLbl="bgShp" presStyleIdx="1" presStyleCnt="5"/>
      <dgm:spPr/>
    </dgm:pt>
    <dgm:pt modelId="{83412583-E439-4628-A7AF-BB6F663DAEF6}" type="pres">
      <dgm:prSet presAssocID="{066DC617-87E6-4857-914A-7649FFFAFF48}"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D0CCF2C8-DABB-4884-B7B5-BE1F019AE779}" type="pres">
      <dgm:prSet presAssocID="{066DC617-87E6-4857-914A-7649FFFAFF48}" presName="spaceRect" presStyleCnt="0"/>
      <dgm:spPr/>
    </dgm:pt>
    <dgm:pt modelId="{8F1367AD-36D7-4618-8F28-83C5D6B63FF9}" type="pres">
      <dgm:prSet presAssocID="{066DC617-87E6-4857-914A-7649FFFAFF48}" presName="parTx" presStyleLbl="revTx" presStyleIdx="1" presStyleCnt="5">
        <dgm:presLayoutVars>
          <dgm:chMax val="0"/>
          <dgm:chPref val="0"/>
        </dgm:presLayoutVars>
      </dgm:prSet>
      <dgm:spPr/>
    </dgm:pt>
    <dgm:pt modelId="{F3364F00-E402-498A-AF6B-F0378A5FCD35}" type="pres">
      <dgm:prSet presAssocID="{D3A9323B-08AE-4751-9431-3B160C5D0FC4}" presName="sibTrans" presStyleCnt="0"/>
      <dgm:spPr/>
    </dgm:pt>
    <dgm:pt modelId="{FD560CCB-EBB1-4EFA-841C-52BA27A8DFE1}" type="pres">
      <dgm:prSet presAssocID="{A44309BC-6EB6-4FD2-B60C-0874F669A47C}" presName="compNode" presStyleCnt="0"/>
      <dgm:spPr/>
    </dgm:pt>
    <dgm:pt modelId="{6E9FBB25-9D6A-49B9-A86D-0B6B7C6EA4CD}" type="pres">
      <dgm:prSet presAssocID="{A44309BC-6EB6-4FD2-B60C-0874F669A47C}" presName="bgRect" presStyleLbl="bgShp" presStyleIdx="2" presStyleCnt="5"/>
      <dgm:spPr/>
    </dgm:pt>
    <dgm:pt modelId="{FA0AF86C-88E1-499D-A75D-0F78DBB7A9D4}" type="pres">
      <dgm:prSet presAssocID="{A44309BC-6EB6-4FD2-B60C-0874F669A47C}"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llseye"/>
        </a:ext>
      </dgm:extLst>
    </dgm:pt>
    <dgm:pt modelId="{67D4959C-F9DE-45C3-9EA8-3604EF67C999}" type="pres">
      <dgm:prSet presAssocID="{A44309BC-6EB6-4FD2-B60C-0874F669A47C}" presName="spaceRect" presStyleCnt="0"/>
      <dgm:spPr/>
    </dgm:pt>
    <dgm:pt modelId="{E2CEDC65-36AB-467F-A430-31E87B635E11}" type="pres">
      <dgm:prSet presAssocID="{A44309BC-6EB6-4FD2-B60C-0874F669A47C}" presName="parTx" presStyleLbl="revTx" presStyleIdx="2" presStyleCnt="5">
        <dgm:presLayoutVars>
          <dgm:chMax val="0"/>
          <dgm:chPref val="0"/>
        </dgm:presLayoutVars>
      </dgm:prSet>
      <dgm:spPr/>
    </dgm:pt>
    <dgm:pt modelId="{1C9119EC-3AB4-464E-883C-0E89A0D7E477}" type="pres">
      <dgm:prSet presAssocID="{3923D2DE-6F82-44EE-BA99-0A8949229C8F}" presName="sibTrans" presStyleCnt="0"/>
      <dgm:spPr/>
    </dgm:pt>
    <dgm:pt modelId="{73F0D72A-59A2-4ADA-99F0-5D1CD1A2F7DB}" type="pres">
      <dgm:prSet presAssocID="{10E50D75-F058-43DB-B20B-987541663719}" presName="compNode" presStyleCnt="0"/>
      <dgm:spPr/>
    </dgm:pt>
    <dgm:pt modelId="{123632E9-EC39-4AEB-9CAA-1CB07BE89572}" type="pres">
      <dgm:prSet presAssocID="{10E50D75-F058-43DB-B20B-987541663719}" presName="bgRect" presStyleLbl="bgShp" presStyleIdx="3" presStyleCnt="5"/>
      <dgm:spPr/>
    </dgm:pt>
    <dgm:pt modelId="{A7BAEC81-F415-4EB3-A939-C2E3688F91B5}" type="pres">
      <dgm:prSet presAssocID="{10E50D75-F058-43DB-B20B-987541663719}"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twork"/>
        </a:ext>
      </dgm:extLst>
    </dgm:pt>
    <dgm:pt modelId="{52F303D3-7ACC-4547-B862-5CE465EF5883}" type="pres">
      <dgm:prSet presAssocID="{10E50D75-F058-43DB-B20B-987541663719}" presName="spaceRect" presStyleCnt="0"/>
      <dgm:spPr/>
    </dgm:pt>
    <dgm:pt modelId="{13A2DC36-4606-43D0-81F7-53080C7959A1}" type="pres">
      <dgm:prSet presAssocID="{10E50D75-F058-43DB-B20B-987541663719}" presName="parTx" presStyleLbl="revTx" presStyleIdx="3" presStyleCnt="5">
        <dgm:presLayoutVars>
          <dgm:chMax val="0"/>
          <dgm:chPref val="0"/>
        </dgm:presLayoutVars>
      </dgm:prSet>
      <dgm:spPr/>
    </dgm:pt>
    <dgm:pt modelId="{8CB88EEB-0917-491C-B1EF-0F68AC0937EA}" type="pres">
      <dgm:prSet presAssocID="{DD26A378-B3D1-4A89-A239-F1CED612F6B3}" presName="sibTrans" presStyleCnt="0"/>
      <dgm:spPr/>
    </dgm:pt>
    <dgm:pt modelId="{B9D2A229-1EC1-4E0E-A0B2-C9826C033340}" type="pres">
      <dgm:prSet presAssocID="{98CB06D0-A817-4E3F-9836-4E52EFF7922B}" presName="compNode" presStyleCnt="0"/>
      <dgm:spPr/>
    </dgm:pt>
    <dgm:pt modelId="{F0208C1B-E0CA-48AD-A1A6-FF2BDBD0A197}" type="pres">
      <dgm:prSet presAssocID="{98CB06D0-A817-4E3F-9836-4E52EFF7922B}" presName="bgRect" presStyleLbl="bgShp" presStyleIdx="4" presStyleCnt="5"/>
      <dgm:spPr/>
    </dgm:pt>
    <dgm:pt modelId="{0A0C4A65-6F6B-4966-A4D1-ACC893E9C483}" type="pres">
      <dgm:prSet presAssocID="{98CB06D0-A817-4E3F-9836-4E52EFF7922B}"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hat"/>
        </a:ext>
      </dgm:extLst>
    </dgm:pt>
    <dgm:pt modelId="{C030CBC4-96D7-4BDB-9351-3C896CFBDB7C}" type="pres">
      <dgm:prSet presAssocID="{98CB06D0-A817-4E3F-9836-4E52EFF7922B}" presName="spaceRect" presStyleCnt="0"/>
      <dgm:spPr/>
    </dgm:pt>
    <dgm:pt modelId="{5EB494FA-6C12-4DE6-941F-E73C820CD3CC}" type="pres">
      <dgm:prSet presAssocID="{98CB06D0-A817-4E3F-9836-4E52EFF7922B}" presName="parTx" presStyleLbl="revTx" presStyleIdx="4" presStyleCnt="5">
        <dgm:presLayoutVars>
          <dgm:chMax val="0"/>
          <dgm:chPref val="0"/>
        </dgm:presLayoutVars>
      </dgm:prSet>
      <dgm:spPr/>
    </dgm:pt>
  </dgm:ptLst>
  <dgm:cxnLst>
    <dgm:cxn modelId="{91D59910-BC18-422C-A511-D0A586D2A5C7}" type="presOf" srcId="{10E50D75-F058-43DB-B20B-987541663719}" destId="{13A2DC36-4606-43D0-81F7-53080C7959A1}" srcOrd="0" destOrd="0" presId="urn:microsoft.com/office/officeart/2018/2/layout/IconVerticalSolidList"/>
    <dgm:cxn modelId="{E5C94B14-FCB2-4263-822C-F73344104BA3}" srcId="{41112068-CFB9-42EC-AB7F-92B44E3DD94F}" destId="{135FF0BC-8DB9-4D0F-9CF5-A4AB8C99BCF8}" srcOrd="0" destOrd="0" parTransId="{926FB623-3A59-453F-9EB6-C8922D7A93B7}" sibTransId="{5CDBA5AE-FA7B-4836-B3AD-9919E666882E}"/>
    <dgm:cxn modelId="{82D39F19-8053-4221-BAED-FFB638C91809}" type="presOf" srcId="{066DC617-87E6-4857-914A-7649FFFAFF48}" destId="{8F1367AD-36D7-4618-8F28-83C5D6B63FF9}" srcOrd="0" destOrd="0" presId="urn:microsoft.com/office/officeart/2018/2/layout/IconVerticalSolidList"/>
    <dgm:cxn modelId="{292D3727-1D62-455B-9023-95E2DA8C29CD}" type="presOf" srcId="{A44309BC-6EB6-4FD2-B60C-0874F669A47C}" destId="{E2CEDC65-36AB-467F-A430-31E87B635E11}" srcOrd="0" destOrd="0" presId="urn:microsoft.com/office/officeart/2018/2/layout/IconVerticalSolidList"/>
    <dgm:cxn modelId="{C7E5325F-B5CE-4174-B1B3-C2E5DE846359}" srcId="{41112068-CFB9-42EC-AB7F-92B44E3DD94F}" destId="{10E50D75-F058-43DB-B20B-987541663719}" srcOrd="3" destOrd="0" parTransId="{2438141A-4871-4998-910B-E760EFDB7209}" sibTransId="{DD26A378-B3D1-4A89-A239-F1CED612F6B3}"/>
    <dgm:cxn modelId="{8CF1BE71-724E-4326-AD2E-90BA5C47DD61}" type="presOf" srcId="{135FF0BC-8DB9-4D0F-9CF5-A4AB8C99BCF8}" destId="{AA65699C-E593-454B-9999-F79D0B7201D6}" srcOrd="0" destOrd="0" presId="urn:microsoft.com/office/officeart/2018/2/layout/IconVerticalSolidList"/>
    <dgm:cxn modelId="{16609190-6490-4F87-8411-B2AC5ABC42EC}" srcId="{41112068-CFB9-42EC-AB7F-92B44E3DD94F}" destId="{98CB06D0-A817-4E3F-9836-4E52EFF7922B}" srcOrd="4" destOrd="0" parTransId="{B9CE581C-B587-4125-8240-82310F40C090}" sibTransId="{5A7B360B-C6B2-4671-ACAD-4BAB9D24C834}"/>
    <dgm:cxn modelId="{C699109A-898E-473A-8C6D-FF3ED2CB2589}" srcId="{41112068-CFB9-42EC-AB7F-92B44E3DD94F}" destId="{066DC617-87E6-4857-914A-7649FFFAFF48}" srcOrd="1" destOrd="0" parTransId="{EEA81636-1946-46BF-9C91-5020A630439A}" sibTransId="{D3A9323B-08AE-4751-9431-3B160C5D0FC4}"/>
    <dgm:cxn modelId="{C36414AE-A82F-45BC-AD96-36B3E13B4203}" type="presOf" srcId="{41112068-CFB9-42EC-AB7F-92B44E3DD94F}" destId="{018F5069-0F44-421E-9F92-E5EAB9D2FF63}" srcOrd="0" destOrd="0" presId="urn:microsoft.com/office/officeart/2018/2/layout/IconVerticalSolidList"/>
    <dgm:cxn modelId="{EA36E4B8-809E-4A59-877C-33A35C22F765}" type="presOf" srcId="{98CB06D0-A817-4E3F-9836-4E52EFF7922B}" destId="{5EB494FA-6C12-4DE6-941F-E73C820CD3CC}" srcOrd="0" destOrd="0" presId="urn:microsoft.com/office/officeart/2018/2/layout/IconVerticalSolidList"/>
    <dgm:cxn modelId="{1D4DD2C1-AAFB-4A95-8748-FF03078F4AE2}" srcId="{41112068-CFB9-42EC-AB7F-92B44E3DD94F}" destId="{A44309BC-6EB6-4FD2-B60C-0874F669A47C}" srcOrd="2" destOrd="0" parTransId="{F053CA0B-B735-4C71-A762-9D8866A6825A}" sibTransId="{3923D2DE-6F82-44EE-BA99-0A8949229C8F}"/>
    <dgm:cxn modelId="{35051208-82A8-41A1-92C0-A582DC16DAB0}" type="presParOf" srcId="{018F5069-0F44-421E-9F92-E5EAB9D2FF63}" destId="{F82D0CCE-8C5E-44DB-A84F-EFD1E844D62D}" srcOrd="0" destOrd="0" presId="urn:microsoft.com/office/officeart/2018/2/layout/IconVerticalSolidList"/>
    <dgm:cxn modelId="{D903EA0F-5478-49AC-9DCE-78D2AA13137A}" type="presParOf" srcId="{F82D0CCE-8C5E-44DB-A84F-EFD1E844D62D}" destId="{F0A52CF0-DB25-4832-A82C-88595B4F9A10}" srcOrd="0" destOrd="0" presId="urn:microsoft.com/office/officeart/2018/2/layout/IconVerticalSolidList"/>
    <dgm:cxn modelId="{0C7FF31C-F516-4F84-8C4B-59F1CD661CFF}" type="presParOf" srcId="{F82D0CCE-8C5E-44DB-A84F-EFD1E844D62D}" destId="{CF12ACD4-281C-4877-B403-BBE7C11A2753}" srcOrd="1" destOrd="0" presId="urn:microsoft.com/office/officeart/2018/2/layout/IconVerticalSolidList"/>
    <dgm:cxn modelId="{1E768784-540F-4ADF-AAF1-81D8491C939C}" type="presParOf" srcId="{F82D0CCE-8C5E-44DB-A84F-EFD1E844D62D}" destId="{3CB725E1-1554-4D32-8889-54AEEE6BB50D}" srcOrd="2" destOrd="0" presId="urn:microsoft.com/office/officeart/2018/2/layout/IconVerticalSolidList"/>
    <dgm:cxn modelId="{F6A63574-F5B8-43D3-96DA-5613EE0CFCA8}" type="presParOf" srcId="{F82D0CCE-8C5E-44DB-A84F-EFD1E844D62D}" destId="{AA65699C-E593-454B-9999-F79D0B7201D6}" srcOrd="3" destOrd="0" presId="urn:microsoft.com/office/officeart/2018/2/layout/IconVerticalSolidList"/>
    <dgm:cxn modelId="{C4F192E4-654A-4291-AC24-A92073AE5AD2}" type="presParOf" srcId="{018F5069-0F44-421E-9F92-E5EAB9D2FF63}" destId="{3EF99F65-2EF4-4AF8-87C5-8CD53C3DD2D0}" srcOrd="1" destOrd="0" presId="urn:microsoft.com/office/officeart/2018/2/layout/IconVerticalSolidList"/>
    <dgm:cxn modelId="{FADFED7F-BE03-4139-9D5D-B3C96EC04E11}" type="presParOf" srcId="{018F5069-0F44-421E-9F92-E5EAB9D2FF63}" destId="{4CE597F9-E95F-4DDD-93DB-F802ED6FC17A}" srcOrd="2" destOrd="0" presId="urn:microsoft.com/office/officeart/2018/2/layout/IconVerticalSolidList"/>
    <dgm:cxn modelId="{BF6CC07A-22D5-4DA1-8EFE-58C084F38B74}" type="presParOf" srcId="{4CE597F9-E95F-4DDD-93DB-F802ED6FC17A}" destId="{62B5F060-905C-46C9-94AA-BC4DD20170B1}" srcOrd="0" destOrd="0" presId="urn:microsoft.com/office/officeart/2018/2/layout/IconVerticalSolidList"/>
    <dgm:cxn modelId="{45CC5B10-856F-4F8D-9AE4-DAD34583585F}" type="presParOf" srcId="{4CE597F9-E95F-4DDD-93DB-F802ED6FC17A}" destId="{83412583-E439-4628-A7AF-BB6F663DAEF6}" srcOrd="1" destOrd="0" presId="urn:microsoft.com/office/officeart/2018/2/layout/IconVerticalSolidList"/>
    <dgm:cxn modelId="{EF0BBD3B-BDB3-4E00-A06C-706B6D6B0E30}" type="presParOf" srcId="{4CE597F9-E95F-4DDD-93DB-F802ED6FC17A}" destId="{D0CCF2C8-DABB-4884-B7B5-BE1F019AE779}" srcOrd="2" destOrd="0" presId="urn:microsoft.com/office/officeart/2018/2/layout/IconVerticalSolidList"/>
    <dgm:cxn modelId="{0FFBFF84-0EE2-4115-98D4-4E061B0F17B6}" type="presParOf" srcId="{4CE597F9-E95F-4DDD-93DB-F802ED6FC17A}" destId="{8F1367AD-36D7-4618-8F28-83C5D6B63FF9}" srcOrd="3" destOrd="0" presId="urn:microsoft.com/office/officeart/2018/2/layout/IconVerticalSolidList"/>
    <dgm:cxn modelId="{E0E01A86-BA36-4E9B-8D33-1F760105D04F}" type="presParOf" srcId="{018F5069-0F44-421E-9F92-E5EAB9D2FF63}" destId="{F3364F00-E402-498A-AF6B-F0378A5FCD35}" srcOrd="3" destOrd="0" presId="urn:microsoft.com/office/officeart/2018/2/layout/IconVerticalSolidList"/>
    <dgm:cxn modelId="{E6905D50-68C6-4EA2-9458-E26B63ECDC22}" type="presParOf" srcId="{018F5069-0F44-421E-9F92-E5EAB9D2FF63}" destId="{FD560CCB-EBB1-4EFA-841C-52BA27A8DFE1}" srcOrd="4" destOrd="0" presId="urn:microsoft.com/office/officeart/2018/2/layout/IconVerticalSolidList"/>
    <dgm:cxn modelId="{D2914F32-A812-4C6B-86FF-BDFD18524DC5}" type="presParOf" srcId="{FD560CCB-EBB1-4EFA-841C-52BA27A8DFE1}" destId="{6E9FBB25-9D6A-49B9-A86D-0B6B7C6EA4CD}" srcOrd="0" destOrd="0" presId="urn:microsoft.com/office/officeart/2018/2/layout/IconVerticalSolidList"/>
    <dgm:cxn modelId="{3979D902-7116-41A3-9D87-E5F385FED910}" type="presParOf" srcId="{FD560CCB-EBB1-4EFA-841C-52BA27A8DFE1}" destId="{FA0AF86C-88E1-499D-A75D-0F78DBB7A9D4}" srcOrd="1" destOrd="0" presId="urn:microsoft.com/office/officeart/2018/2/layout/IconVerticalSolidList"/>
    <dgm:cxn modelId="{783AB74B-38B4-4EA3-8066-8B9AB796A5D2}" type="presParOf" srcId="{FD560CCB-EBB1-4EFA-841C-52BA27A8DFE1}" destId="{67D4959C-F9DE-45C3-9EA8-3604EF67C999}" srcOrd="2" destOrd="0" presId="urn:microsoft.com/office/officeart/2018/2/layout/IconVerticalSolidList"/>
    <dgm:cxn modelId="{E28D66F0-A415-4A4F-8DBF-D335222B4AF8}" type="presParOf" srcId="{FD560CCB-EBB1-4EFA-841C-52BA27A8DFE1}" destId="{E2CEDC65-36AB-467F-A430-31E87B635E11}" srcOrd="3" destOrd="0" presId="urn:microsoft.com/office/officeart/2018/2/layout/IconVerticalSolidList"/>
    <dgm:cxn modelId="{93A28F97-6830-489B-8B4C-9F90E92B8FAE}" type="presParOf" srcId="{018F5069-0F44-421E-9F92-E5EAB9D2FF63}" destId="{1C9119EC-3AB4-464E-883C-0E89A0D7E477}" srcOrd="5" destOrd="0" presId="urn:microsoft.com/office/officeart/2018/2/layout/IconVerticalSolidList"/>
    <dgm:cxn modelId="{3A6F2521-C11B-4299-BE5F-F7E01713C23A}" type="presParOf" srcId="{018F5069-0F44-421E-9F92-E5EAB9D2FF63}" destId="{73F0D72A-59A2-4ADA-99F0-5D1CD1A2F7DB}" srcOrd="6" destOrd="0" presId="urn:microsoft.com/office/officeart/2018/2/layout/IconVerticalSolidList"/>
    <dgm:cxn modelId="{6D11DAE8-244B-44EB-97CA-36CEA34D790D}" type="presParOf" srcId="{73F0D72A-59A2-4ADA-99F0-5D1CD1A2F7DB}" destId="{123632E9-EC39-4AEB-9CAA-1CB07BE89572}" srcOrd="0" destOrd="0" presId="urn:microsoft.com/office/officeart/2018/2/layout/IconVerticalSolidList"/>
    <dgm:cxn modelId="{5DFEFF71-54AD-4F8B-87BA-40BE1D18C8BE}" type="presParOf" srcId="{73F0D72A-59A2-4ADA-99F0-5D1CD1A2F7DB}" destId="{A7BAEC81-F415-4EB3-A939-C2E3688F91B5}" srcOrd="1" destOrd="0" presId="urn:microsoft.com/office/officeart/2018/2/layout/IconVerticalSolidList"/>
    <dgm:cxn modelId="{253659C2-A04D-4AD6-B403-B3797E5985B9}" type="presParOf" srcId="{73F0D72A-59A2-4ADA-99F0-5D1CD1A2F7DB}" destId="{52F303D3-7ACC-4547-B862-5CE465EF5883}" srcOrd="2" destOrd="0" presId="urn:microsoft.com/office/officeart/2018/2/layout/IconVerticalSolidList"/>
    <dgm:cxn modelId="{0A1AA932-B7A8-40AD-8436-54EC2CA5CF74}" type="presParOf" srcId="{73F0D72A-59A2-4ADA-99F0-5D1CD1A2F7DB}" destId="{13A2DC36-4606-43D0-81F7-53080C7959A1}" srcOrd="3" destOrd="0" presId="urn:microsoft.com/office/officeart/2018/2/layout/IconVerticalSolidList"/>
    <dgm:cxn modelId="{EB864B25-7CB3-4D8C-9F83-741E65E09C3C}" type="presParOf" srcId="{018F5069-0F44-421E-9F92-E5EAB9D2FF63}" destId="{8CB88EEB-0917-491C-B1EF-0F68AC0937EA}" srcOrd="7" destOrd="0" presId="urn:microsoft.com/office/officeart/2018/2/layout/IconVerticalSolidList"/>
    <dgm:cxn modelId="{EF044992-7A76-4990-BB1B-F539E5B03ED9}" type="presParOf" srcId="{018F5069-0F44-421E-9F92-E5EAB9D2FF63}" destId="{B9D2A229-1EC1-4E0E-A0B2-C9826C033340}" srcOrd="8" destOrd="0" presId="urn:microsoft.com/office/officeart/2018/2/layout/IconVerticalSolidList"/>
    <dgm:cxn modelId="{BA0871B0-ABED-48B1-8BC5-B0E67B959980}" type="presParOf" srcId="{B9D2A229-1EC1-4E0E-A0B2-C9826C033340}" destId="{F0208C1B-E0CA-48AD-A1A6-FF2BDBD0A197}" srcOrd="0" destOrd="0" presId="urn:microsoft.com/office/officeart/2018/2/layout/IconVerticalSolidList"/>
    <dgm:cxn modelId="{6A518321-4B8E-4F56-9501-7A84E0161277}" type="presParOf" srcId="{B9D2A229-1EC1-4E0E-A0B2-C9826C033340}" destId="{0A0C4A65-6F6B-4966-A4D1-ACC893E9C483}" srcOrd="1" destOrd="0" presId="urn:microsoft.com/office/officeart/2018/2/layout/IconVerticalSolidList"/>
    <dgm:cxn modelId="{3FC35248-A7C0-4E5F-9284-2285EC7CC32A}" type="presParOf" srcId="{B9D2A229-1EC1-4E0E-A0B2-C9826C033340}" destId="{C030CBC4-96D7-4BDB-9351-3C896CFBDB7C}" srcOrd="2" destOrd="0" presId="urn:microsoft.com/office/officeart/2018/2/layout/IconVerticalSolidList"/>
    <dgm:cxn modelId="{6885F48D-DEA7-426E-80A6-472176751062}" type="presParOf" srcId="{B9D2A229-1EC1-4E0E-A0B2-C9826C033340}" destId="{5EB494FA-6C12-4DE6-941F-E73C820CD3C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997A57-99B8-4A23-8F7C-34841D8E77B7}">
      <dsp:nvSpPr>
        <dsp:cNvPr id="0" name=""/>
        <dsp:cNvSpPr/>
      </dsp:nvSpPr>
      <dsp:spPr>
        <a:xfrm>
          <a:off x="364073" y="0"/>
          <a:ext cx="5418667" cy="5418667"/>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a:t>Charitable Purpose</a:t>
          </a:r>
        </a:p>
      </dsp:txBody>
      <dsp:txXfrm>
        <a:off x="2126494" y="270933"/>
        <a:ext cx="1893824" cy="812800"/>
      </dsp:txXfrm>
    </dsp:sp>
    <dsp:sp modelId="{867A726E-839F-4E90-9C40-B812E3744BF5}">
      <dsp:nvSpPr>
        <dsp:cNvPr id="0" name=""/>
        <dsp:cNvSpPr/>
      </dsp:nvSpPr>
      <dsp:spPr>
        <a:xfrm>
          <a:off x="1079499" y="1354666"/>
          <a:ext cx="4064000" cy="4064000"/>
        </a:xfrm>
        <a:prstGeom prst="ellipse">
          <a:avLst/>
        </a:prstGeom>
        <a:solidFill>
          <a:schemeClr val="accent4">
            <a:hueOff val="3299968"/>
            <a:satOff val="-14601"/>
            <a:lumOff val="-245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a:t>Mission</a:t>
          </a:r>
        </a:p>
      </dsp:txBody>
      <dsp:txXfrm>
        <a:off x="2164587" y="1608666"/>
        <a:ext cx="1893824" cy="762000"/>
      </dsp:txXfrm>
    </dsp:sp>
    <dsp:sp modelId="{2A7367A8-C7E9-4CBA-9B41-A5C727BAAE2D}">
      <dsp:nvSpPr>
        <dsp:cNvPr id="0" name=""/>
        <dsp:cNvSpPr/>
      </dsp:nvSpPr>
      <dsp:spPr>
        <a:xfrm>
          <a:off x="1756833" y="2709333"/>
          <a:ext cx="2709333" cy="2709333"/>
        </a:xfrm>
        <a:prstGeom prst="ellipse">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a:t>Big Idea</a:t>
          </a:r>
        </a:p>
      </dsp:txBody>
      <dsp:txXfrm>
        <a:off x="2153605" y="3386666"/>
        <a:ext cx="1915788" cy="1354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7A5A0-1EDE-401B-9E00-F88ADDE911CE}">
      <dsp:nvSpPr>
        <dsp:cNvPr id="0" name=""/>
        <dsp:cNvSpPr/>
      </dsp:nvSpPr>
      <dsp:spPr>
        <a:xfrm>
          <a:off x="1485899" y="67733"/>
          <a:ext cx="3251200" cy="325120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667000">
            <a:lnSpc>
              <a:spcPct val="90000"/>
            </a:lnSpc>
            <a:spcBef>
              <a:spcPct val="0"/>
            </a:spcBef>
            <a:spcAft>
              <a:spcPct val="35000"/>
            </a:spcAft>
            <a:buNone/>
          </a:pPr>
          <a:r>
            <a:rPr lang="en-US" sz="6000" kern="1200"/>
            <a:t>NSF</a:t>
          </a:r>
        </a:p>
      </dsp:txBody>
      <dsp:txXfrm>
        <a:off x="1919393" y="636693"/>
        <a:ext cx="2384213" cy="1463040"/>
      </dsp:txXfrm>
    </dsp:sp>
    <dsp:sp modelId="{48D4BDBF-E48C-4594-A87A-163E7E945A30}">
      <dsp:nvSpPr>
        <dsp:cNvPr id="0" name=""/>
        <dsp:cNvSpPr/>
      </dsp:nvSpPr>
      <dsp:spPr>
        <a:xfrm>
          <a:off x="2971799" y="1995337"/>
          <a:ext cx="3251200" cy="325120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667000">
            <a:lnSpc>
              <a:spcPct val="90000"/>
            </a:lnSpc>
            <a:spcBef>
              <a:spcPct val="0"/>
            </a:spcBef>
            <a:spcAft>
              <a:spcPct val="35000"/>
            </a:spcAft>
            <a:buNone/>
          </a:pPr>
          <a:r>
            <a:rPr lang="en-US" sz="6000" kern="1200"/>
            <a:t>NIH</a:t>
          </a:r>
        </a:p>
      </dsp:txBody>
      <dsp:txXfrm>
        <a:off x="3966125" y="2835230"/>
        <a:ext cx="1950720" cy="1788160"/>
      </dsp:txXfrm>
    </dsp:sp>
    <dsp:sp modelId="{763647DF-3969-4A6A-ACE6-D16E44E77A7E}">
      <dsp:nvSpPr>
        <dsp:cNvPr id="0" name=""/>
        <dsp:cNvSpPr/>
      </dsp:nvSpPr>
      <dsp:spPr>
        <a:xfrm>
          <a:off x="290780" y="2167466"/>
          <a:ext cx="3251200" cy="325120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667000">
            <a:lnSpc>
              <a:spcPct val="90000"/>
            </a:lnSpc>
            <a:spcBef>
              <a:spcPct val="0"/>
            </a:spcBef>
            <a:spcAft>
              <a:spcPct val="35000"/>
            </a:spcAft>
            <a:buNone/>
          </a:pPr>
          <a:r>
            <a:rPr lang="en-US" sz="6000" kern="1200"/>
            <a:t>USDA</a:t>
          </a:r>
        </a:p>
      </dsp:txBody>
      <dsp:txXfrm>
        <a:off x="596935" y="3007360"/>
        <a:ext cx="1950720" cy="1788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E900D8-DE4C-466B-A1ED-9CD0F69B3846}">
      <dsp:nvSpPr>
        <dsp:cNvPr id="0" name=""/>
        <dsp:cNvSpPr/>
      </dsp:nvSpPr>
      <dsp:spPr>
        <a:xfrm>
          <a:off x="8521883" y="3329468"/>
          <a:ext cx="1089540" cy="518522"/>
        </a:xfrm>
        <a:custGeom>
          <a:avLst/>
          <a:gdLst/>
          <a:ahLst/>
          <a:cxnLst/>
          <a:rect l="0" t="0" r="0" b="0"/>
          <a:pathLst>
            <a:path>
              <a:moveTo>
                <a:pt x="0" y="0"/>
              </a:moveTo>
              <a:lnTo>
                <a:pt x="0" y="353357"/>
              </a:lnTo>
              <a:lnTo>
                <a:pt x="1089540" y="353357"/>
              </a:lnTo>
              <a:lnTo>
                <a:pt x="1089540" y="51852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F53D85-F3CB-4038-81E3-32BFBD142F96}">
      <dsp:nvSpPr>
        <dsp:cNvPr id="0" name=""/>
        <dsp:cNvSpPr/>
      </dsp:nvSpPr>
      <dsp:spPr>
        <a:xfrm>
          <a:off x="7432343" y="3329468"/>
          <a:ext cx="1089540" cy="518522"/>
        </a:xfrm>
        <a:custGeom>
          <a:avLst/>
          <a:gdLst/>
          <a:ahLst/>
          <a:cxnLst/>
          <a:rect l="0" t="0" r="0" b="0"/>
          <a:pathLst>
            <a:path>
              <a:moveTo>
                <a:pt x="1089540" y="0"/>
              </a:moveTo>
              <a:lnTo>
                <a:pt x="1089540" y="353357"/>
              </a:lnTo>
              <a:lnTo>
                <a:pt x="0" y="353357"/>
              </a:lnTo>
              <a:lnTo>
                <a:pt x="0" y="51852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B144DD-C85E-4BD6-BED1-A6E514D2270C}">
      <dsp:nvSpPr>
        <dsp:cNvPr id="0" name=""/>
        <dsp:cNvSpPr/>
      </dsp:nvSpPr>
      <dsp:spPr>
        <a:xfrm>
          <a:off x="5253262" y="1678814"/>
          <a:ext cx="3268621" cy="518522"/>
        </a:xfrm>
        <a:custGeom>
          <a:avLst/>
          <a:gdLst/>
          <a:ahLst/>
          <a:cxnLst/>
          <a:rect l="0" t="0" r="0" b="0"/>
          <a:pathLst>
            <a:path>
              <a:moveTo>
                <a:pt x="0" y="0"/>
              </a:moveTo>
              <a:lnTo>
                <a:pt x="0" y="353357"/>
              </a:lnTo>
              <a:lnTo>
                <a:pt x="3268621" y="353357"/>
              </a:lnTo>
              <a:lnTo>
                <a:pt x="3268621" y="51852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B865AE-C4C7-4C69-8C65-1AB2EA0B7B76}">
      <dsp:nvSpPr>
        <dsp:cNvPr id="0" name=""/>
        <dsp:cNvSpPr/>
      </dsp:nvSpPr>
      <dsp:spPr>
        <a:xfrm>
          <a:off x="5207542" y="3329468"/>
          <a:ext cx="91440" cy="518522"/>
        </a:xfrm>
        <a:custGeom>
          <a:avLst/>
          <a:gdLst/>
          <a:ahLst/>
          <a:cxnLst/>
          <a:rect l="0" t="0" r="0" b="0"/>
          <a:pathLst>
            <a:path>
              <a:moveTo>
                <a:pt x="45720" y="0"/>
              </a:moveTo>
              <a:lnTo>
                <a:pt x="45720" y="51852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146E5E-9536-4018-B188-2E53B0633D68}">
      <dsp:nvSpPr>
        <dsp:cNvPr id="0" name=""/>
        <dsp:cNvSpPr/>
      </dsp:nvSpPr>
      <dsp:spPr>
        <a:xfrm>
          <a:off x="5207542" y="1678814"/>
          <a:ext cx="91440" cy="518522"/>
        </a:xfrm>
        <a:custGeom>
          <a:avLst/>
          <a:gdLst/>
          <a:ahLst/>
          <a:cxnLst/>
          <a:rect l="0" t="0" r="0" b="0"/>
          <a:pathLst>
            <a:path>
              <a:moveTo>
                <a:pt x="45720" y="0"/>
              </a:moveTo>
              <a:lnTo>
                <a:pt x="45720" y="51852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56018F-770E-43D7-8318-050B132CA99D}">
      <dsp:nvSpPr>
        <dsp:cNvPr id="0" name=""/>
        <dsp:cNvSpPr/>
      </dsp:nvSpPr>
      <dsp:spPr>
        <a:xfrm>
          <a:off x="1984641" y="3329468"/>
          <a:ext cx="1089540" cy="518522"/>
        </a:xfrm>
        <a:custGeom>
          <a:avLst/>
          <a:gdLst/>
          <a:ahLst/>
          <a:cxnLst/>
          <a:rect l="0" t="0" r="0" b="0"/>
          <a:pathLst>
            <a:path>
              <a:moveTo>
                <a:pt x="0" y="0"/>
              </a:moveTo>
              <a:lnTo>
                <a:pt x="0" y="353357"/>
              </a:lnTo>
              <a:lnTo>
                <a:pt x="1089540" y="353357"/>
              </a:lnTo>
              <a:lnTo>
                <a:pt x="1089540" y="51852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8B081E-7942-41D5-8BDF-3A0525207B5B}">
      <dsp:nvSpPr>
        <dsp:cNvPr id="0" name=""/>
        <dsp:cNvSpPr/>
      </dsp:nvSpPr>
      <dsp:spPr>
        <a:xfrm>
          <a:off x="895100" y="3329468"/>
          <a:ext cx="1089540" cy="518522"/>
        </a:xfrm>
        <a:custGeom>
          <a:avLst/>
          <a:gdLst/>
          <a:ahLst/>
          <a:cxnLst/>
          <a:rect l="0" t="0" r="0" b="0"/>
          <a:pathLst>
            <a:path>
              <a:moveTo>
                <a:pt x="1089540" y="0"/>
              </a:moveTo>
              <a:lnTo>
                <a:pt x="1089540" y="353357"/>
              </a:lnTo>
              <a:lnTo>
                <a:pt x="0" y="353357"/>
              </a:lnTo>
              <a:lnTo>
                <a:pt x="0" y="518522"/>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2A8826-DF11-40CC-AE87-C258E41EC4CA}">
      <dsp:nvSpPr>
        <dsp:cNvPr id="0" name=""/>
        <dsp:cNvSpPr/>
      </dsp:nvSpPr>
      <dsp:spPr>
        <a:xfrm>
          <a:off x="1984641" y="1678814"/>
          <a:ext cx="3268621" cy="518522"/>
        </a:xfrm>
        <a:custGeom>
          <a:avLst/>
          <a:gdLst/>
          <a:ahLst/>
          <a:cxnLst/>
          <a:rect l="0" t="0" r="0" b="0"/>
          <a:pathLst>
            <a:path>
              <a:moveTo>
                <a:pt x="3268621" y="0"/>
              </a:moveTo>
              <a:lnTo>
                <a:pt x="3268621" y="353357"/>
              </a:lnTo>
              <a:lnTo>
                <a:pt x="0" y="353357"/>
              </a:lnTo>
              <a:lnTo>
                <a:pt x="0" y="51852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DA9349-49A6-4A89-B96D-EF76F21B7B1C}">
      <dsp:nvSpPr>
        <dsp:cNvPr id="0" name=""/>
        <dsp:cNvSpPr/>
      </dsp:nvSpPr>
      <dsp:spPr>
        <a:xfrm>
          <a:off x="3466339" y="546682"/>
          <a:ext cx="357384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70B72D-D3A7-45AB-8400-CAD9DE88ADCC}">
      <dsp:nvSpPr>
        <dsp:cNvPr id="0" name=""/>
        <dsp:cNvSpPr/>
      </dsp:nvSpPr>
      <dsp:spPr>
        <a:xfrm>
          <a:off x="3664438" y="734876"/>
          <a:ext cx="3573844" cy="11321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latin typeface="Rufina-Stencil-Bold"/>
            </a:rPr>
            <a:t>OSU Funding Ecosystem</a:t>
          </a:r>
        </a:p>
      </dsp:txBody>
      <dsp:txXfrm>
        <a:off x="3697597" y="768035"/>
        <a:ext cx="3507526" cy="1065813"/>
      </dsp:txXfrm>
    </dsp:sp>
    <dsp:sp modelId="{B209DF76-E83C-4F1F-94D6-DE2E18EA5DAB}">
      <dsp:nvSpPr>
        <dsp:cNvPr id="0" name=""/>
        <dsp:cNvSpPr/>
      </dsp:nvSpPr>
      <dsp:spPr>
        <a:xfrm>
          <a:off x="1093199" y="2197336"/>
          <a:ext cx="178288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68AFB9-6427-4682-A3F4-35E30B8CD0F5}">
      <dsp:nvSpPr>
        <dsp:cNvPr id="0" name=""/>
        <dsp:cNvSpPr/>
      </dsp:nvSpPr>
      <dsp:spPr>
        <a:xfrm>
          <a:off x="1291297" y="2385529"/>
          <a:ext cx="1782884" cy="11321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Rufina-Stencil-Bold"/>
            </a:rPr>
            <a:t>OSU Foundation</a:t>
          </a:r>
        </a:p>
      </dsp:txBody>
      <dsp:txXfrm>
        <a:off x="1324456" y="2418688"/>
        <a:ext cx="1716566" cy="1065813"/>
      </dsp:txXfrm>
    </dsp:sp>
    <dsp:sp modelId="{0C862218-BDD4-48D2-9E58-A349FED7D54F}">
      <dsp:nvSpPr>
        <dsp:cNvPr id="0" name=""/>
        <dsp:cNvSpPr/>
      </dsp:nvSpPr>
      <dsp:spPr>
        <a:xfrm>
          <a:off x="3658" y="3847990"/>
          <a:ext cx="178288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0993E7-C8FB-47AC-B1F7-7C6D31D75C97}">
      <dsp:nvSpPr>
        <dsp:cNvPr id="0" name=""/>
        <dsp:cNvSpPr/>
      </dsp:nvSpPr>
      <dsp:spPr>
        <a:xfrm>
          <a:off x="201757" y="4036183"/>
          <a:ext cx="1782884" cy="1132131"/>
        </a:xfrm>
        <a:prstGeom prst="roundRect">
          <a:avLst>
            <a:gd name="adj" fmla="val 10000"/>
          </a:avLst>
        </a:prstGeom>
        <a:solidFill>
          <a:schemeClr val="accent2">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Rufina-Stencil-Bold"/>
            </a:rPr>
            <a:t>Foundation Relations</a:t>
          </a:r>
        </a:p>
      </dsp:txBody>
      <dsp:txXfrm>
        <a:off x="234916" y="4069342"/>
        <a:ext cx="1716566" cy="1065813"/>
      </dsp:txXfrm>
    </dsp:sp>
    <dsp:sp modelId="{BA267A3E-0420-478F-8E22-AB0484CDA956}">
      <dsp:nvSpPr>
        <dsp:cNvPr id="0" name=""/>
        <dsp:cNvSpPr/>
      </dsp:nvSpPr>
      <dsp:spPr>
        <a:xfrm>
          <a:off x="2182739" y="3847990"/>
          <a:ext cx="178288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14327-89D3-48BB-96BC-80A3A7AFAD20}">
      <dsp:nvSpPr>
        <dsp:cNvPr id="0" name=""/>
        <dsp:cNvSpPr/>
      </dsp:nvSpPr>
      <dsp:spPr>
        <a:xfrm>
          <a:off x="2380837" y="4036183"/>
          <a:ext cx="1782884" cy="11321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Rufina-Stencil-Bold"/>
            </a:rPr>
            <a:t>College Development Officers</a:t>
          </a:r>
        </a:p>
      </dsp:txBody>
      <dsp:txXfrm>
        <a:off x="2413996" y="4069342"/>
        <a:ext cx="1716566" cy="1065813"/>
      </dsp:txXfrm>
    </dsp:sp>
    <dsp:sp modelId="{BBF20237-24BA-45B0-9AA8-36D29A993D5E}">
      <dsp:nvSpPr>
        <dsp:cNvPr id="0" name=""/>
        <dsp:cNvSpPr/>
      </dsp:nvSpPr>
      <dsp:spPr>
        <a:xfrm>
          <a:off x="4361820" y="2197336"/>
          <a:ext cx="178288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577EE6-B220-40C6-9FB4-ED8E05026A7D}">
      <dsp:nvSpPr>
        <dsp:cNvPr id="0" name=""/>
        <dsp:cNvSpPr/>
      </dsp:nvSpPr>
      <dsp:spPr>
        <a:xfrm>
          <a:off x="4559918" y="2385529"/>
          <a:ext cx="1782884" cy="11321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Rufina-Stencil-Bold"/>
            </a:rPr>
            <a:t>Colleges – Leadership and Faculty</a:t>
          </a:r>
        </a:p>
      </dsp:txBody>
      <dsp:txXfrm>
        <a:off x="4593077" y="2418688"/>
        <a:ext cx="1716566" cy="1065813"/>
      </dsp:txXfrm>
    </dsp:sp>
    <dsp:sp modelId="{44044AB7-7A3E-4586-9CA4-5E214D702FD8}">
      <dsp:nvSpPr>
        <dsp:cNvPr id="0" name=""/>
        <dsp:cNvSpPr/>
      </dsp:nvSpPr>
      <dsp:spPr>
        <a:xfrm>
          <a:off x="4361820" y="3847990"/>
          <a:ext cx="178288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6B2FA8-E114-4111-A0E4-5FA76307C6DD}">
      <dsp:nvSpPr>
        <dsp:cNvPr id="0" name=""/>
        <dsp:cNvSpPr/>
      </dsp:nvSpPr>
      <dsp:spPr>
        <a:xfrm>
          <a:off x="4559918" y="4036183"/>
          <a:ext cx="1782884" cy="11321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Rufina-Stencil-Bold"/>
            </a:rPr>
            <a:t>Unit-Based Award Staff</a:t>
          </a:r>
        </a:p>
      </dsp:txBody>
      <dsp:txXfrm>
        <a:off x="4593077" y="4069342"/>
        <a:ext cx="1716566" cy="1065813"/>
      </dsp:txXfrm>
    </dsp:sp>
    <dsp:sp modelId="{DF68CBD5-1F3F-4374-A958-945D252EE34C}">
      <dsp:nvSpPr>
        <dsp:cNvPr id="0" name=""/>
        <dsp:cNvSpPr/>
      </dsp:nvSpPr>
      <dsp:spPr>
        <a:xfrm>
          <a:off x="7630441" y="2197336"/>
          <a:ext cx="178288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5C0D16-DB82-4CC4-8130-097EBF0AD522}">
      <dsp:nvSpPr>
        <dsp:cNvPr id="0" name=""/>
        <dsp:cNvSpPr/>
      </dsp:nvSpPr>
      <dsp:spPr>
        <a:xfrm>
          <a:off x="7828539" y="2385529"/>
          <a:ext cx="1782884" cy="11321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Rufina-Stencil-Bold"/>
            </a:rPr>
            <a:t>Division of Research and Innovation</a:t>
          </a:r>
        </a:p>
      </dsp:txBody>
      <dsp:txXfrm>
        <a:off x="7861698" y="2418688"/>
        <a:ext cx="1716566" cy="1065813"/>
      </dsp:txXfrm>
    </dsp:sp>
    <dsp:sp modelId="{B0E4B495-567B-4758-ADEF-1CB58A15F078}">
      <dsp:nvSpPr>
        <dsp:cNvPr id="0" name=""/>
        <dsp:cNvSpPr/>
      </dsp:nvSpPr>
      <dsp:spPr>
        <a:xfrm>
          <a:off x="6540900" y="3847990"/>
          <a:ext cx="178288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EC470D-214F-4B67-B34E-31D1BEBBCE16}">
      <dsp:nvSpPr>
        <dsp:cNvPr id="0" name=""/>
        <dsp:cNvSpPr/>
      </dsp:nvSpPr>
      <dsp:spPr>
        <a:xfrm>
          <a:off x="6738999" y="4036183"/>
          <a:ext cx="1782884" cy="11321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Rufina-Stencil-Bold"/>
            </a:rPr>
            <a:t>OSRAA</a:t>
          </a:r>
        </a:p>
      </dsp:txBody>
      <dsp:txXfrm>
        <a:off x="6772158" y="4069342"/>
        <a:ext cx="1716566" cy="1065813"/>
      </dsp:txXfrm>
    </dsp:sp>
    <dsp:sp modelId="{2637A0BF-97D4-489D-B126-B72FE4783587}">
      <dsp:nvSpPr>
        <dsp:cNvPr id="0" name=""/>
        <dsp:cNvSpPr/>
      </dsp:nvSpPr>
      <dsp:spPr>
        <a:xfrm>
          <a:off x="8719981" y="3847990"/>
          <a:ext cx="1782884" cy="113213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EB31AD-3F8E-455A-BF90-D4187DD9164B}">
      <dsp:nvSpPr>
        <dsp:cNvPr id="0" name=""/>
        <dsp:cNvSpPr/>
      </dsp:nvSpPr>
      <dsp:spPr>
        <a:xfrm>
          <a:off x="8918079" y="4036183"/>
          <a:ext cx="1782884" cy="113213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Rufina-Stencil-Bold"/>
            </a:rPr>
            <a:t>Office of Research Advancement</a:t>
          </a:r>
        </a:p>
      </dsp:txBody>
      <dsp:txXfrm>
        <a:off x="8951238" y="4069342"/>
        <a:ext cx="1716566" cy="10658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B3AF80-975C-4E94-98DE-3042D92CFF00}">
      <dsp:nvSpPr>
        <dsp:cNvPr id="0" name=""/>
        <dsp:cNvSpPr/>
      </dsp:nvSpPr>
      <dsp:spPr>
        <a:xfrm>
          <a:off x="622800" y="561971"/>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6891D9-4782-4FD7-A881-321DD70DC13E}">
      <dsp:nvSpPr>
        <dsp:cNvPr id="0" name=""/>
        <dsp:cNvSpPr/>
      </dsp:nvSpPr>
      <dsp:spPr>
        <a:xfrm>
          <a:off x="127800" y="1856123"/>
          <a:ext cx="1800000" cy="193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a:lnSpc>
              <a:spcPct val="100000"/>
            </a:lnSpc>
            <a:spcBef>
              <a:spcPct val="0"/>
            </a:spcBef>
            <a:spcAft>
              <a:spcPct val="35000"/>
            </a:spcAft>
            <a:buNone/>
          </a:pPr>
          <a:r>
            <a:rPr lang="en-US" sz="2000" kern="1200" dirty="0">
              <a:latin typeface="Arial"/>
              <a:cs typeface="Arial"/>
            </a:rPr>
            <a:t>Strategic project alignment, prospect research, vetting</a:t>
          </a:r>
        </a:p>
      </dsp:txBody>
      <dsp:txXfrm>
        <a:off x="127800" y="1856123"/>
        <a:ext cx="1800000" cy="1933242"/>
      </dsp:txXfrm>
    </dsp:sp>
    <dsp:sp modelId="{67384127-AD4D-48A8-9E7D-F99DDEB829C1}">
      <dsp:nvSpPr>
        <dsp:cNvPr id="0" name=""/>
        <dsp:cNvSpPr/>
      </dsp:nvSpPr>
      <dsp:spPr>
        <a:xfrm>
          <a:off x="2737800" y="561971"/>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0AD105-A20A-4E7A-BA42-7AB1095AE6F9}">
      <dsp:nvSpPr>
        <dsp:cNvPr id="0" name=""/>
        <dsp:cNvSpPr/>
      </dsp:nvSpPr>
      <dsp:spPr>
        <a:xfrm>
          <a:off x="2242800" y="1856123"/>
          <a:ext cx="1800000" cy="193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latin typeface="Arial"/>
              <a:cs typeface="Arial"/>
            </a:rPr>
            <a:t>Relationship development with private foundations</a:t>
          </a:r>
        </a:p>
      </dsp:txBody>
      <dsp:txXfrm>
        <a:off x="2242800" y="1856123"/>
        <a:ext cx="1800000" cy="1933242"/>
      </dsp:txXfrm>
    </dsp:sp>
    <dsp:sp modelId="{887195FC-52CA-4004-87E1-FD2BBD5EA3C5}">
      <dsp:nvSpPr>
        <dsp:cNvPr id="0" name=""/>
        <dsp:cNvSpPr/>
      </dsp:nvSpPr>
      <dsp:spPr>
        <a:xfrm>
          <a:off x="4852800" y="561971"/>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A5A30C-3EF9-4E6A-914E-DCD992C53701}">
      <dsp:nvSpPr>
        <dsp:cNvPr id="0" name=""/>
        <dsp:cNvSpPr/>
      </dsp:nvSpPr>
      <dsp:spPr>
        <a:xfrm>
          <a:off x="4357800" y="1856123"/>
          <a:ext cx="1800000" cy="193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latin typeface="Arial"/>
              <a:cs typeface="Arial"/>
            </a:rPr>
            <a:t>Proposal review, editing, and submission</a:t>
          </a:r>
        </a:p>
      </dsp:txBody>
      <dsp:txXfrm>
        <a:off x="4357800" y="1856123"/>
        <a:ext cx="1800000" cy="1933242"/>
      </dsp:txXfrm>
    </dsp:sp>
    <dsp:sp modelId="{1F12E176-485E-4DED-AD0B-511377DD0C93}">
      <dsp:nvSpPr>
        <dsp:cNvPr id="0" name=""/>
        <dsp:cNvSpPr/>
      </dsp:nvSpPr>
      <dsp:spPr>
        <a:xfrm>
          <a:off x="6967800" y="561971"/>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601596-E002-48C6-907D-5BB2381B2702}">
      <dsp:nvSpPr>
        <dsp:cNvPr id="0" name=""/>
        <dsp:cNvSpPr/>
      </dsp:nvSpPr>
      <dsp:spPr>
        <a:xfrm>
          <a:off x="6472800" y="1856123"/>
          <a:ext cx="1800000" cy="193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latin typeface="Arial"/>
              <a:cs typeface="Arial"/>
            </a:rPr>
            <a:t>Post-award report support</a:t>
          </a:r>
        </a:p>
      </dsp:txBody>
      <dsp:txXfrm>
        <a:off x="6472800" y="1856123"/>
        <a:ext cx="1800000" cy="1933242"/>
      </dsp:txXfrm>
    </dsp:sp>
    <dsp:sp modelId="{A318DDE7-B945-42F2-9A10-357A9D3E5BC3}">
      <dsp:nvSpPr>
        <dsp:cNvPr id="0" name=""/>
        <dsp:cNvSpPr/>
      </dsp:nvSpPr>
      <dsp:spPr>
        <a:xfrm>
          <a:off x="9082800" y="561971"/>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1041F4-9888-4141-A521-07436884E30C}">
      <dsp:nvSpPr>
        <dsp:cNvPr id="0" name=""/>
        <dsp:cNvSpPr/>
      </dsp:nvSpPr>
      <dsp:spPr>
        <a:xfrm>
          <a:off x="8587800" y="1856123"/>
          <a:ext cx="1800000" cy="193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a:lnSpc>
              <a:spcPct val="100000"/>
            </a:lnSpc>
            <a:spcBef>
              <a:spcPct val="0"/>
            </a:spcBef>
            <a:spcAft>
              <a:spcPct val="35000"/>
            </a:spcAft>
            <a:buNone/>
          </a:pPr>
          <a:r>
            <a:rPr lang="en-US" sz="2000" kern="1200">
              <a:latin typeface="Arial"/>
              <a:cs typeface="Arial"/>
            </a:rPr>
            <a:t>Training for proposal development and engaging with private grant makers</a:t>
          </a:r>
        </a:p>
      </dsp:txBody>
      <dsp:txXfrm>
        <a:off x="8587800" y="1856123"/>
        <a:ext cx="1800000" cy="19332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A52CF0-DB25-4832-A82C-88595B4F9A10}">
      <dsp:nvSpPr>
        <dsp:cNvPr id="0" name=""/>
        <dsp:cNvSpPr/>
      </dsp:nvSpPr>
      <dsp:spPr>
        <a:xfrm>
          <a:off x="0" y="430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12ACD4-281C-4877-B403-BBE7C11A2753}">
      <dsp:nvSpPr>
        <dsp:cNvPr id="0" name=""/>
        <dsp:cNvSpPr/>
      </dsp:nvSpPr>
      <dsp:spPr>
        <a:xfrm>
          <a:off x="277554" y="210753"/>
          <a:ext cx="504644" cy="5046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65699C-E593-454B-9999-F79D0B7201D6}">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Connect your work to a pervasive societal challenge</a:t>
          </a:r>
        </a:p>
      </dsp:txBody>
      <dsp:txXfrm>
        <a:off x="1059754" y="4307"/>
        <a:ext cx="5304469" cy="917536"/>
      </dsp:txXfrm>
    </dsp:sp>
    <dsp:sp modelId="{62B5F060-905C-46C9-94AA-BC4DD20170B1}">
      <dsp:nvSpPr>
        <dsp:cNvPr id="0" name=""/>
        <dsp:cNvSpPr/>
      </dsp:nvSpPr>
      <dsp:spPr>
        <a:xfrm>
          <a:off x="0" y="115122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412583-E439-4628-A7AF-BB6F663DAEF6}">
      <dsp:nvSpPr>
        <dsp:cNvPr id="0" name=""/>
        <dsp:cNvSpPr/>
      </dsp:nvSpPr>
      <dsp:spPr>
        <a:xfrm>
          <a:off x="277554" y="1357673"/>
          <a:ext cx="504644" cy="5046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1367AD-36D7-4618-8F28-83C5D6B63FF9}">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Discover funders who care about the kinds of work you do</a:t>
          </a:r>
        </a:p>
      </dsp:txBody>
      <dsp:txXfrm>
        <a:off x="1059754" y="1151227"/>
        <a:ext cx="5304469" cy="917536"/>
      </dsp:txXfrm>
    </dsp:sp>
    <dsp:sp modelId="{6E9FBB25-9D6A-49B9-A86D-0B6B7C6EA4CD}">
      <dsp:nvSpPr>
        <dsp:cNvPr id="0" name=""/>
        <dsp:cNvSpPr/>
      </dsp:nvSpPr>
      <dsp:spPr>
        <a:xfrm>
          <a:off x="0" y="2298147"/>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0AF86C-88E1-499D-A75D-0F78DBB7A9D4}">
      <dsp:nvSpPr>
        <dsp:cNvPr id="0" name=""/>
        <dsp:cNvSpPr/>
      </dsp:nvSpPr>
      <dsp:spPr>
        <a:xfrm>
          <a:off x="277554" y="2504593"/>
          <a:ext cx="504644" cy="5046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CEDC65-36AB-467F-A430-31E87B635E11}">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Strategize fit within an organization’s mission</a:t>
          </a:r>
        </a:p>
      </dsp:txBody>
      <dsp:txXfrm>
        <a:off x="1059754" y="2298147"/>
        <a:ext cx="5304469" cy="917536"/>
      </dsp:txXfrm>
    </dsp:sp>
    <dsp:sp modelId="{123632E9-EC39-4AEB-9CAA-1CB07BE89572}">
      <dsp:nvSpPr>
        <dsp:cNvPr id="0" name=""/>
        <dsp:cNvSpPr/>
      </dsp:nvSpPr>
      <dsp:spPr>
        <a:xfrm>
          <a:off x="0" y="344506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BAEC81-F415-4EB3-A939-C2E3688F91B5}">
      <dsp:nvSpPr>
        <dsp:cNvPr id="0" name=""/>
        <dsp:cNvSpPr/>
      </dsp:nvSpPr>
      <dsp:spPr>
        <a:xfrm>
          <a:off x="277554" y="3651513"/>
          <a:ext cx="504644" cy="5046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A2DC36-4606-43D0-81F7-53080C7959A1}">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Build teams and networks to carry out an audacious vision</a:t>
          </a:r>
        </a:p>
      </dsp:txBody>
      <dsp:txXfrm>
        <a:off x="1059754" y="3445068"/>
        <a:ext cx="5304469" cy="917536"/>
      </dsp:txXfrm>
    </dsp:sp>
    <dsp:sp modelId="{F0208C1B-E0CA-48AD-A1A6-FF2BDBD0A197}">
      <dsp:nvSpPr>
        <dsp:cNvPr id="0" name=""/>
        <dsp:cNvSpPr/>
      </dsp:nvSpPr>
      <dsp:spPr>
        <a:xfrm>
          <a:off x="0" y="4591988"/>
          <a:ext cx="6364224" cy="9175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C4A65-6F6B-4966-A4D1-ACC893E9C483}">
      <dsp:nvSpPr>
        <dsp:cNvPr id="0" name=""/>
        <dsp:cNvSpPr/>
      </dsp:nvSpPr>
      <dsp:spPr>
        <a:xfrm>
          <a:off x="277554" y="4798433"/>
          <a:ext cx="504644" cy="5046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B494FA-6C12-4DE6-941F-E73C820CD3CC}">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90000"/>
            </a:lnSpc>
            <a:spcBef>
              <a:spcPct val="0"/>
            </a:spcBef>
            <a:spcAft>
              <a:spcPct val="35000"/>
            </a:spcAft>
            <a:buNone/>
          </a:pPr>
          <a:r>
            <a:rPr lang="en-US" sz="1900" kern="1200"/>
            <a:t>Communicate innovation and impact</a:t>
          </a:r>
        </a:p>
      </dsp:txBody>
      <dsp:txXfrm>
        <a:off x="1059754" y="4591988"/>
        <a:ext cx="5304469" cy="917536"/>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8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4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640EA-7CBA-4A84-8EE3-4A729F773355}"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A4B899-C245-48E1-BAD5-C034BA0CAD82}" type="slidenum">
              <a:rPr lang="en-US" smtClean="0"/>
              <a:t>‹#›</a:t>
            </a:fld>
            <a:endParaRPr lang="en-US"/>
          </a:p>
        </p:txBody>
      </p:sp>
    </p:spTree>
    <p:extLst>
      <p:ext uri="{BB962C8B-B14F-4D97-AF65-F5344CB8AC3E}">
        <p14:creationId xmlns:p14="http://schemas.microsoft.com/office/powerpoint/2010/main" val="2757485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Hi, welcome. We’re so glad you’ve joined us.</a:t>
            </a:r>
          </a:p>
          <a:p>
            <a:r>
              <a:rPr lang="en-US"/>
              <a:t>Our topic today is about private foundations and how they catalyze and support big ideas through philanthropy.</a:t>
            </a:r>
          </a:p>
          <a:p>
            <a:r>
              <a:rPr lang="en-US"/>
              <a:t>My name is Elizabeth. I’ve served on the Foundation Relations team for 8 years, supporting faculty and programs who are pursuing external funding from philanthropic organizations.</a:t>
            </a:r>
          </a:p>
          <a:p>
            <a:r>
              <a:rPr lang="en-US"/>
              <a:t>And I’m Mackenzie. I’ve been leading this team for about a year. </a:t>
            </a:r>
          </a:p>
        </p:txBody>
      </p:sp>
      <p:sp>
        <p:nvSpPr>
          <p:cNvPr id="4" name="Slide Number Placeholder 3"/>
          <p:cNvSpPr>
            <a:spLocks noGrp="1"/>
          </p:cNvSpPr>
          <p:nvPr>
            <p:ph type="sldNum" sz="quarter" idx="5"/>
          </p:nvPr>
        </p:nvSpPr>
        <p:spPr/>
        <p:txBody>
          <a:bodyPr/>
          <a:lstStyle/>
          <a:p>
            <a:fld id="{D9A4B899-C245-48E1-BAD5-C034BA0CAD82}" type="slidenum">
              <a:rPr lang="en-US" smtClean="0"/>
              <a:t>1</a:t>
            </a:fld>
            <a:endParaRPr lang="en-US"/>
          </a:p>
        </p:txBody>
      </p:sp>
    </p:spTree>
    <p:extLst>
      <p:ext uri="{BB962C8B-B14F-4D97-AF65-F5344CB8AC3E}">
        <p14:creationId xmlns:p14="http://schemas.microsoft.com/office/powerpoint/2010/main" val="1637222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6C37C-F565-3137-AAFC-BDCD0272FF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14DEA-D006-FB19-526D-79D71FB560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0048B8A-84AE-81E6-C6B5-049E9D4E94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FCED08-A7CF-6C01-1CB1-1611881CF63C}"/>
              </a:ext>
            </a:extLst>
          </p:cNvPr>
          <p:cNvSpPr>
            <a:spLocks noGrp="1"/>
          </p:cNvSpPr>
          <p:nvPr>
            <p:ph type="sldNum" sz="quarter" idx="5"/>
          </p:nvPr>
        </p:nvSpPr>
        <p:spPr/>
        <p:txBody>
          <a:bodyPr/>
          <a:lstStyle/>
          <a:p>
            <a:fld id="{D9A4B899-C245-48E1-BAD5-C034BA0CAD82}" type="slidenum">
              <a:rPr lang="en-US" smtClean="0"/>
              <a:t>2</a:t>
            </a:fld>
            <a:endParaRPr lang="en-US"/>
          </a:p>
        </p:txBody>
      </p:sp>
    </p:spTree>
    <p:extLst>
      <p:ext uri="{BB962C8B-B14F-4D97-AF65-F5344CB8AC3E}">
        <p14:creationId xmlns:p14="http://schemas.microsoft.com/office/powerpoint/2010/main" val="3385053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C5794-F292-1E58-52F1-142A4C31AF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3E079E-FDBC-B089-C304-F6E3C08A597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2E07468-DF4B-1A3F-D923-2BC8FBA1EC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We’re going to begin by setting up some context about what these organizations are and what they 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image on the right side of the slide includes logos from organizations that have supported Oregon State University. Some of these are among the largest private foundations in the country, some are concentrated just in Oregon or the Pacific Northwest. They have supported a wide variety of research, topics, and programs at OSU, from health to basic science, from graduate student support to industry commercialization, as well as the arts and humanities. Every one of these foundations is currently interested in supporting big ideas. Let’s talk a bit more about what that means.</a:t>
            </a:r>
          </a:p>
          <a:p>
            <a:endParaRPr lang="en-US"/>
          </a:p>
        </p:txBody>
      </p:sp>
      <p:sp>
        <p:nvSpPr>
          <p:cNvPr id="4" name="Slide Number Placeholder 3">
            <a:extLst>
              <a:ext uri="{FF2B5EF4-FFF2-40B4-BE49-F238E27FC236}">
                <a16:creationId xmlns:a16="http://schemas.microsoft.com/office/drawing/2014/main" id="{50FC78D3-8AE0-B394-5B10-960A6455197B}"/>
              </a:ext>
            </a:extLst>
          </p:cNvPr>
          <p:cNvSpPr>
            <a:spLocks noGrp="1"/>
          </p:cNvSpPr>
          <p:nvPr>
            <p:ph type="sldNum" sz="quarter" idx="5"/>
          </p:nvPr>
        </p:nvSpPr>
        <p:spPr/>
        <p:txBody>
          <a:bodyPr/>
          <a:lstStyle/>
          <a:p>
            <a:fld id="{D9A4B899-C245-48E1-BAD5-C034BA0CAD82}" type="slidenum">
              <a:rPr lang="en-US" smtClean="0"/>
              <a:t>3</a:t>
            </a:fld>
            <a:endParaRPr lang="en-US"/>
          </a:p>
        </p:txBody>
      </p:sp>
    </p:spTree>
    <p:extLst>
      <p:ext uri="{BB962C8B-B14F-4D97-AF65-F5344CB8AC3E}">
        <p14:creationId xmlns:p14="http://schemas.microsoft.com/office/powerpoint/2010/main" val="1684703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6C44A-FCEC-AC9A-FD97-1E9B013CE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09829D-E371-9171-E2C2-52397F4FC7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7B53C8-5583-B5BB-2574-C8977DEC4C03}"/>
              </a:ext>
            </a:extLst>
          </p:cNvPr>
          <p:cNvSpPr>
            <a:spLocks noGrp="1"/>
          </p:cNvSpPr>
          <p:nvPr>
            <p:ph type="body" idx="1"/>
          </p:nvPr>
        </p:nvSpPr>
        <p:spPr/>
        <p:txBody>
          <a:bodyPr/>
          <a:lstStyle/>
          <a:p>
            <a:pPr marL="0" marR="0" lvl="0" indent="0" algn="l" defTabSz="914400">
              <a:lnSpc>
                <a:spcPct val="100000"/>
              </a:lnSpc>
              <a:spcBef>
                <a:spcPts val="0"/>
              </a:spcBef>
              <a:spcAft>
                <a:spcPts val="0"/>
              </a:spcAft>
              <a:buNone/>
              <a:tabLst/>
              <a:defRPr/>
            </a:pPr>
            <a:endParaRPr lang="en-US">
              <a:solidFill>
                <a:srgbClr val="444444"/>
              </a:solidFill>
            </a:endParaRPr>
          </a:p>
          <a:p>
            <a:pPr marL="228600" indent="-228600">
              <a:buAutoNum type="arabicParenR"/>
              <a:defRPr/>
            </a:pPr>
            <a:r>
              <a:rPr lang="en-US"/>
              <a:t>Private foundations exist for altruistic purposes. They are required by law to distribute funds to support charitable purposes.</a:t>
            </a:r>
            <a:endParaRPr lang="en-US">
              <a:solidFill>
                <a:srgbClr val="444444"/>
              </a:solidFill>
            </a:endParaRPr>
          </a:p>
          <a:p>
            <a:pPr marL="228600" indent="-228600">
              <a:buAutoNum type="arabicParenR"/>
              <a:defRPr/>
            </a:pPr>
            <a:r>
              <a:rPr lang="en-US"/>
              <a:t>Foundations are allowed to set up their own governing systems, but there are some standardized themes. They all have boards that make decisions, and most have a mission that drives activities, including what types of charitable purposes the organization supports.</a:t>
            </a:r>
            <a:endParaRPr lang="en-US">
              <a:solidFill>
                <a:srgbClr val="444444"/>
              </a:solidFill>
            </a:endParaRPr>
          </a:p>
          <a:p>
            <a:pPr marL="228600" indent="-228600">
              <a:buAutoNum type="arabicParenR"/>
              <a:defRPr/>
            </a:pPr>
            <a:r>
              <a:rPr lang="en-US"/>
              <a:t>Right now, the foundation sector is especially concerned with funding projects and programs that are tackling intractable social problems (such as climate change, healthcare, and childhood poverty, for example) with the kinds of big ideas that can disrupt entrenched systems and catalyze new solutions.</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FCCC1AAF-CFB2-95D9-1D8D-E614B5140F9A}"/>
              </a:ext>
            </a:extLst>
          </p:cNvPr>
          <p:cNvSpPr>
            <a:spLocks noGrp="1"/>
          </p:cNvSpPr>
          <p:nvPr>
            <p:ph type="sldNum" sz="quarter" idx="5"/>
          </p:nvPr>
        </p:nvSpPr>
        <p:spPr/>
        <p:txBody>
          <a:bodyPr/>
          <a:lstStyle/>
          <a:p>
            <a:fld id="{D9A4B899-C245-48E1-BAD5-C034BA0CAD82}" type="slidenum">
              <a:rPr lang="en-US" smtClean="0"/>
              <a:t>4</a:t>
            </a:fld>
            <a:endParaRPr lang="en-US"/>
          </a:p>
        </p:txBody>
      </p:sp>
    </p:spTree>
    <p:extLst>
      <p:ext uri="{BB962C8B-B14F-4D97-AF65-F5344CB8AC3E}">
        <p14:creationId xmlns:p14="http://schemas.microsoft.com/office/powerpoint/2010/main" val="1932857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C064C-704E-EE57-058B-337F397F7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18813-BD30-1D63-C303-626873AB24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A07440-6EC2-EE95-B0BE-4BA68BFCF86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Nonprofits and charities do a lot of great work, but an individual organization’s mission will narrow the scope of effort. The big ideas the organization supports fit within the mission. Sometimes one organization supports more than one big idea topic, all of which still fall within the mission.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work of identifying potential private foundation partners involves connecting that funder’s specific mission to the work of solving a social problem. Common rejection feedback might say the idea is wonderful, and the work is valuable and important, but it’s just outside the organization’s mission.</a:t>
            </a:r>
          </a:p>
          <a:p>
            <a:pPr marL="0" indent="0">
              <a:buNone/>
            </a:pPr>
            <a:endParaRPr lang="en-US"/>
          </a:p>
        </p:txBody>
      </p:sp>
      <p:sp>
        <p:nvSpPr>
          <p:cNvPr id="4" name="Slide Number Placeholder 3">
            <a:extLst>
              <a:ext uri="{FF2B5EF4-FFF2-40B4-BE49-F238E27FC236}">
                <a16:creationId xmlns:a16="http://schemas.microsoft.com/office/drawing/2014/main" id="{B963DCB8-CB20-4018-DC37-6271ED2808DC}"/>
              </a:ext>
            </a:extLst>
          </p:cNvPr>
          <p:cNvSpPr>
            <a:spLocks noGrp="1"/>
          </p:cNvSpPr>
          <p:nvPr>
            <p:ph type="sldNum" sz="quarter" idx="5"/>
          </p:nvPr>
        </p:nvSpPr>
        <p:spPr/>
        <p:txBody>
          <a:bodyPr/>
          <a:lstStyle/>
          <a:p>
            <a:fld id="{D9A4B899-C245-48E1-BAD5-C034BA0CAD82}" type="slidenum">
              <a:rPr lang="en-US" smtClean="0"/>
              <a:t>5</a:t>
            </a:fld>
            <a:endParaRPr lang="en-US"/>
          </a:p>
        </p:txBody>
      </p:sp>
    </p:spTree>
    <p:extLst>
      <p:ext uri="{BB962C8B-B14F-4D97-AF65-F5344CB8AC3E}">
        <p14:creationId xmlns:p14="http://schemas.microsoft.com/office/powerpoint/2010/main" val="3739151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0965A-791A-6412-85F6-01D874159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A5F03-8200-FD47-7D08-67D6AB7FFB3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5FBEDD-C130-6C27-1CB6-800D44C6B3F3}"/>
              </a:ext>
            </a:extLst>
          </p:cNvPr>
          <p:cNvSpPr>
            <a:spLocks noGrp="1"/>
          </p:cNvSpPr>
          <p:nvPr>
            <p:ph type="body" idx="1"/>
          </p:nvPr>
        </p:nvSpPr>
        <p:spPr/>
        <p:txBody>
          <a:bodyPr/>
          <a:lstStyle/>
          <a:p>
            <a:pPr marL="0" indent="0">
              <a:buNone/>
            </a:pPr>
            <a:r>
              <a:rPr lang="en-US"/>
              <a:t>Foundations look for brilliant ideas that may fall into gaps or just outside the reach of larger agencies or funding sources. Again, big idea = innovative solutions that disrupt entrenched systems and catalyze transformation (aka systemic change)</a:t>
            </a:r>
          </a:p>
        </p:txBody>
      </p:sp>
      <p:sp>
        <p:nvSpPr>
          <p:cNvPr id="4" name="Slide Number Placeholder 3">
            <a:extLst>
              <a:ext uri="{FF2B5EF4-FFF2-40B4-BE49-F238E27FC236}">
                <a16:creationId xmlns:a16="http://schemas.microsoft.com/office/drawing/2014/main" id="{041A3493-6B93-FF4F-2CE0-3D8C867C0D99}"/>
              </a:ext>
            </a:extLst>
          </p:cNvPr>
          <p:cNvSpPr>
            <a:spLocks noGrp="1"/>
          </p:cNvSpPr>
          <p:nvPr>
            <p:ph type="sldNum" sz="quarter" idx="5"/>
          </p:nvPr>
        </p:nvSpPr>
        <p:spPr/>
        <p:txBody>
          <a:bodyPr/>
          <a:lstStyle/>
          <a:p>
            <a:fld id="{D9A4B899-C245-48E1-BAD5-C034BA0CAD82}" type="slidenum">
              <a:rPr lang="en-US" smtClean="0"/>
              <a:t>6</a:t>
            </a:fld>
            <a:endParaRPr lang="en-US"/>
          </a:p>
        </p:txBody>
      </p:sp>
    </p:spTree>
    <p:extLst>
      <p:ext uri="{BB962C8B-B14F-4D97-AF65-F5344CB8AC3E}">
        <p14:creationId xmlns:p14="http://schemas.microsoft.com/office/powerpoint/2010/main" val="3914934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We’re going to try our hand at thinking big. This is exactly the kind of thought exercise these foundations hope to initiate with their calls.</a:t>
            </a:r>
          </a:p>
          <a:p>
            <a:endParaRPr lang="en-US"/>
          </a:p>
        </p:txBody>
      </p:sp>
      <p:sp>
        <p:nvSpPr>
          <p:cNvPr id="4" name="Slide Number Placeholder 3"/>
          <p:cNvSpPr>
            <a:spLocks noGrp="1"/>
          </p:cNvSpPr>
          <p:nvPr>
            <p:ph type="sldNum" sz="quarter" idx="5"/>
          </p:nvPr>
        </p:nvSpPr>
        <p:spPr/>
        <p:txBody>
          <a:bodyPr/>
          <a:lstStyle/>
          <a:p>
            <a:fld id="{D9A4B899-C245-48E1-BAD5-C034BA0CAD82}" type="slidenum">
              <a:rPr lang="en-US" smtClean="0"/>
              <a:t>7</a:t>
            </a:fld>
            <a:endParaRPr lang="en-US"/>
          </a:p>
        </p:txBody>
      </p:sp>
    </p:spTree>
    <p:extLst>
      <p:ext uri="{BB962C8B-B14F-4D97-AF65-F5344CB8AC3E}">
        <p14:creationId xmlns:p14="http://schemas.microsoft.com/office/powerpoint/2010/main" val="1044733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With the person or people next to you, we want you to share how what you work on is connected to a big societal problem. What is that problem, and how does what you do connect?</a:t>
            </a:r>
          </a:p>
          <a:p>
            <a:endParaRPr lang="en-US"/>
          </a:p>
          <a:p>
            <a:r>
              <a:rPr lang="en-US"/>
              <a:t>Then, if time, money, or other resources weren’t an issue, how would you go about solving the problem. I’ll invite you to start from the vantage point of your own expertise. Maybe what you do now is already pretty audacious. If so, that’s great! You can talk about that. If not, try reaching past what you can do with what you have now, and think about what you would want to try if you thought really big. Which of your ideas needs a champion?</a:t>
            </a:r>
          </a:p>
          <a:p>
            <a:endParaRPr lang="en-US"/>
          </a:p>
          <a:p>
            <a:r>
              <a:rPr lang="en-US"/>
              <a:t>Share your ideas with one another. Afterward, we’ll share with the room.</a:t>
            </a:r>
          </a:p>
        </p:txBody>
      </p:sp>
      <p:sp>
        <p:nvSpPr>
          <p:cNvPr id="4" name="Slide Number Placeholder 3"/>
          <p:cNvSpPr>
            <a:spLocks noGrp="1"/>
          </p:cNvSpPr>
          <p:nvPr>
            <p:ph type="sldNum" sz="quarter" idx="5"/>
          </p:nvPr>
        </p:nvSpPr>
        <p:spPr/>
        <p:txBody>
          <a:bodyPr/>
          <a:lstStyle/>
          <a:p>
            <a:fld id="{D9A4B899-C245-48E1-BAD5-C034BA0CAD82}" type="slidenum">
              <a:rPr lang="en-US" smtClean="0"/>
              <a:t>8</a:t>
            </a:fld>
            <a:endParaRPr lang="en-US"/>
          </a:p>
        </p:txBody>
      </p:sp>
    </p:spTree>
    <p:extLst>
      <p:ext uri="{BB962C8B-B14F-4D97-AF65-F5344CB8AC3E}">
        <p14:creationId xmlns:p14="http://schemas.microsoft.com/office/powerpoint/2010/main" val="3541831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D965A-A2E4-B274-F4B2-7D9ED232F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3D3176-395E-8B30-BB18-EBA41DF041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608E0B-319D-6B05-E5A3-DC7CFD02E7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82A390-3799-FC67-6147-394B6808EA88}"/>
              </a:ext>
            </a:extLst>
          </p:cNvPr>
          <p:cNvSpPr>
            <a:spLocks noGrp="1"/>
          </p:cNvSpPr>
          <p:nvPr>
            <p:ph type="sldNum" sz="quarter" idx="5"/>
          </p:nvPr>
        </p:nvSpPr>
        <p:spPr/>
        <p:txBody>
          <a:bodyPr/>
          <a:lstStyle/>
          <a:p>
            <a:fld id="{D9A4B899-C245-48E1-BAD5-C034BA0CAD82}" type="slidenum">
              <a:rPr lang="en-US" smtClean="0"/>
              <a:t>9</a:t>
            </a:fld>
            <a:endParaRPr lang="en-US"/>
          </a:p>
        </p:txBody>
      </p:sp>
    </p:spTree>
    <p:extLst>
      <p:ext uri="{BB962C8B-B14F-4D97-AF65-F5344CB8AC3E}">
        <p14:creationId xmlns:p14="http://schemas.microsoft.com/office/powerpoint/2010/main" val="1937625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Business lessons have long been applied to the philanthropic organizations led by the people who founded them. Right now, the tech industry is significantly influencing how the philanthropic sector prioritizes the projects they support. </a:t>
            </a:r>
          </a:p>
          <a:p>
            <a:endParaRPr lang="en-US"/>
          </a:p>
          <a:p>
            <a:r>
              <a:rPr lang="en-US"/>
              <a:t>Innovation and disruption were valuable attributes in the businesses that changed how the world communicates and works. Could they also be valuable attributes in how we solve societal problems?</a:t>
            </a:r>
          </a:p>
          <a:p>
            <a:endParaRPr lang="en-US"/>
          </a:p>
          <a:p>
            <a:r>
              <a:rPr lang="en-US"/>
              <a:t>These funders are </a:t>
            </a:r>
          </a:p>
        </p:txBody>
      </p:sp>
      <p:sp>
        <p:nvSpPr>
          <p:cNvPr id="4" name="Slide Number Placeholder 3"/>
          <p:cNvSpPr>
            <a:spLocks noGrp="1"/>
          </p:cNvSpPr>
          <p:nvPr>
            <p:ph type="sldNum" sz="quarter" idx="5"/>
          </p:nvPr>
        </p:nvSpPr>
        <p:spPr/>
        <p:txBody>
          <a:bodyPr/>
          <a:lstStyle/>
          <a:p>
            <a:fld id="{D9A4B899-C245-48E1-BAD5-C034BA0CAD82}" type="slidenum">
              <a:rPr lang="en-US" smtClean="0"/>
              <a:t>11</a:t>
            </a:fld>
            <a:endParaRPr lang="en-US"/>
          </a:p>
        </p:txBody>
      </p:sp>
    </p:spTree>
    <p:extLst>
      <p:ext uri="{BB962C8B-B14F-4D97-AF65-F5344CB8AC3E}">
        <p14:creationId xmlns:p14="http://schemas.microsoft.com/office/powerpoint/2010/main" val="1121604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Impactful</a:t>
            </a:r>
            <a:r>
              <a:rPr lang="en-US" sz="1200" kern="1200">
                <a:solidFill>
                  <a:schemeClr val="tx1"/>
                </a:solidFill>
                <a:effectLst/>
                <a:latin typeface="+mn-lt"/>
                <a:ea typeface="+mn-ea"/>
                <a:cs typeface="+mn-cs"/>
              </a:rPr>
              <a:t> – Who benefits, how much, and how will you measure that benefit? In philanthropy, ROI isn’t profit-based; it's the amount of measurable social good a project can accomplish relative to its cost.  **The potential impact should match the aims of the sponsor and of the specific call. Ideally, the impact you describe helps chip away at the kinds of intractable social challenges that need visionary solutions. Think big!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a:solidFill>
                  <a:schemeClr val="tx1"/>
                </a:solidFill>
                <a:effectLst/>
                <a:latin typeface="+mn-lt"/>
                <a:ea typeface="+mn-ea"/>
                <a:cs typeface="+mn-cs"/>
              </a:rPr>
              <a:t>Harnesses Unique Assets </a:t>
            </a:r>
            <a:r>
              <a:rPr lang="en-US" sz="1200" kern="1200">
                <a:solidFill>
                  <a:schemeClr val="tx1"/>
                </a:solidFill>
                <a:effectLst/>
                <a:latin typeface="+mn-lt"/>
                <a:ea typeface="+mn-ea"/>
                <a:cs typeface="+mn-cs"/>
              </a:rPr>
              <a:t>– Why is this project resourced in a way that competing proposals are not? What unique assets increase the value of the inputs, and then, by extension, the value of the project’s return?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Innovative</a:t>
            </a:r>
            <a:r>
              <a:rPr lang="en-US" sz="1200" kern="1200">
                <a:solidFill>
                  <a:schemeClr val="tx1"/>
                </a:solidFill>
                <a:effectLst/>
                <a:latin typeface="+mn-lt"/>
                <a:ea typeface="+mn-ea"/>
                <a:cs typeface="+mn-cs"/>
              </a:rPr>
              <a:t> – Think about innovation comparatively. What is different about the project compared with what peers are doing? Particular value for innovations that are transformational and disruptive. What about your approach represents a leap forward (not the next logical step), or coming from an unexpected direction?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Cross-Functional Solutions </a:t>
            </a:r>
            <a:r>
              <a:rPr lang="en-US" sz="1200" kern="1200">
                <a:solidFill>
                  <a:schemeClr val="tx1"/>
                </a:solidFill>
                <a:effectLst/>
                <a:latin typeface="+mn-lt"/>
                <a:ea typeface="+mn-ea"/>
                <a:cs typeface="+mn-cs"/>
              </a:rPr>
              <a:t>– How can the team combine expertise and experience to achieve what's unachievable alone? How do their disciplines, sectors, and experiences position them to do the proposed work? </a:t>
            </a:r>
            <a:r>
              <a:rPr lang="en-US" sz="1200" i="1" kern="1200">
                <a:solidFill>
                  <a:schemeClr val="tx1"/>
                </a:solidFill>
                <a:effectLst/>
                <a:latin typeface="+mn-lt"/>
                <a:ea typeface="+mn-ea"/>
                <a:cs typeface="+mn-cs"/>
              </a:rPr>
              <a:t>Transdisciplinary</a:t>
            </a:r>
            <a:r>
              <a:rPr lang="en-US" sz="1200" kern="1200">
                <a:solidFill>
                  <a:schemeClr val="tx1"/>
                </a:solidFill>
                <a:effectLst/>
                <a:latin typeface="+mn-lt"/>
                <a:ea typeface="+mn-ea"/>
                <a:cs typeface="+mn-cs"/>
              </a:rPr>
              <a:t> = combines more than one discipline, more than one sector (academic + [industry/nonprofit/public]), and community/client/beneficiary involvement.</a:t>
            </a:r>
          </a:p>
          <a:p>
            <a:pPr lvl="0"/>
            <a:endParaRPr lang="en-US" sz="1200" b="1" kern="1200">
              <a:solidFill>
                <a:schemeClr val="tx1"/>
              </a:solidFill>
              <a:effectLst/>
              <a:latin typeface="+mn-lt"/>
              <a:ea typeface="+mn-ea"/>
              <a:cs typeface="+mn-cs"/>
            </a:endParaRPr>
          </a:p>
          <a:p>
            <a:pPr lvl="0"/>
            <a:r>
              <a:rPr lang="en-US" sz="1200" b="1" kern="1200">
                <a:solidFill>
                  <a:schemeClr val="tx1"/>
                </a:solidFill>
                <a:effectLst/>
                <a:latin typeface="+mn-lt"/>
                <a:ea typeface="+mn-ea"/>
                <a:cs typeface="+mn-cs"/>
              </a:rPr>
              <a:t>Urgent/Timely</a:t>
            </a:r>
            <a:r>
              <a:rPr lang="en-US" sz="1200" kern="1200">
                <a:solidFill>
                  <a:schemeClr val="tx1"/>
                </a:solidFill>
                <a:effectLst/>
                <a:latin typeface="+mn-lt"/>
                <a:ea typeface="+mn-ea"/>
                <a:cs typeface="+mn-cs"/>
              </a:rPr>
              <a:t> – Why does this have to happen right now? What about this moment requires immediate intervention?</a:t>
            </a:r>
          </a:p>
          <a:p>
            <a:endParaRPr lang="en-US"/>
          </a:p>
        </p:txBody>
      </p:sp>
      <p:sp>
        <p:nvSpPr>
          <p:cNvPr id="4" name="Slide Number Placeholder 3"/>
          <p:cNvSpPr>
            <a:spLocks noGrp="1"/>
          </p:cNvSpPr>
          <p:nvPr>
            <p:ph type="sldNum" sz="quarter" idx="5"/>
          </p:nvPr>
        </p:nvSpPr>
        <p:spPr/>
        <p:txBody>
          <a:bodyPr/>
          <a:lstStyle/>
          <a:p>
            <a:fld id="{D9A4B899-C245-48E1-BAD5-C034BA0CAD82}" type="slidenum">
              <a:rPr lang="en-US" smtClean="0"/>
              <a:t>12</a:t>
            </a:fld>
            <a:endParaRPr lang="en-US"/>
          </a:p>
        </p:txBody>
      </p:sp>
    </p:spTree>
    <p:extLst>
      <p:ext uri="{BB962C8B-B14F-4D97-AF65-F5344CB8AC3E}">
        <p14:creationId xmlns:p14="http://schemas.microsoft.com/office/powerpoint/2010/main" val="74939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This call from Coefficient Giving just ended, but it is a good example of the kinds of proposals being produced with an “innovation economy” mindset. </a:t>
            </a:r>
          </a:p>
        </p:txBody>
      </p:sp>
      <p:sp>
        <p:nvSpPr>
          <p:cNvPr id="4" name="Slide Number Placeholder 3"/>
          <p:cNvSpPr>
            <a:spLocks noGrp="1"/>
          </p:cNvSpPr>
          <p:nvPr>
            <p:ph type="sldNum" sz="quarter" idx="5"/>
          </p:nvPr>
        </p:nvSpPr>
        <p:spPr/>
        <p:txBody>
          <a:bodyPr/>
          <a:lstStyle/>
          <a:p>
            <a:fld id="{D9A4B899-C245-48E1-BAD5-C034BA0CAD82}" type="slidenum">
              <a:rPr lang="en-US" smtClean="0"/>
              <a:t>13</a:t>
            </a:fld>
            <a:endParaRPr lang="en-US"/>
          </a:p>
        </p:txBody>
      </p:sp>
    </p:spTree>
    <p:extLst>
      <p:ext uri="{BB962C8B-B14F-4D97-AF65-F5344CB8AC3E}">
        <p14:creationId xmlns:p14="http://schemas.microsoft.com/office/powerpoint/2010/main" val="3262970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Here’s an example from outside the tech philanthropy landscape that shows how these trends extend across the sector.</a:t>
            </a:r>
          </a:p>
          <a:p>
            <a:endParaRPr lang="en-US"/>
          </a:p>
          <a:p>
            <a:r>
              <a:rPr lang="en-US"/>
              <a:t>History: Silas Burroughs and Henry Wellcome were pharmacists who launched their London-based business in 1880. In 1955, the Burroughs Wellcome Fund was established as a corporate foundation for the company’s U.S. branch (later acquired by GlaxoSmithKline), and in 1993, it became a fully independent private foundation. </a:t>
            </a:r>
          </a:p>
          <a:p>
            <a:endParaRPr lang="en-US"/>
          </a:p>
          <a:p>
            <a:r>
              <a:rPr lang="en-US"/>
              <a:t>This call is also an example of a basic science call for big ideas to address intractable societal problems. Not all of these requests are looking for applied solutions.</a:t>
            </a:r>
          </a:p>
          <a:p>
            <a:endParaRPr lang="en-US"/>
          </a:p>
          <a:p>
            <a:r>
              <a:rPr lang="en-US"/>
              <a:t>See themes we’ve discussed: </a:t>
            </a:r>
          </a:p>
          <a:p>
            <a:r>
              <a:rPr lang="en-US"/>
              <a:t>The topic needs a champion! Pervasive challenges that are persistently unexplored</a:t>
            </a:r>
          </a:p>
          <a:p>
            <a:r>
              <a:rPr lang="en-US"/>
              <a:t>Innovation: the requirement is finding creative, original approaches – not the next logical step, but something risky that potentially transforms understanding</a:t>
            </a:r>
          </a:p>
          <a:p>
            <a:r>
              <a:rPr lang="en-US"/>
              <a:t>Impact: ROI = high reward to both the state of science understanding and its downstream applications</a:t>
            </a:r>
          </a:p>
          <a:p>
            <a:r>
              <a:rPr lang="en-US"/>
              <a:t>Team: transdisciplinary!</a:t>
            </a:r>
          </a:p>
        </p:txBody>
      </p:sp>
      <p:sp>
        <p:nvSpPr>
          <p:cNvPr id="4" name="Slide Number Placeholder 3"/>
          <p:cNvSpPr>
            <a:spLocks noGrp="1"/>
          </p:cNvSpPr>
          <p:nvPr>
            <p:ph type="sldNum" sz="quarter" idx="5"/>
          </p:nvPr>
        </p:nvSpPr>
        <p:spPr/>
        <p:txBody>
          <a:bodyPr/>
          <a:lstStyle/>
          <a:p>
            <a:fld id="{D9A4B899-C245-48E1-BAD5-C034BA0CAD82}" type="slidenum">
              <a:rPr lang="en-US" smtClean="0"/>
              <a:t>14</a:t>
            </a:fld>
            <a:endParaRPr lang="en-US"/>
          </a:p>
        </p:txBody>
      </p:sp>
    </p:spTree>
    <p:extLst>
      <p:ext uri="{BB962C8B-B14F-4D97-AF65-F5344CB8AC3E}">
        <p14:creationId xmlns:p14="http://schemas.microsoft.com/office/powerpoint/2010/main" val="2244064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33C60-C1EB-D7F7-3F17-77D8337DA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CD8613-0B09-BD55-C251-FCCC9EDA0B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7C69E5-CA7A-0D73-C882-B9CAF6C3F2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04C9AC-9E31-85B0-B362-E9BFA9E6BAF5}"/>
              </a:ext>
            </a:extLst>
          </p:cNvPr>
          <p:cNvSpPr>
            <a:spLocks noGrp="1"/>
          </p:cNvSpPr>
          <p:nvPr>
            <p:ph type="sldNum" sz="quarter" idx="5"/>
          </p:nvPr>
        </p:nvSpPr>
        <p:spPr/>
        <p:txBody>
          <a:bodyPr/>
          <a:lstStyle/>
          <a:p>
            <a:fld id="{D9A4B899-C245-48E1-BAD5-C034BA0CAD82}" type="slidenum">
              <a:rPr lang="en-US" smtClean="0"/>
              <a:t>15</a:t>
            </a:fld>
            <a:endParaRPr lang="en-US"/>
          </a:p>
        </p:txBody>
      </p:sp>
    </p:spTree>
    <p:extLst>
      <p:ext uri="{BB962C8B-B14F-4D97-AF65-F5344CB8AC3E}">
        <p14:creationId xmlns:p14="http://schemas.microsoft.com/office/powerpoint/2010/main" val="421268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OSU Foundation works closely with partners across the university to support faculty programs that are pursuing external funding from foundations.</a:t>
            </a:r>
          </a:p>
          <a:p>
            <a:r>
              <a:rPr lang="en-US"/>
              <a:t>This is us! We’re at the Hinsdale Wave Lab.</a:t>
            </a:r>
          </a:p>
        </p:txBody>
      </p:sp>
      <p:sp>
        <p:nvSpPr>
          <p:cNvPr id="4" name="Slide Number Placeholder 3"/>
          <p:cNvSpPr>
            <a:spLocks noGrp="1"/>
          </p:cNvSpPr>
          <p:nvPr>
            <p:ph type="sldNum" sz="quarter" idx="5"/>
          </p:nvPr>
        </p:nvSpPr>
        <p:spPr/>
        <p:txBody>
          <a:bodyPr/>
          <a:lstStyle/>
          <a:p>
            <a:fld id="{D9A4B899-C245-48E1-BAD5-C034BA0CAD82}" type="slidenum">
              <a:rPr lang="en-US" smtClean="0"/>
              <a:t>16</a:t>
            </a:fld>
            <a:endParaRPr lang="en-US"/>
          </a:p>
        </p:txBody>
      </p:sp>
    </p:spTree>
    <p:extLst>
      <p:ext uri="{BB962C8B-B14F-4D97-AF65-F5344CB8AC3E}">
        <p14:creationId xmlns:p14="http://schemas.microsoft.com/office/powerpoint/2010/main" val="3739944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E4162-6BFA-227F-D978-2841B2899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69229-4F2D-84B3-7B84-C95042D71EF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022405-77D8-4B53-BC57-2BE09F9951B5}"/>
              </a:ext>
            </a:extLst>
          </p:cNvPr>
          <p:cNvSpPr>
            <a:spLocks noGrp="1"/>
          </p:cNvSpPr>
          <p:nvPr>
            <p:ph type="body" idx="1"/>
          </p:nvPr>
        </p:nvSpPr>
        <p:spPr/>
        <p:txBody>
          <a:bodyPr/>
          <a:lstStyle/>
          <a:p>
            <a:pPr>
              <a:defRPr/>
            </a:pPr>
            <a:r>
              <a:rPr lang="en-US"/>
              <a:t>Our collaborative network extends all the way from leadership to the PI level</a:t>
            </a:r>
          </a:p>
          <a:p>
            <a:pPr marL="0" marR="0" lvl="0" indent="0" algn="l" defTabSz="914400">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151B61D-2BE8-2DE8-5DB7-D8088753C6DA}"/>
              </a:ext>
            </a:extLst>
          </p:cNvPr>
          <p:cNvSpPr>
            <a:spLocks noGrp="1"/>
          </p:cNvSpPr>
          <p:nvPr>
            <p:ph type="sldNum" sz="quarter" idx="5"/>
          </p:nvPr>
        </p:nvSpPr>
        <p:spPr/>
        <p:txBody>
          <a:bodyPr/>
          <a:lstStyle/>
          <a:p>
            <a:fld id="{D9A4B899-C245-48E1-BAD5-C034BA0CAD82}" type="slidenum">
              <a:rPr lang="en-US" smtClean="0"/>
              <a:t>17</a:t>
            </a:fld>
            <a:endParaRPr lang="en-US"/>
          </a:p>
        </p:txBody>
      </p:sp>
    </p:spTree>
    <p:extLst>
      <p:ext uri="{BB962C8B-B14F-4D97-AF65-F5344CB8AC3E}">
        <p14:creationId xmlns:p14="http://schemas.microsoft.com/office/powerpoint/2010/main" val="4276470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9D452-E112-7D15-D195-8F2C7557D4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70D751-21C3-E5FF-20B4-23AC3B9327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7D3A034-850E-0E67-1385-C8FD3C3E81D3}"/>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0AE6818C-6613-8116-7DA2-80EAA0B7A128}"/>
              </a:ext>
            </a:extLst>
          </p:cNvPr>
          <p:cNvSpPr>
            <a:spLocks noGrp="1"/>
          </p:cNvSpPr>
          <p:nvPr>
            <p:ph type="sldNum" sz="quarter" idx="5"/>
          </p:nvPr>
        </p:nvSpPr>
        <p:spPr/>
        <p:txBody>
          <a:bodyPr/>
          <a:lstStyle/>
          <a:p>
            <a:fld id="{D9A4B899-C245-48E1-BAD5-C034BA0CAD82}" type="slidenum">
              <a:rPr lang="en-US" smtClean="0"/>
              <a:t>18</a:t>
            </a:fld>
            <a:endParaRPr lang="en-US"/>
          </a:p>
        </p:txBody>
      </p:sp>
    </p:spTree>
    <p:extLst>
      <p:ext uri="{BB962C8B-B14F-4D97-AF65-F5344CB8AC3E}">
        <p14:creationId xmlns:p14="http://schemas.microsoft.com/office/powerpoint/2010/main" val="1067042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F6FEF-D226-459C-1E30-92352D0FF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C9054-8B98-3253-8C67-4701B868F5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B3B115-5B6E-9438-BFBC-C77762C29A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45CCB4-3DE5-9A4D-95B7-171C908F0401}"/>
              </a:ext>
            </a:extLst>
          </p:cNvPr>
          <p:cNvSpPr>
            <a:spLocks noGrp="1"/>
          </p:cNvSpPr>
          <p:nvPr>
            <p:ph type="sldNum" sz="quarter" idx="5"/>
          </p:nvPr>
        </p:nvSpPr>
        <p:spPr/>
        <p:txBody>
          <a:bodyPr/>
          <a:lstStyle/>
          <a:p>
            <a:fld id="{D9A4B899-C245-48E1-BAD5-C034BA0CAD82}" type="slidenum">
              <a:rPr lang="en-US" smtClean="0"/>
              <a:t>19</a:t>
            </a:fld>
            <a:endParaRPr lang="en-US"/>
          </a:p>
        </p:txBody>
      </p:sp>
    </p:spTree>
    <p:extLst>
      <p:ext uri="{BB962C8B-B14F-4D97-AF65-F5344CB8AC3E}">
        <p14:creationId xmlns:p14="http://schemas.microsoft.com/office/powerpoint/2010/main" val="280952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38762-FE7F-71F4-D6D9-C41E8793E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74932-5378-3681-85A1-23CAD6DCE3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1506530-B28B-2D42-625B-3D4203D1A72B}"/>
              </a:ext>
            </a:extLst>
          </p:cNvPr>
          <p:cNvSpPr>
            <a:spLocks noGrp="1"/>
          </p:cNvSpPr>
          <p:nvPr>
            <p:ph type="body" idx="1"/>
          </p:nvPr>
        </p:nvSpPr>
        <p:spPr/>
        <p:txBody>
          <a:bodyPr/>
          <a:lstStyle/>
          <a:p>
            <a:r>
              <a:rPr lang="en-US"/>
              <a:t>New from FR! Our Funding Opportunities list has undergone a makeover this summer. It is still available on our website, fororegonstate.org, but is now also available via an Airtable subscription. Have the list emailed to you with added user controls to sort and filter by deadline, sponsor, amount, focus areas, and eligibility restrictions.</a:t>
            </a:r>
          </a:p>
        </p:txBody>
      </p:sp>
      <p:sp>
        <p:nvSpPr>
          <p:cNvPr id="4" name="Slide Number Placeholder 3">
            <a:extLst>
              <a:ext uri="{FF2B5EF4-FFF2-40B4-BE49-F238E27FC236}">
                <a16:creationId xmlns:a16="http://schemas.microsoft.com/office/drawing/2014/main" id="{B6052C37-0955-C667-6D0F-C188D172B499}"/>
              </a:ext>
            </a:extLst>
          </p:cNvPr>
          <p:cNvSpPr>
            <a:spLocks noGrp="1"/>
          </p:cNvSpPr>
          <p:nvPr>
            <p:ph type="sldNum" sz="quarter" idx="5"/>
          </p:nvPr>
        </p:nvSpPr>
        <p:spPr/>
        <p:txBody>
          <a:bodyPr/>
          <a:lstStyle/>
          <a:p>
            <a:fld id="{D9A4B899-C245-48E1-BAD5-C034BA0CAD82}" type="slidenum">
              <a:rPr lang="en-US" smtClean="0"/>
              <a:t>20</a:t>
            </a:fld>
            <a:endParaRPr lang="en-US"/>
          </a:p>
        </p:txBody>
      </p:sp>
    </p:spTree>
    <p:extLst>
      <p:ext uri="{BB962C8B-B14F-4D97-AF65-F5344CB8AC3E}">
        <p14:creationId xmlns:p14="http://schemas.microsoft.com/office/powerpoint/2010/main" val="522477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4FFA5-BFCD-96AF-6096-86313F8FF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D7485-13D2-0140-40FF-647898EAD3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C03EA1-29E2-06B6-B0A8-C9AB843537F3}"/>
              </a:ext>
            </a:extLst>
          </p:cNvPr>
          <p:cNvSpPr>
            <a:spLocks noGrp="1"/>
          </p:cNvSpPr>
          <p:nvPr>
            <p:ph type="body" idx="1"/>
          </p:nvPr>
        </p:nvSpPr>
        <p:spPr/>
        <p:txBody>
          <a:bodyPr/>
          <a:lstStyle/>
          <a:p>
            <a:r>
              <a:rPr lang="en-US"/>
              <a:t>How can Foundation Relations help you? When it comes to private foundation funding and big ideas, we can help you with every step along the way, from ideation to crafting a submission to post-award communication.</a:t>
            </a:r>
          </a:p>
        </p:txBody>
      </p:sp>
      <p:sp>
        <p:nvSpPr>
          <p:cNvPr id="4" name="Slide Number Placeholder 3">
            <a:extLst>
              <a:ext uri="{FF2B5EF4-FFF2-40B4-BE49-F238E27FC236}">
                <a16:creationId xmlns:a16="http://schemas.microsoft.com/office/drawing/2014/main" id="{3B0407C4-ED8C-0215-43A5-F3EA18BB68D3}"/>
              </a:ext>
            </a:extLst>
          </p:cNvPr>
          <p:cNvSpPr>
            <a:spLocks noGrp="1"/>
          </p:cNvSpPr>
          <p:nvPr>
            <p:ph type="sldNum" sz="quarter" idx="5"/>
          </p:nvPr>
        </p:nvSpPr>
        <p:spPr/>
        <p:txBody>
          <a:bodyPr/>
          <a:lstStyle/>
          <a:p>
            <a:fld id="{D9A4B899-C245-48E1-BAD5-C034BA0CAD82}" type="slidenum">
              <a:rPr lang="en-US" smtClean="0"/>
              <a:t>21</a:t>
            </a:fld>
            <a:endParaRPr lang="en-US"/>
          </a:p>
        </p:txBody>
      </p:sp>
    </p:spTree>
    <p:extLst>
      <p:ext uri="{BB962C8B-B14F-4D97-AF65-F5344CB8AC3E}">
        <p14:creationId xmlns:p14="http://schemas.microsoft.com/office/powerpoint/2010/main" val="2236199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Thank you!</a:t>
            </a:r>
          </a:p>
        </p:txBody>
      </p:sp>
      <p:sp>
        <p:nvSpPr>
          <p:cNvPr id="4" name="Slide Number Placeholder 3"/>
          <p:cNvSpPr>
            <a:spLocks noGrp="1"/>
          </p:cNvSpPr>
          <p:nvPr>
            <p:ph type="sldNum" sz="quarter" idx="5"/>
          </p:nvPr>
        </p:nvSpPr>
        <p:spPr/>
        <p:txBody>
          <a:bodyPr/>
          <a:lstStyle/>
          <a:p>
            <a:fld id="{D9A4B899-C245-48E1-BAD5-C034BA0CAD82}" type="slidenum">
              <a:rPr lang="en-US" smtClean="0"/>
              <a:t>22</a:t>
            </a:fld>
            <a:endParaRPr lang="en-US"/>
          </a:p>
        </p:txBody>
      </p:sp>
    </p:spTree>
    <p:extLst>
      <p:ext uri="{BB962C8B-B14F-4D97-AF65-F5344CB8AC3E}">
        <p14:creationId xmlns:p14="http://schemas.microsoft.com/office/powerpoint/2010/main" val="4003537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B5C36-E6F1-2D70-1148-B8939D305F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A2C60C-F282-97E6-E649-510310E8F3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562676-D3C9-3B04-5214-A6C1CE262286}"/>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5" name="Footer Placeholder 4">
            <a:extLst>
              <a:ext uri="{FF2B5EF4-FFF2-40B4-BE49-F238E27FC236}">
                <a16:creationId xmlns:a16="http://schemas.microsoft.com/office/drawing/2014/main" id="{B077E44D-AA5E-39FA-4F06-1F20AACFB8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FBE4D0-2467-A3E1-FCA6-551B5D095B71}"/>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898566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8881-B870-8C0B-5244-B60001CAEF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63EF79-96ED-AC39-06CD-5191096A00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5E5678-4249-6A00-1913-D9A79AB6D762}"/>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5" name="Footer Placeholder 4">
            <a:extLst>
              <a:ext uri="{FF2B5EF4-FFF2-40B4-BE49-F238E27FC236}">
                <a16:creationId xmlns:a16="http://schemas.microsoft.com/office/drawing/2014/main" id="{50245046-DF11-7A90-2B5B-EA416DE5D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12C58-D35C-A65C-C446-67A2769B2A25}"/>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2780500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C08B-8646-8B76-31CA-AA3360E033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6560AA-1215-81DE-EF14-F7B1A150E22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8D8D03-8BF7-2F2F-EAB8-93F4678AC1D5}"/>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5" name="Footer Placeholder 4">
            <a:extLst>
              <a:ext uri="{FF2B5EF4-FFF2-40B4-BE49-F238E27FC236}">
                <a16:creationId xmlns:a16="http://schemas.microsoft.com/office/drawing/2014/main" id="{47F5BD5E-C71C-216F-1699-4B6C2CA07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0BC4E-1BF1-CC8A-4CE5-0947197A34B0}"/>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3869366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8A4C7-1DFE-908B-E5B6-3FA5331ED8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A398EB-11AC-5BA1-8874-FDB7CCF50C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34FBA9-D2FC-D19D-981E-851794FBD1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86D70F-006A-DCD3-7974-55FF28B81E08}"/>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6" name="Footer Placeholder 5">
            <a:extLst>
              <a:ext uri="{FF2B5EF4-FFF2-40B4-BE49-F238E27FC236}">
                <a16:creationId xmlns:a16="http://schemas.microsoft.com/office/drawing/2014/main" id="{E7B00850-D13E-4BAE-4A03-77D259B727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7EEDE9-90EE-F704-DDED-0C79E0D46F62}"/>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1016477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2DFA5-8FB9-E1D9-1575-59981179C6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7EFA1D-85AE-5BDC-4C46-555078386D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88B616-5223-CB23-BE99-DD4BD7AC56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2A5AB8-85C2-990C-EEC9-D857AB6C26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F50E97-0748-60CD-7468-7A932F0560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DA3C66-5E17-3465-9190-A6D47DF993EF}"/>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8" name="Footer Placeholder 7">
            <a:extLst>
              <a:ext uri="{FF2B5EF4-FFF2-40B4-BE49-F238E27FC236}">
                <a16:creationId xmlns:a16="http://schemas.microsoft.com/office/drawing/2014/main" id="{8F9AF083-EBE6-BB6B-FC1C-BB451459C7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A35C5E-8491-BCE0-4835-BD6E5B4703E4}"/>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2252721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F4F91-73BD-8A83-7BFE-A757A196E4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619A17-29E3-C331-31AF-BBE5A7A90740}"/>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4" name="Footer Placeholder 3">
            <a:extLst>
              <a:ext uri="{FF2B5EF4-FFF2-40B4-BE49-F238E27FC236}">
                <a16:creationId xmlns:a16="http://schemas.microsoft.com/office/drawing/2014/main" id="{20926145-6B42-9752-BDC0-9CC3B12959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B6B345-EEF6-D08A-743A-16901D41FB55}"/>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1220971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776C13-7861-51F0-2038-2B8F80277EAD}"/>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3" name="Footer Placeholder 2">
            <a:extLst>
              <a:ext uri="{FF2B5EF4-FFF2-40B4-BE49-F238E27FC236}">
                <a16:creationId xmlns:a16="http://schemas.microsoft.com/office/drawing/2014/main" id="{F83C1E29-4300-2D5C-CE90-E3E37907B3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C6B17E-581B-EA5F-5206-3452E8444A5C}"/>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2213738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4683-6027-BE37-13DE-1239C96302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F3501D-38E2-CFA9-AF19-E6FF767347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DB8D5C-E4F8-6B58-773F-4CC8C51F51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4371C5-DAFB-7D94-1BD6-4C702B4455A0}"/>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6" name="Footer Placeholder 5">
            <a:extLst>
              <a:ext uri="{FF2B5EF4-FFF2-40B4-BE49-F238E27FC236}">
                <a16:creationId xmlns:a16="http://schemas.microsoft.com/office/drawing/2014/main" id="{0F019DBA-BA87-4F91-5A27-1D55BF8E51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D9B36E-7E87-D5E4-8523-7556BA81EEF7}"/>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1912774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0C1F-DE00-8D1B-EB73-9E2AA34251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F83F9B-F8DD-A98E-2243-046A293E3F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F26CE1-B09C-5184-FB78-884462257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2DD58B-5FFC-9E4E-47BC-A15FF7630C3E}"/>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6" name="Footer Placeholder 5">
            <a:extLst>
              <a:ext uri="{FF2B5EF4-FFF2-40B4-BE49-F238E27FC236}">
                <a16:creationId xmlns:a16="http://schemas.microsoft.com/office/drawing/2014/main" id="{0565611C-FB29-28F1-C17D-D708FB7B42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979905-136D-887C-8B39-B99BB40D9EE1}"/>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1728406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5E6A2-658A-9AE6-4696-780E2AB251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9F156E-E102-5E94-96A5-D7A0858C35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D0AB03-3172-7DB4-2B33-A39B31C52E84}"/>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5" name="Footer Placeholder 4">
            <a:extLst>
              <a:ext uri="{FF2B5EF4-FFF2-40B4-BE49-F238E27FC236}">
                <a16:creationId xmlns:a16="http://schemas.microsoft.com/office/drawing/2014/main" id="{A6DA289B-CB46-0D58-CC0C-1611C5FC20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3DF85-B282-EE1B-4175-549A4C4187C1}"/>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901654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C2CA25-E2B9-9655-F490-791A7A7106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EF9C81-9B28-548E-1CB2-32247304BE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29E133-3CC4-7AD5-BE3A-42BD961F674F}"/>
              </a:ext>
            </a:extLst>
          </p:cNvPr>
          <p:cNvSpPr>
            <a:spLocks noGrp="1"/>
          </p:cNvSpPr>
          <p:nvPr>
            <p:ph type="dt" sz="half" idx="10"/>
          </p:nvPr>
        </p:nvSpPr>
        <p:spPr/>
        <p:txBody>
          <a:bodyPr/>
          <a:lstStyle/>
          <a:p>
            <a:fld id="{2A08CA8B-210C-C044-B801-AEDD3D587EC7}" type="datetimeFigureOut">
              <a:rPr lang="en-US" smtClean="0"/>
              <a:t>10/19/2026</a:t>
            </a:fld>
            <a:endParaRPr lang="en-US"/>
          </a:p>
        </p:txBody>
      </p:sp>
      <p:sp>
        <p:nvSpPr>
          <p:cNvPr id="5" name="Footer Placeholder 4">
            <a:extLst>
              <a:ext uri="{FF2B5EF4-FFF2-40B4-BE49-F238E27FC236}">
                <a16:creationId xmlns:a16="http://schemas.microsoft.com/office/drawing/2014/main" id="{D92588C8-0F9F-B781-C17E-CB4D36A97D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B8BB72-65E8-2F34-1600-3269959EEB12}"/>
              </a:ext>
            </a:extLst>
          </p:cNvPr>
          <p:cNvSpPr>
            <a:spLocks noGrp="1"/>
          </p:cNvSpPr>
          <p:nvPr>
            <p:ph type="sldNum" sz="quarter" idx="12"/>
          </p:nvPr>
        </p:nvSpPr>
        <p:spPr/>
        <p:txBody>
          <a:bodyPr/>
          <a:lstStyle/>
          <a:p>
            <a:fld id="{9E285F8E-AE93-4E43-A166-2BBF166215EE}" type="slidenum">
              <a:rPr lang="en-US" smtClean="0"/>
              <a:t>‹#›</a:t>
            </a:fld>
            <a:endParaRPr lang="en-US"/>
          </a:p>
        </p:txBody>
      </p:sp>
    </p:spTree>
    <p:extLst>
      <p:ext uri="{BB962C8B-B14F-4D97-AF65-F5344CB8AC3E}">
        <p14:creationId xmlns:p14="http://schemas.microsoft.com/office/powerpoint/2010/main" val="4060529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647471-1D54-739C-C88D-4523C04A6D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35016C-3165-B05A-BFDA-315B3111D1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9C959-545E-0393-F9CE-FC41EFBB5A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08CA8B-210C-C044-B801-AEDD3D587EC7}" type="datetimeFigureOut">
              <a:rPr lang="en-US" smtClean="0"/>
              <a:t>10/19/2026</a:t>
            </a:fld>
            <a:endParaRPr lang="en-US"/>
          </a:p>
        </p:txBody>
      </p:sp>
      <p:sp>
        <p:nvSpPr>
          <p:cNvPr id="5" name="Footer Placeholder 4">
            <a:extLst>
              <a:ext uri="{FF2B5EF4-FFF2-40B4-BE49-F238E27FC236}">
                <a16:creationId xmlns:a16="http://schemas.microsoft.com/office/drawing/2014/main" id="{7B848C8B-BAE4-32FF-7880-D30C5B8CE7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337DBBD-0F69-412E-6584-1D07A9F7ED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285F8E-AE93-4E43-A166-2BBF166215EE}" type="slidenum">
              <a:rPr lang="en-US" smtClean="0"/>
              <a:t>‹#›</a:t>
            </a:fld>
            <a:endParaRPr lang="en-US"/>
          </a:p>
        </p:txBody>
      </p:sp>
    </p:spTree>
    <p:extLst>
      <p:ext uri="{BB962C8B-B14F-4D97-AF65-F5344CB8AC3E}">
        <p14:creationId xmlns:p14="http://schemas.microsoft.com/office/powerpoint/2010/main" val="2728043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4.xml"/><Relationship Id="rId16"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coefficientgiving.org/funds/global-health-wellbeing-opportunities/"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6.xml"/><Relationship Id="rId16"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png"/><Relationship Id="rId7" Type="http://schemas.openxmlformats.org/officeDocument/2006/relationships/diagramColors" Target="../diagrams/colors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1.sv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9B969F44-C768-5CB3-455D-EC240213E28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CFE822F-9825-1ECC-9AAB-BFBB96DBFDAD}"/>
              </a:ext>
            </a:extLst>
          </p:cNvPr>
          <p:cNvSpPr>
            <a:spLocks noGrp="1"/>
          </p:cNvSpPr>
          <p:nvPr>
            <p:ph type="ctrTitle"/>
          </p:nvPr>
        </p:nvSpPr>
        <p:spPr>
          <a:xfrm>
            <a:off x="1524000" y="1816100"/>
            <a:ext cx="9144000" cy="1866900"/>
          </a:xfrm>
        </p:spPr>
        <p:txBody>
          <a:bodyPr>
            <a:normAutofit/>
          </a:bodyPr>
          <a:lstStyle/>
          <a:p>
            <a:r>
              <a:rPr lang="en-US" b="1">
                <a:latin typeface="Bahnschrift" panose="020B0502040204020203" pitchFamily="34" charset="0"/>
              </a:rPr>
              <a:t>PRIVATE FOUNDATIONS:</a:t>
            </a:r>
            <a:br>
              <a:rPr lang="en-US" b="1">
                <a:latin typeface="Bahnschrift" panose="020B0502040204020203" pitchFamily="34" charset="0"/>
              </a:rPr>
            </a:br>
            <a:r>
              <a:rPr lang="en-US">
                <a:latin typeface="Bahnschrift" panose="020B0502040204020203" pitchFamily="34" charset="0"/>
              </a:rPr>
              <a:t>An Engine for Big Ideas</a:t>
            </a:r>
          </a:p>
        </p:txBody>
      </p:sp>
      <p:sp>
        <p:nvSpPr>
          <p:cNvPr id="4" name="Subtitle 3">
            <a:extLst>
              <a:ext uri="{FF2B5EF4-FFF2-40B4-BE49-F238E27FC236}">
                <a16:creationId xmlns:a16="http://schemas.microsoft.com/office/drawing/2014/main" id="{87544B01-C246-026F-FAE4-331009A9EB5A}"/>
              </a:ext>
            </a:extLst>
          </p:cNvPr>
          <p:cNvSpPr>
            <a:spLocks noGrp="1"/>
          </p:cNvSpPr>
          <p:nvPr>
            <p:ph type="subTitle" idx="1"/>
          </p:nvPr>
        </p:nvSpPr>
        <p:spPr>
          <a:xfrm>
            <a:off x="1524000" y="3871927"/>
            <a:ext cx="9144000" cy="1027112"/>
          </a:xfrm>
        </p:spPr>
        <p:txBody>
          <a:bodyPr>
            <a:normAutofit/>
          </a:bodyPr>
          <a:lstStyle/>
          <a:p>
            <a:r>
              <a:rPr lang="en-US"/>
              <a:t>Presented by OSU Foundation’s </a:t>
            </a:r>
          </a:p>
          <a:p>
            <a:r>
              <a:rPr lang="en-US"/>
              <a:t>Office of Foundation Relations</a:t>
            </a:r>
          </a:p>
        </p:txBody>
      </p:sp>
      <p:sp>
        <p:nvSpPr>
          <p:cNvPr id="6" name="Text Placeholder 7">
            <a:extLst>
              <a:ext uri="{FF2B5EF4-FFF2-40B4-BE49-F238E27FC236}">
                <a16:creationId xmlns:a16="http://schemas.microsoft.com/office/drawing/2014/main" id="{24ABCD75-F672-13D7-7C9C-BD3257815AFF}"/>
              </a:ext>
            </a:extLst>
          </p:cNvPr>
          <p:cNvSpPr txBox="1">
            <a:spLocks/>
          </p:cNvSpPr>
          <p:nvPr/>
        </p:nvSpPr>
        <p:spPr>
          <a:xfrm>
            <a:off x="8811130" y="5709575"/>
            <a:ext cx="2818178" cy="823912"/>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a:ea typeface="Calibri"/>
                <a:cs typeface="Calibri"/>
              </a:rPr>
              <a:t>Elizabeth Ocampo</a:t>
            </a:r>
          </a:p>
          <a:p>
            <a:pPr marL="0" indent="0" algn="ctr">
              <a:buNone/>
            </a:pPr>
            <a:r>
              <a:rPr lang="en-US" sz="2000">
                <a:ea typeface="Calibri"/>
                <a:cs typeface="Calibri"/>
              </a:rPr>
              <a:t>Director</a:t>
            </a:r>
          </a:p>
        </p:txBody>
      </p:sp>
      <p:pic>
        <p:nvPicPr>
          <p:cNvPr id="8" name="Content Placeholder 10">
            <a:extLst>
              <a:ext uri="{FF2B5EF4-FFF2-40B4-BE49-F238E27FC236}">
                <a16:creationId xmlns:a16="http://schemas.microsoft.com/office/drawing/2014/main" id="{00562897-03EB-4746-312A-EB358DBC7741}"/>
              </a:ext>
            </a:extLst>
          </p:cNvPr>
          <p:cNvPicPr>
            <a:picLocks noChangeAspect="1"/>
          </p:cNvPicPr>
          <p:nvPr/>
        </p:nvPicPr>
        <p:blipFill rotWithShape="1">
          <a:blip r:embed="rId4"/>
          <a:srcRect t="3175" r="-699" b="20711"/>
          <a:stretch/>
        </p:blipFill>
        <p:spPr>
          <a:xfrm>
            <a:off x="9201092" y="3683001"/>
            <a:ext cx="1828800" cy="1824705"/>
          </a:xfrm>
          <a:prstGeom prst="flowChartConnector">
            <a:avLst/>
          </a:prstGeom>
        </p:spPr>
      </p:pic>
      <p:sp>
        <p:nvSpPr>
          <p:cNvPr id="10" name="Text Placeholder 1">
            <a:extLst>
              <a:ext uri="{FF2B5EF4-FFF2-40B4-BE49-F238E27FC236}">
                <a16:creationId xmlns:a16="http://schemas.microsoft.com/office/drawing/2014/main" id="{6A8F3175-D94E-0F6C-1FFF-2BD6A8813A16}"/>
              </a:ext>
            </a:extLst>
          </p:cNvPr>
          <p:cNvSpPr txBox="1">
            <a:spLocks/>
          </p:cNvSpPr>
          <p:nvPr/>
        </p:nvSpPr>
        <p:spPr>
          <a:xfrm>
            <a:off x="562692" y="5711947"/>
            <a:ext cx="2557144" cy="9314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82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r>
              <a:rPr lang="en-US" b="1">
                <a:solidFill>
                  <a:schemeClr val="tx1"/>
                </a:solidFill>
                <a:ea typeface="Calibri"/>
                <a:cs typeface="Calibri"/>
              </a:rPr>
              <a:t>Mackenzie Karp</a:t>
            </a:r>
            <a:endParaRPr lang="en-US" b="1">
              <a:solidFill>
                <a:schemeClr val="tx1"/>
              </a:solidFill>
              <a:ea typeface="Verdana" charset="0"/>
              <a:cs typeface="Calibri"/>
            </a:endParaRPr>
          </a:p>
          <a:p>
            <a:pPr algn="ctr"/>
            <a:r>
              <a:rPr lang="en-US" sz="2000">
                <a:solidFill>
                  <a:schemeClr val="tx1"/>
                </a:solidFill>
                <a:ea typeface="Calibri"/>
                <a:cs typeface="Calibri"/>
              </a:rPr>
              <a:t>Senior Director</a:t>
            </a:r>
            <a:endParaRPr lang="en-US" sz="2000">
              <a:solidFill>
                <a:schemeClr val="tx1"/>
              </a:solidFill>
              <a:ea typeface="Verdana"/>
            </a:endParaRPr>
          </a:p>
        </p:txBody>
      </p:sp>
      <p:pic>
        <p:nvPicPr>
          <p:cNvPr id="12" name="Picture 11">
            <a:extLst>
              <a:ext uri="{FF2B5EF4-FFF2-40B4-BE49-F238E27FC236}">
                <a16:creationId xmlns:a16="http://schemas.microsoft.com/office/drawing/2014/main" id="{0AB1278B-1C7B-C58E-950E-3C4C90ED3B5D}"/>
              </a:ext>
            </a:extLst>
          </p:cNvPr>
          <p:cNvPicPr>
            <a:picLocks noChangeAspect="1"/>
          </p:cNvPicPr>
          <p:nvPr/>
        </p:nvPicPr>
        <p:blipFill>
          <a:blip r:embed="rId5" cstate="print">
            <a:extLst>
              <a:ext uri="{28A0092B-C50C-407E-A947-70E740481C1C}">
                <a14:useLocalDpi xmlns:a14="http://schemas.microsoft.com/office/drawing/2010/main" val="0"/>
              </a:ext>
            </a:extLst>
          </a:blip>
          <a:srcRect l="3132" r="3132"/>
          <a:stretch/>
        </p:blipFill>
        <p:spPr>
          <a:xfrm>
            <a:off x="926864" y="3683000"/>
            <a:ext cx="1828800" cy="1951000"/>
          </a:xfrm>
          <a:prstGeom prst="flowChartConnector">
            <a:avLst/>
          </a:prstGeom>
        </p:spPr>
      </p:pic>
    </p:spTree>
    <p:extLst>
      <p:ext uri="{BB962C8B-B14F-4D97-AF65-F5344CB8AC3E}">
        <p14:creationId xmlns:p14="http://schemas.microsoft.com/office/powerpoint/2010/main" val="2254778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71E1A908-376E-E42C-A3C1-CDC14E52A8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D36046-62C9-C4B5-E9B4-004659B59391}"/>
              </a:ext>
            </a:extLst>
          </p:cNvPr>
          <p:cNvSpPr>
            <a:spLocks noGrp="1"/>
          </p:cNvSpPr>
          <p:nvPr>
            <p:ph type="ctrTitle"/>
          </p:nvPr>
        </p:nvSpPr>
        <p:spPr>
          <a:xfrm>
            <a:off x="1524000" y="1816100"/>
            <a:ext cx="9144000" cy="1866900"/>
          </a:xfrm>
        </p:spPr>
        <p:txBody>
          <a:bodyPr>
            <a:normAutofit/>
          </a:bodyPr>
          <a:lstStyle/>
          <a:p>
            <a:r>
              <a:rPr lang="en-US" b="1">
                <a:latin typeface="Bahnschrift" panose="020B0502040204020203" pitchFamily="34" charset="0"/>
              </a:rPr>
              <a:t>PRIVATE FOUNDATIONS:</a:t>
            </a:r>
            <a:br>
              <a:rPr lang="en-US" b="1">
                <a:latin typeface="Bahnschrift" panose="020B0502040204020203" pitchFamily="34" charset="0"/>
              </a:rPr>
            </a:br>
            <a:r>
              <a:rPr lang="en-US">
                <a:latin typeface="Bahnschrift" panose="020B0502040204020203" pitchFamily="34" charset="0"/>
              </a:rPr>
              <a:t>An Engine for Big Ideas</a:t>
            </a:r>
          </a:p>
        </p:txBody>
      </p:sp>
      <p:sp>
        <p:nvSpPr>
          <p:cNvPr id="4" name="Subtitle 3">
            <a:extLst>
              <a:ext uri="{FF2B5EF4-FFF2-40B4-BE49-F238E27FC236}">
                <a16:creationId xmlns:a16="http://schemas.microsoft.com/office/drawing/2014/main" id="{C5DDF3BA-E306-F019-DF97-7462D86F52F9}"/>
              </a:ext>
            </a:extLst>
          </p:cNvPr>
          <p:cNvSpPr>
            <a:spLocks noGrp="1"/>
          </p:cNvSpPr>
          <p:nvPr>
            <p:ph type="subTitle" idx="1"/>
          </p:nvPr>
        </p:nvSpPr>
        <p:spPr>
          <a:xfrm>
            <a:off x="4951379" y="4105389"/>
            <a:ext cx="5716621" cy="2421869"/>
          </a:xfrm>
        </p:spPr>
        <p:txBody>
          <a:bodyPr>
            <a:normAutofit/>
          </a:bodyPr>
          <a:lstStyle/>
          <a:p>
            <a:pPr marL="457200" indent="-457200" algn="l">
              <a:buFont typeface="+mj-lt"/>
              <a:buAutoNum type="arabicPeriod"/>
            </a:pPr>
            <a:r>
              <a:rPr lang="en-US"/>
              <a:t>Private Foundation Introduction</a:t>
            </a:r>
          </a:p>
          <a:p>
            <a:pPr marL="457200" indent="-457200" algn="l">
              <a:buFont typeface="+mj-lt"/>
              <a:buAutoNum type="arabicPeriod"/>
            </a:pPr>
            <a:r>
              <a:rPr lang="en-US"/>
              <a:t>Thinking Big Exercise</a:t>
            </a:r>
          </a:p>
          <a:p>
            <a:pPr marL="457200" indent="-457200" algn="l">
              <a:buFont typeface="+mj-lt"/>
              <a:buAutoNum type="arabicPeriod"/>
            </a:pPr>
            <a:r>
              <a:rPr lang="en-US"/>
              <a:t>Philanthropist Mindset</a:t>
            </a:r>
          </a:p>
          <a:p>
            <a:pPr marL="457200" indent="-457200" algn="l">
              <a:buFont typeface="+mj-lt"/>
              <a:buAutoNum type="arabicPeriod"/>
            </a:pPr>
            <a:r>
              <a:rPr lang="en-US"/>
              <a:t>The Office of Foundation Relations</a:t>
            </a:r>
          </a:p>
        </p:txBody>
      </p:sp>
      <p:sp>
        <p:nvSpPr>
          <p:cNvPr id="5" name="TextBox 4">
            <a:extLst>
              <a:ext uri="{FF2B5EF4-FFF2-40B4-BE49-F238E27FC236}">
                <a16:creationId xmlns:a16="http://schemas.microsoft.com/office/drawing/2014/main" id="{228681A1-4A79-4DD8-69BE-FFA5F8BCCD78}"/>
              </a:ext>
            </a:extLst>
          </p:cNvPr>
          <p:cNvSpPr txBox="1"/>
          <p:nvPr/>
        </p:nvSpPr>
        <p:spPr>
          <a:xfrm>
            <a:off x="1436164" y="4300660"/>
            <a:ext cx="3390672" cy="1015663"/>
          </a:xfrm>
          <a:prstGeom prst="rect">
            <a:avLst/>
          </a:prstGeom>
          <a:noFill/>
        </p:spPr>
        <p:txBody>
          <a:bodyPr wrap="none" rtlCol="0">
            <a:spAutoFit/>
          </a:bodyPr>
          <a:lstStyle/>
          <a:p>
            <a:r>
              <a:rPr lang="en-US" sz="6000" b="1">
                <a:solidFill>
                  <a:schemeClr val="accent2"/>
                </a:solidFill>
                <a:latin typeface="+mj-lt"/>
              </a:rPr>
              <a:t>Agenda</a:t>
            </a:r>
            <a:r>
              <a:rPr lang="en-US" sz="6000">
                <a:solidFill>
                  <a:schemeClr val="accent2"/>
                </a:solidFill>
                <a:latin typeface="+mj-lt"/>
              </a:rPr>
              <a:t>:</a:t>
            </a:r>
            <a:endParaRPr lang="en-US" sz="4000">
              <a:solidFill>
                <a:schemeClr val="accent2"/>
              </a:solidFill>
              <a:latin typeface="+mj-lt"/>
            </a:endParaRPr>
          </a:p>
        </p:txBody>
      </p:sp>
    </p:spTree>
    <p:extLst>
      <p:ext uri="{BB962C8B-B14F-4D97-AF65-F5344CB8AC3E}">
        <p14:creationId xmlns:p14="http://schemas.microsoft.com/office/powerpoint/2010/main" val="332910614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964663EE-FBAB-C196-63F0-581CB68FC3A4}"/>
            </a:ext>
          </a:extLst>
        </p:cNvPr>
        <p:cNvGrpSpPr/>
        <p:nvPr/>
      </p:nvGrpSpPr>
      <p:grpSpPr>
        <a:xfrm>
          <a:off x="0" y="0"/>
          <a:ext cx="0" cy="0"/>
          <a:chOff x="0" y="0"/>
          <a:chExt cx="0" cy="0"/>
        </a:xfrm>
      </p:grpSpPr>
      <p:sp>
        <p:nvSpPr>
          <p:cNvPr id="55" name="Rectangle 54">
            <a:extLst>
              <a:ext uri="{FF2B5EF4-FFF2-40B4-BE49-F238E27FC236}">
                <a16:creationId xmlns:a16="http://schemas.microsoft.com/office/drawing/2014/main" id="{881805BD-1161-AA11-D754-C0E6FAFB6024}"/>
              </a:ext>
            </a:extLst>
          </p:cNvPr>
          <p:cNvSpPr/>
          <p:nvPr/>
        </p:nvSpPr>
        <p:spPr>
          <a:xfrm>
            <a:off x="177484" y="203103"/>
            <a:ext cx="4747884" cy="531738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8238279-C3B6-062A-BE8C-500F3EE88480}"/>
              </a:ext>
            </a:extLst>
          </p:cNvPr>
          <p:cNvSpPr>
            <a:spLocks noGrp="1"/>
          </p:cNvSpPr>
          <p:nvPr>
            <p:ph type="title"/>
          </p:nvPr>
        </p:nvSpPr>
        <p:spPr>
          <a:xfrm>
            <a:off x="222250" y="927418"/>
            <a:ext cx="4674870" cy="2111057"/>
          </a:xfrm>
        </p:spPr>
        <p:txBody>
          <a:bodyPr>
            <a:normAutofit/>
          </a:bodyPr>
          <a:lstStyle/>
          <a:p>
            <a:r>
              <a:rPr lang="en-US" sz="5400" b="1">
                <a:solidFill>
                  <a:schemeClr val="accent2"/>
                </a:solidFill>
              </a:rPr>
              <a:t>Private Foundations</a:t>
            </a:r>
          </a:p>
        </p:txBody>
      </p:sp>
      <p:sp>
        <p:nvSpPr>
          <p:cNvPr id="5" name="Text Placeholder 4">
            <a:extLst>
              <a:ext uri="{FF2B5EF4-FFF2-40B4-BE49-F238E27FC236}">
                <a16:creationId xmlns:a16="http://schemas.microsoft.com/office/drawing/2014/main" id="{C4AB4508-47EF-E978-CFC8-2BB618D463FE}"/>
              </a:ext>
            </a:extLst>
          </p:cNvPr>
          <p:cNvSpPr>
            <a:spLocks noGrp="1"/>
          </p:cNvSpPr>
          <p:nvPr>
            <p:ph type="body" idx="1"/>
          </p:nvPr>
        </p:nvSpPr>
        <p:spPr>
          <a:xfrm>
            <a:off x="303530" y="3116263"/>
            <a:ext cx="3931920" cy="1500187"/>
          </a:xfrm>
        </p:spPr>
        <p:txBody>
          <a:bodyPr vert="horz" lIns="91440" tIns="45720" rIns="91440" bIns="45720" rtlCol="0" anchor="t">
            <a:normAutofit/>
          </a:bodyPr>
          <a:lstStyle/>
          <a:p>
            <a:r>
              <a:rPr lang="en-US">
                <a:solidFill>
                  <a:schemeClr val="tx1"/>
                </a:solidFill>
              </a:rPr>
              <a:t>What are they?</a:t>
            </a:r>
            <a:endParaRPr lang="en-US">
              <a:solidFill>
                <a:schemeClr val="tx1"/>
              </a:solidFill>
              <a:cs typeface="Segoe UI"/>
            </a:endParaRPr>
          </a:p>
          <a:p>
            <a:r>
              <a:rPr lang="en-US">
                <a:solidFill>
                  <a:schemeClr val="tx1"/>
                </a:solidFill>
              </a:rPr>
              <a:t>What do they support?</a:t>
            </a:r>
            <a:endParaRPr lang="en-US">
              <a:solidFill>
                <a:schemeClr val="tx1"/>
              </a:solidFill>
              <a:cs typeface="Segoe UI"/>
            </a:endParaRPr>
          </a:p>
        </p:txBody>
      </p:sp>
      <p:pic>
        <p:nvPicPr>
          <p:cNvPr id="10" name="Picture 9" descr="File:Gordon and Betty Moore Foundation logo.svg - Wikimedia Commons">
            <a:extLst>
              <a:ext uri="{FF2B5EF4-FFF2-40B4-BE49-F238E27FC236}">
                <a16:creationId xmlns:a16="http://schemas.microsoft.com/office/drawing/2014/main" id="{DA1741C0-00D3-2477-ECF1-0A0F48B2EE07}"/>
              </a:ext>
            </a:extLst>
          </p:cNvPr>
          <p:cNvPicPr>
            <a:picLocks noChangeAspect="1"/>
          </p:cNvPicPr>
          <p:nvPr/>
        </p:nvPicPr>
        <p:blipFill>
          <a:blip r:embed="rId4"/>
          <a:stretch>
            <a:fillRect/>
          </a:stretch>
        </p:blipFill>
        <p:spPr>
          <a:xfrm>
            <a:off x="5342321" y="1058863"/>
            <a:ext cx="1912517" cy="743093"/>
          </a:xfrm>
          <a:prstGeom prst="rect">
            <a:avLst/>
          </a:prstGeom>
        </p:spPr>
      </p:pic>
      <p:pic>
        <p:nvPicPr>
          <p:cNvPr id="25" name="Picture 24" descr="File:Gates Foundation Logo.svg - Wikimedia Commons">
            <a:extLst>
              <a:ext uri="{FF2B5EF4-FFF2-40B4-BE49-F238E27FC236}">
                <a16:creationId xmlns:a16="http://schemas.microsoft.com/office/drawing/2014/main" id="{53304E2A-9546-EFAB-6830-B83E60A5C317}"/>
              </a:ext>
            </a:extLst>
          </p:cNvPr>
          <p:cNvPicPr>
            <a:picLocks noChangeAspect="1"/>
          </p:cNvPicPr>
          <p:nvPr/>
        </p:nvPicPr>
        <p:blipFill>
          <a:blip r:embed="rId5"/>
          <a:stretch>
            <a:fillRect/>
          </a:stretch>
        </p:blipFill>
        <p:spPr>
          <a:xfrm>
            <a:off x="5338764" y="172607"/>
            <a:ext cx="3084512" cy="790407"/>
          </a:xfrm>
          <a:prstGeom prst="rect">
            <a:avLst/>
          </a:prstGeom>
        </p:spPr>
      </p:pic>
      <p:pic>
        <p:nvPicPr>
          <p:cNvPr id="27" name="Picture 26" descr="Baldridge Lab | Biological Chemistry, University of Michigan Medical School">
            <a:extLst>
              <a:ext uri="{FF2B5EF4-FFF2-40B4-BE49-F238E27FC236}">
                <a16:creationId xmlns:a16="http://schemas.microsoft.com/office/drawing/2014/main" id="{376CFFC6-2197-B712-D707-AA1FAAC560BC}"/>
              </a:ext>
            </a:extLst>
          </p:cNvPr>
          <p:cNvPicPr>
            <a:picLocks noChangeAspect="1"/>
          </p:cNvPicPr>
          <p:nvPr/>
        </p:nvPicPr>
        <p:blipFill>
          <a:blip r:embed="rId6"/>
          <a:stretch>
            <a:fillRect/>
          </a:stretch>
        </p:blipFill>
        <p:spPr>
          <a:xfrm>
            <a:off x="9147810" y="199098"/>
            <a:ext cx="2340918" cy="761893"/>
          </a:xfrm>
          <a:prstGeom prst="rect">
            <a:avLst/>
          </a:prstGeom>
        </p:spPr>
      </p:pic>
      <p:pic>
        <p:nvPicPr>
          <p:cNvPr id="29" name="Picture 28" descr="Carnegie Corporation of New York Changes Its Name to the Andrew Carnegie  Foundation">
            <a:extLst>
              <a:ext uri="{FF2B5EF4-FFF2-40B4-BE49-F238E27FC236}">
                <a16:creationId xmlns:a16="http://schemas.microsoft.com/office/drawing/2014/main" id="{3BC8BE87-06F5-ABF9-97C3-B93E01934852}"/>
              </a:ext>
            </a:extLst>
          </p:cNvPr>
          <p:cNvPicPr>
            <a:picLocks noChangeAspect="1"/>
          </p:cNvPicPr>
          <p:nvPr/>
        </p:nvPicPr>
        <p:blipFill>
          <a:blip r:embed="rId7"/>
          <a:srcRect t="18690" b="22193"/>
          <a:stretch>
            <a:fillRect/>
          </a:stretch>
        </p:blipFill>
        <p:spPr>
          <a:xfrm>
            <a:off x="7416034" y="983103"/>
            <a:ext cx="2471511" cy="730542"/>
          </a:xfrm>
          <a:prstGeom prst="rect">
            <a:avLst/>
          </a:prstGeom>
        </p:spPr>
      </p:pic>
      <p:pic>
        <p:nvPicPr>
          <p:cNvPr id="31" name="Picture 30" descr="Supporting Creative Thinking - Roundhouse Foundation">
            <a:extLst>
              <a:ext uri="{FF2B5EF4-FFF2-40B4-BE49-F238E27FC236}">
                <a16:creationId xmlns:a16="http://schemas.microsoft.com/office/drawing/2014/main" id="{75E57251-08C2-F76D-B966-CCE8012191D5}"/>
              </a:ext>
            </a:extLst>
          </p:cNvPr>
          <p:cNvPicPr>
            <a:picLocks noChangeAspect="1"/>
          </p:cNvPicPr>
          <p:nvPr/>
        </p:nvPicPr>
        <p:blipFill>
          <a:blip r:embed="rId8"/>
          <a:stretch>
            <a:fillRect/>
          </a:stretch>
        </p:blipFill>
        <p:spPr>
          <a:xfrm>
            <a:off x="5452473" y="1985460"/>
            <a:ext cx="1700313" cy="1433931"/>
          </a:xfrm>
          <a:prstGeom prst="rect">
            <a:avLst/>
          </a:prstGeom>
        </p:spPr>
      </p:pic>
      <p:pic>
        <p:nvPicPr>
          <p:cNvPr id="33" name="Picture 32">
            <a:extLst>
              <a:ext uri="{FF2B5EF4-FFF2-40B4-BE49-F238E27FC236}">
                <a16:creationId xmlns:a16="http://schemas.microsoft.com/office/drawing/2014/main" id="{42692D9E-7585-8A54-2194-B48A84054352}"/>
              </a:ext>
            </a:extLst>
          </p:cNvPr>
          <p:cNvPicPr>
            <a:picLocks noChangeAspect="1"/>
          </p:cNvPicPr>
          <p:nvPr/>
        </p:nvPicPr>
        <p:blipFill>
          <a:blip r:embed="rId9"/>
          <a:stretch>
            <a:fillRect/>
          </a:stretch>
        </p:blipFill>
        <p:spPr>
          <a:xfrm>
            <a:off x="9721814" y="1797028"/>
            <a:ext cx="2054943" cy="945054"/>
          </a:xfrm>
          <a:prstGeom prst="rect">
            <a:avLst/>
          </a:prstGeom>
        </p:spPr>
      </p:pic>
      <p:pic>
        <p:nvPicPr>
          <p:cNvPr id="35" name="Picture 34" descr="Media Toolkit | The Ford Family Foundation">
            <a:extLst>
              <a:ext uri="{FF2B5EF4-FFF2-40B4-BE49-F238E27FC236}">
                <a16:creationId xmlns:a16="http://schemas.microsoft.com/office/drawing/2014/main" id="{2D35F3A5-97CF-F27F-BD0B-088D7DC5902C}"/>
              </a:ext>
            </a:extLst>
          </p:cNvPr>
          <p:cNvPicPr>
            <a:picLocks noChangeAspect="1"/>
          </p:cNvPicPr>
          <p:nvPr/>
        </p:nvPicPr>
        <p:blipFill>
          <a:blip r:embed="rId10"/>
          <a:stretch>
            <a:fillRect/>
          </a:stretch>
        </p:blipFill>
        <p:spPr>
          <a:xfrm>
            <a:off x="7419771" y="1797564"/>
            <a:ext cx="1896328" cy="1137797"/>
          </a:xfrm>
          <a:prstGeom prst="rect">
            <a:avLst/>
          </a:prstGeom>
        </p:spPr>
      </p:pic>
      <p:pic>
        <p:nvPicPr>
          <p:cNvPr id="37" name="Picture 36" descr="Simons Foundation | Kisaco Research">
            <a:extLst>
              <a:ext uri="{FF2B5EF4-FFF2-40B4-BE49-F238E27FC236}">
                <a16:creationId xmlns:a16="http://schemas.microsoft.com/office/drawing/2014/main" id="{7F5544FF-27A0-2EB6-CD6B-4CA4FF6029A8}"/>
              </a:ext>
            </a:extLst>
          </p:cNvPr>
          <p:cNvPicPr>
            <a:picLocks noChangeAspect="1"/>
          </p:cNvPicPr>
          <p:nvPr/>
        </p:nvPicPr>
        <p:blipFill>
          <a:blip r:embed="rId11"/>
          <a:stretch>
            <a:fillRect/>
          </a:stretch>
        </p:blipFill>
        <p:spPr>
          <a:xfrm>
            <a:off x="7702533" y="3117791"/>
            <a:ext cx="1744934" cy="585674"/>
          </a:xfrm>
          <a:prstGeom prst="rect">
            <a:avLst/>
          </a:prstGeom>
        </p:spPr>
      </p:pic>
      <p:pic>
        <p:nvPicPr>
          <p:cNvPr id="39" name="Picture 38" descr="Reser Family Foundation Sponsor Logo - Eugene Springfield Youth Orchestras">
            <a:extLst>
              <a:ext uri="{FF2B5EF4-FFF2-40B4-BE49-F238E27FC236}">
                <a16:creationId xmlns:a16="http://schemas.microsoft.com/office/drawing/2014/main" id="{EF04317F-2897-916B-B2E7-4CF0D8180FF8}"/>
              </a:ext>
            </a:extLst>
          </p:cNvPr>
          <p:cNvPicPr>
            <a:picLocks noChangeAspect="1"/>
          </p:cNvPicPr>
          <p:nvPr/>
        </p:nvPicPr>
        <p:blipFill>
          <a:blip r:embed="rId12"/>
          <a:stretch>
            <a:fillRect/>
          </a:stretch>
        </p:blipFill>
        <p:spPr>
          <a:xfrm>
            <a:off x="9987674" y="2738536"/>
            <a:ext cx="1890683" cy="1347750"/>
          </a:xfrm>
          <a:prstGeom prst="rect">
            <a:avLst/>
          </a:prstGeom>
        </p:spPr>
      </p:pic>
      <p:pic>
        <p:nvPicPr>
          <p:cNvPr id="41" name="Picture 40" descr="Oregon Community Foundation - Community Foundation Opportunity Network">
            <a:extLst>
              <a:ext uri="{FF2B5EF4-FFF2-40B4-BE49-F238E27FC236}">
                <a16:creationId xmlns:a16="http://schemas.microsoft.com/office/drawing/2014/main" id="{F2551D44-CB75-55B6-852E-3938AB492B95}"/>
              </a:ext>
            </a:extLst>
          </p:cNvPr>
          <p:cNvPicPr>
            <a:picLocks noChangeAspect="1"/>
          </p:cNvPicPr>
          <p:nvPr/>
        </p:nvPicPr>
        <p:blipFill>
          <a:blip r:embed="rId13"/>
          <a:stretch>
            <a:fillRect/>
          </a:stretch>
        </p:blipFill>
        <p:spPr>
          <a:xfrm>
            <a:off x="5476006" y="3410063"/>
            <a:ext cx="1423805" cy="1193284"/>
          </a:xfrm>
          <a:prstGeom prst="rect">
            <a:avLst/>
          </a:prstGeom>
        </p:spPr>
      </p:pic>
      <p:pic>
        <p:nvPicPr>
          <p:cNvPr id="43" name="Picture 42" descr="M.J. Murdock Charitable Trust Logo | M.J. Murdock Charitable Trust">
            <a:extLst>
              <a:ext uri="{FF2B5EF4-FFF2-40B4-BE49-F238E27FC236}">
                <a16:creationId xmlns:a16="http://schemas.microsoft.com/office/drawing/2014/main" id="{4121F157-03EB-1CAA-A5EC-B232C2698476}"/>
              </a:ext>
            </a:extLst>
          </p:cNvPr>
          <p:cNvPicPr>
            <a:picLocks noChangeAspect="1"/>
          </p:cNvPicPr>
          <p:nvPr/>
        </p:nvPicPr>
        <p:blipFill>
          <a:blip r:embed="rId14"/>
          <a:stretch>
            <a:fillRect/>
          </a:stretch>
        </p:blipFill>
        <p:spPr>
          <a:xfrm>
            <a:off x="5477654" y="4830787"/>
            <a:ext cx="3163604" cy="838782"/>
          </a:xfrm>
          <a:prstGeom prst="rect">
            <a:avLst/>
          </a:prstGeom>
        </p:spPr>
      </p:pic>
      <p:pic>
        <p:nvPicPr>
          <p:cNvPr id="49" name="Picture 48" descr="Schmidt Sciences | MIT CS3">
            <a:extLst>
              <a:ext uri="{FF2B5EF4-FFF2-40B4-BE49-F238E27FC236}">
                <a16:creationId xmlns:a16="http://schemas.microsoft.com/office/drawing/2014/main" id="{601129FD-1CB6-A0FA-6863-61F8B79019B2}"/>
              </a:ext>
            </a:extLst>
          </p:cNvPr>
          <p:cNvPicPr>
            <a:picLocks noChangeAspect="1"/>
          </p:cNvPicPr>
          <p:nvPr/>
        </p:nvPicPr>
        <p:blipFill>
          <a:blip r:embed="rId15"/>
          <a:stretch>
            <a:fillRect/>
          </a:stretch>
        </p:blipFill>
        <p:spPr>
          <a:xfrm>
            <a:off x="7254240" y="3777358"/>
            <a:ext cx="2326639" cy="827284"/>
          </a:xfrm>
          <a:prstGeom prst="rect">
            <a:avLst/>
          </a:prstGeom>
        </p:spPr>
      </p:pic>
      <p:pic>
        <p:nvPicPr>
          <p:cNvPr id="51" name="Picture 50" descr="Our Network — Learning Collider: Building AI that Expands Human Opportunity">
            <a:extLst>
              <a:ext uri="{FF2B5EF4-FFF2-40B4-BE49-F238E27FC236}">
                <a16:creationId xmlns:a16="http://schemas.microsoft.com/office/drawing/2014/main" id="{E3D45D88-B383-A782-2BDC-15D1A0B7F1A6}"/>
              </a:ext>
            </a:extLst>
          </p:cNvPr>
          <p:cNvPicPr>
            <a:picLocks noChangeAspect="1"/>
          </p:cNvPicPr>
          <p:nvPr/>
        </p:nvPicPr>
        <p:blipFill>
          <a:blip r:embed="rId16"/>
          <a:stretch>
            <a:fillRect/>
          </a:stretch>
        </p:blipFill>
        <p:spPr>
          <a:xfrm>
            <a:off x="10067853" y="892834"/>
            <a:ext cx="1817115" cy="908558"/>
          </a:xfrm>
          <a:prstGeom prst="rect">
            <a:avLst/>
          </a:prstGeom>
        </p:spPr>
      </p:pic>
      <p:pic>
        <p:nvPicPr>
          <p:cNvPr id="52" name="Picture 51" descr="Mellon Foundation Logo PNG Vector (SVG) Free Download">
            <a:extLst>
              <a:ext uri="{FF2B5EF4-FFF2-40B4-BE49-F238E27FC236}">
                <a16:creationId xmlns:a16="http://schemas.microsoft.com/office/drawing/2014/main" id="{2851C6E9-97F9-E802-1DB0-6F9FA789480D}"/>
              </a:ext>
            </a:extLst>
          </p:cNvPr>
          <p:cNvPicPr>
            <a:picLocks noChangeAspect="1"/>
          </p:cNvPicPr>
          <p:nvPr/>
        </p:nvPicPr>
        <p:blipFill>
          <a:blip r:embed="rId17"/>
          <a:srcRect l="474" t="36209" r="-2844" b="28821"/>
          <a:stretch>
            <a:fillRect/>
          </a:stretch>
        </p:blipFill>
        <p:spPr>
          <a:xfrm>
            <a:off x="9723120" y="3936180"/>
            <a:ext cx="2153922" cy="813625"/>
          </a:xfrm>
          <a:prstGeom prst="rect">
            <a:avLst/>
          </a:prstGeom>
        </p:spPr>
      </p:pic>
      <p:pic>
        <p:nvPicPr>
          <p:cNvPr id="53" name="Picture 52" descr="Rwjf Logo ROBERT WOOD JOHNSON FOUNDATION Updated March 2025 50">
            <a:extLst>
              <a:ext uri="{FF2B5EF4-FFF2-40B4-BE49-F238E27FC236}">
                <a16:creationId xmlns:a16="http://schemas.microsoft.com/office/drawing/2014/main" id="{F7326549-E5CB-5777-CC49-D3E8C0FDE975}"/>
              </a:ext>
            </a:extLst>
          </p:cNvPr>
          <p:cNvPicPr>
            <a:picLocks noChangeAspect="1"/>
          </p:cNvPicPr>
          <p:nvPr/>
        </p:nvPicPr>
        <p:blipFill>
          <a:blip r:embed="rId18"/>
          <a:stretch>
            <a:fillRect/>
          </a:stretch>
        </p:blipFill>
        <p:spPr>
          <a:xfrm>
            <a:off x="9144000" y="4890859"/>
            <a:ext cx="2743199" cy="774522"/>
          </a:xfrm>
          <a:prstGeom prst="rect">
            <a:avLst/>
          </a:prstGeom>
        </p:spPr>
      </p:pic>
    </p:spTree>
    <p:extLst>
      <p:ext uri="{BB962C8B-B14F-4D97-AF65-F5344CB8AC3E}">
        <p14:creationId xmlns:p14="http://schemas.microsoft.com/office/powerpoint/2010/main" val="1132792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11AF5113-5A45-1744-8844-90CB8E3247BE}"/>
            </a:ext>
          </a:extLst>
        </p:cNvPr>
        <p:cNvGrpSpPr/>
        <p:nvPr/>
      </p:nvGrpSpPr>
      <p:grpSpPr>
        <a:xfrm>
          <a:off x="0" y="0"/>
          <a:ext cx="0" cy="0"/>
          <a:chOff x="0" y="0"/>
          <a:chExt cx="0" cy="0"/>
        </a:xfrm>
      </p:grpSpPr>
      <p:sp>
        <p:nvSpPr>
          <p:cNvPr id="55" name="Rectangle 54">
            <a:extLst>
              <a:ext uri="{FF2B5EF4-FFF2-40B4-BE49-F238E27FC236}">
                <a16:creationId xmlns:a16="http://schemas.microsoft.com/office/drawing/2014/main" id="{1D4011EE-7EC8-6807-ABB0-ACE6067E2B99}"/>
              </a:ext>
            </a:extLst>
          </p:cNvPr>
          <p:cNvSpPr/>
          <p:nvPr/>
        </p:nvSpPr>
        <p:spPr>
          <a:xfrm>
            <a:off x="177484" y="203103"/>
            <a:ext cx="4747884" cy="531738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0" i="0">
                <a:solidFill>
                  <a:srgbClr val="000000"/>
                </a:solidFill>
                <a:latin typeface="Georgia"/>
                <a:ea typeface="Georgia"/>
                <a:cs typeface="Georgia"/>
              </a:rPr>
              <a:t>​</a:t>
            </a:r>
            <a:endParaRPr lang="en-US"/>
          </a:p>
        </p:txBody>
      </p:sp>
      <p:sp>
        <p:nvSpPr>
          <p:cNvPr id="4" name="Title 3">
            <a:extLst>
              <a:ext uri="{FF2B5EF4-FFF2-40B4-BE49-F238E27FC236}">
                <a16:creationId xmlns:a16="http://schemas.microsoft.com/office/drawing/2014/main" id="{590C435C-B749-5096-4F7B-3FA936CA5B87}"/>
              </a:ext>
            </a:extLst>
          </p:cNvPr>
          <p:cNvSpPr>
            <a:spLocks noGrp="1"/>
          </p:cNvSpPr>
          <p:nvPr>
            <p:ph type="title"/>
          </p:nvPr>
        </p:nvSpPr>
        <p:spPr>
          <a:xfrm>
            <a:off x="222250" y="2431098"/>
            <a:ext cx="4674870" cy="3299777"/>
          </a:xfrm>
        </p:spPr>
        <p:txBody>
          <a:bodyPr>
            <a:normAutofit/>
          </a:bodyPr>
          <a:lstStyle/>
          <a:p>
            <a:pPr>
              <a:spcBef>
                <a:spcPts val="1000"/>
              </a:spcBef>
            </a:pPr>
            <a:r>
              <a:rPr lang="en-US" sz="2000">
                <a:solidFill>
                  <a:srgbClr val="000000"/>
                </a:solidFill>
                <a:latin typeface="Segoe UI"/>
                <a:cs typeface="Segoe UI"/>
              </a:rPr>
              <a:t>Non-profit, tax-exempt organizations that are required to distribute assets for </a:t>
            </a:r>
            <a:r>
              <a:rPr lang="en-US" sz="2000" b="1">
                <a:solidFill>
                  <a:srgbClr val="000000"/>
                </a:solidFill>
                <a:latin typeface="Segoe UI"/>
                <a:cs typeface="Segoe UI"/>
              </a:rPr>
              <a:t>charitable purposes</a:t>
            </a:r>
            <a:r>
              <a:rPr lang="en-US" sz="2000">
                <a:solidFill>
                  <a:srgbClr val="000000"/>
                </a:solidFill>
                <a:latin typeface="Segoe UI"/>
                <a:cs typeface="Segoe UI"/>
              </a:rPr>
              <a:t>.</a:t>
            </a:r>
            <a:br>
              <a:rPr lang="en-US" sz="2000">
                <a:solidFill>
                  <a:srgbClr val="000000"/>
                </a:solidFill>
                <a:latin typeface="Segoe UI"/>
                <a:cs typeface="Segoe UI"/>
              </a:rPr>
            </a:br>
            <a:endParaRPr lang="en-US" sz="2000">
              <a:solidFill>
                <a:srgbClr val="000000"/>
              </a:solidFill>
              <a:latin typeface="Segoe UI"/>
              <a:cs typeface="Segoe UI"/>
            </a:endParaRPr>
          </a:p>
          <a:p>
            <a:pPr>
              <a:spcBef>
                <a:spcPts val="1000"/>
              </a:spcBef>
            </a:pPr>
            <a:r>
              <a:rPr lang="en-US" sz="2000" b="1">
                <a:solidFill>
                  <a:srgbClr val="000000"/>
                </a:solidFill>
                <a:latin typeface="Segoe UI"/>
                <a:cs typeface="Segoe UI"/>
              </a:rPr>
              <a:t>Mission-driven</a:t>
            </a:r>
            <a:r>
              <a:rPr lang="en-US" sz="2000">
                <a:solidFill>
                  <a:srgbClr val="000000"/>
                </a:solidFill>
                <a:latin typeface="Segoe UI"/>
                <a:cs typeface="Segoe UI"/>
              </a:rPr>
              <a:t> activities.</a:t>
            </a:r>
            <a:br>
              <a:rPr lang="en-US" sz="2000">
                <a:solidFill>
                  <a:srgbClr val="000000"/>
                </a:solidFill>
                <a:latin typeface="Segoe UI"/>
                <a:cs typeface="Segoe UI"/>
              </a:rPr>
            </a:br>
            <a:br>
              <a:rPr lang="en-US" sz="2000">
                <a:latin typeface="Segoe UI"/>
                <a:cs typeface="Segoe UI"/>
              </a:rPr>
            </a:br>
            <a:r>
              <a:rPr lang="en-US" sz="2000" b="1">
                <a:latin typeface="Segoe UI"/>
                <a:cs typeface="Segoe UI"/>
              </a:rPr>
              <a:t>Idiosyncratic</a:t>
            </a:r>
            <a:r>
              <a:rPr lang="en-US" sz="2000">
                <a:latin typeface="Segoe UI"/>
                <a:cs typeface="Segoe UI"/>
              </a:rPr>
              <a:t> processes.</a:t>
            </a:r>
            <a:br>
              <a:rPr lang="en-US" sz="2000">
                <a:latin typeface="Segoe UI"/>
                <a:cs typeface="Segoe UI"/>
              </a:rPr>
            </a:br>
            <a:endParaRPr lang="en-US" sz="2000">
              <a:solidFill>
                <a:srgbClr val="000000"/>
              </a:solidFill>
              <a:latin typeface="Segoe UI"/>
              <a:cs typeface="Segoe UI"/>
            </a:endParaRPr>
          </a:p>
          <a:p>
            <a:pPr>
              <a:spcBef>
                <a:spcPts val="1000"/>
              </a:spcBef>
            </a:pPr>
            <a:r>
              <a:rPr lang="en-US" sz="2000">
                <a:solidFill>
                  <a:srgbClr val="000000"/>
                </a:solidFill>
                <a:latin typeface="Segoe UI"/>
                <a:cs typeface="Segoe UI"/>
              </a:rPr>
              <a:t>Tackling </a:t>
            </a:r>
            <a:r>
              <a:rPr lang="en-US" sz="2000" b="1">
                <a:solidFill>
                  <a:srgbClr val="000000"/>
                </a:solidFill>
                <a:latin typeface="Segoe UI"/>
                <a:cs typeface="Segoe UI"/>
              </a:rPr>
              <a:t>intractable social problems</a:t>
            </a:r>
            <a:r>
              <a:rPr lang="en-US" sz="2000">
                <a:solidFill>
                  <a:srgbClr val="000000"/>
                </a:solidFill>
                <a:latin typeface="Segoe UI"/>
                <a:cs typeface="Segoe UI"/>
              </a:rPr>
              <a:t> that require </a:t>
            </a:r>
            <a:r>
              <a:rPr lang="en-US" sz="2000" b="1">
                <a:solidFill>
                  <a:srgbClr val="000000"/>
                </a:solidFill>
                <a:latin typeface="Segoe UI"/>
                <a:cs typeface="Segoe UI"/>
              </a:rPr>
              <a:t>big ideas </a:t>
            </a:r>
            <a:r>
              <a:rPr lang="en-US" sz="2000">
                <a:solidFill>
                  <a:srgbClr val="000000"/>
                </a:solidFill>
                <a:latin typeface="Segoe UI"/>
                <a:cs typeface="Segoe UI"/>
              </a:rPr>
              <a:t>to solve.</a:t>
            </a:r>
          </a:p>
          <a:p>
            <a:endParaRPr lang="en-US" sz="5400" b="1">
              <a:solidFill>
                <a:schemeClr val="accent2"/>
              </a:solidFill>
            </a:endParaRPr>
          </a:p>
        </p:txBody>
      </p:sp>
      <p:pic>
        <p:nvPicPr>
          <p:cNvPr id="10" name="Picture 9" descr="File:Gordon and Betty Moore Foundation logo.svg - Wikimedia Commons">
            <a:extLst>
              <a:ext uri="{FF2B5EF4-FFF2-40B4-BE49-F238E27FC236}">
                <a16:creationId xmlns:a16="http://schemas.microsoft.com/office/drawing/2014/main" id="{DCC4A5BE-C235-E27E-65B3-1F7DC4FF2D5A}"/>
              </a:ext>
            </a:extLst>
          </p:cNvPr>
          <p:cNvPicPr>
            <a:picLocks noChangeAspect="1"/>
          </p:cNvPicPr>
          <p:nvPr/>
        </p:nvPicPr>
        <p:blipFill>
          <a:blip r:embed="rId4"/>
          <a:stretch>
            <a:fillRect/>
          </a:stretch>
        </p:blipFill>
        <p:spPr>
          <a:xfrm>
            <a:off x="5342321" y="1058863"/>
            <a:ext cx="1912517" cy="743093"/>
          </a:xfrm>
          <a:prstGeom prst="rect">
            <a:avLst/>
          </a:prstGeom>
        </p:spPr>
      </p:pic>
      <p:pic>
        <p:nvPicPr>
          <p:cNvPr id="25" name="Picture 24" descr="File:Gates Foundation Logo.svg - Wikimedia Commons">
            <a:extLst>
              <a:ext uri="{FF2B5EF4-FFF2-40B4-BE49-F238E27FC236}">
                <a16:creationId xmlns:a16="http://schemas.microsoft.com/office/drawing/2014/main" id="{B1FCB614-1211-0F6C-AD7F-41C3151DF3FF}"/>
              </a:ext>
            </a:extLst>
          </p:cNvPr>
          <p:cNvPicPr>
            <a:picLocks noChangeAspect="1"/>
          </p:cNvPicPr>
          <p:nvPr/>
        </p:nvPicPr>
        <p:blipFill>
          <a:blip r:embed="rId5"/>
          <a:stretch>
            <a:fillRect/>
          </a:stretch>
        </p:blipFill>
        <p:spPr>
          <a:xfrm>
            <a:off x="5338764" y="172607"/>
            <a:ext cx="3084512" cy="790407"/>
          </a:xfrm>
          <a:prstGeom prst="rect">
            <a:avLst/>
          </a:prstGeom>
        </p:spPr>
      </p:pic>
      <p:pic>
        <p:nvPicPr>
          <p:cNvPr id="27" name="Picture 26" descr="Baldridge Lab | Biological Chemistry, University of Michigan Medical School">
            <a:extLst>
              <a:ext uri="{FF2B5EF4-FFF2-40B4-BE49-F238E27FC236}">
                <a16:creationId xmlns:a16="http://schemas.microsoft.com/office/drawing/2014/main" id="{1CD7E56F-FCEC-8959-C9F0-A4ABDE790076}"/>
              </a:ext>
            </a:extLst>
          </p:cNvPr>
          <p:cNvPicPr>
            <a:picLocks noChangeAspect="1"/>
          </p:cNvPicPr>
          <p:nvPr/>
        </p:nvPicPr>
        <p:blipFill>
          <a:blip r:embed="rId6"/>
          <a:stretch>
            <a:fillRect/>
          </a:stretch>
        </p:blipFill>
        <p:spPr>
          <a:xfrm>
            <a:off x="9147810" y="199098"/>
            <a:ext cx="2340918" cy="761893"/>
          </a:xfrm>
          <a:prstGeom prst="rect">
            <a:avLst/>
          </a:prstGeom>
        </p:spPr>
      </p:pic>
      <p:pic>
        <p:nvPicPr>
          <p:cNvPr id="29" name="Picture 28" descr="Carnegie Corporation of New York Changes Its Name to the Andrew Carnegie  Foundation">
            <a:extLst>
              <a:ext uri="{FF2B5EF4-FFF2-40B4-BE49-F238E27FC236}">
                <a16:creationId xmlns:a16="http://schemas.microsoft.com/office/drawing/2014/main" id="{FDBF41FF-B2D3-A288-7B6A-DE1AA8C421F8}"/>
              </a:ext>
            </a:extLst>
          </p:cNvPr>
          <p:cNvPicPr>
            <a:picLocks noChangeAspect="1"/>
          </p:cNvPicPr>
          <p:nvPr/>
        </p:nvPicPr>
        <p:blipFill>
          <a:blip r:embed="rId7"/>
          <a:srcRect t="18690" b="22193"/>
          <a:stretch>
            <a:fillRect/>
          </a:stretch>
        </p:blipFill>
        <p:spPr>
          <a:xfrm>
            <a:off x="7416034" y="983103"/>
            <a:ext cx="2471511" cy="730542"/>
          </a:xfrm>
          <a:prstGeom prst="rect">
            <a:avLst/>
          </a:prstGeom>
        </p:spPr>
      </p:pic>
      <p:pic>
        <p:nvPicPr>
          <p:cNvPr id="31" name="Picture 30" descr="Supporting Creative Thinking - Roundhouse Foundation">
            <a:extLst>
              <a:ext uri="{FF2B5EF4-FFF2-40B4-BE49-F238E27FC236}">
                <a16:creationId xmlns:a16="http://schemas.microsoft.com/office/drawing/2014/main" id="{44773034-92AA-727E-AA29-9088C261B288}"/>
              </a:ext>
            </a:extLst>
          </p:cNvPr>
          <p:cNvPicPr>
            <a:picLocks noChangeAspect="1"/>
          </p:cNvPicPr>
          <p:nvPr/>
        </p:nvPicPr>
        <p:blipFill>
          <a:blip r:embed="rId8"/>
          <a:stretch>
            <a:fillRect/>
          </a:stretch>
        </p:blipFill>
        <p:spPr>
          <a:xfrm>
            <a:off x="5452473" y="1985460"/>
            <a:ext cx="1700313" cy="1433931"/>
          </a:xfrm>
          <a:prstGeom prst="rect">
            <a:avLst/>
          </a:prstGeom>
        </p:spPr>
      </p:pic>
      <p:pic>
        <p:nvPicPr>
          <p:cNvPr id="33" name="Picture 32">
            <a:extLst>
              <a:ext uri="{FF2B5EF4-FFF2-40B4-BE49-F238E27FC236}">
                <a16:creationId xmlns:a16="http://schemas.microsoft.com/office/drawing/2014/main" id="{F0663539-3AEF-6B08-99D8-1BD5CEEA6C64}"/>
              </a:ext>
            </a:extLst>
          </p:cNvPr>
          <p:cNvPicPr>
            <a:picLocks noChangeAspect="1"/>
          </p:cNvPicPr>
          <p:nvPr/>
        </p:nvPicPr>
        <p:blipFill>
          <a:blip r:embed="rId9"/>
          <a:stretch>
            <a:fillRect/>
          </a:stretch>
        </p:blipFill>
        <p:spPr>
          <a:xfrm>
            <a:off x="9721814" y="1797028"/>
            <a:ext cx="2054943" cy="945054"/>
          </a:xfrm>
          <a:prstGeom prst="rect">
            <a:avLst/>
          </a:prstGeom>
        </p:spPr>
      </p:pic>
      <p:pic>
        <p:nvPicPr>
          <p:cNvPr id="35" name="Picture 34" descr="Media Toolkit | The Ford Family Foundation">
            <a:extLst>
              <a:ext uri="{FF2B5EF4-FFF2-40B4-BE49-F238E27FC236}">
                <a16:creationId xmlns:a16="http://schemas.microsoft.com/office/drawing/2014/main" id="{1222139E-4E60-F4B0-A6BB-38A9B5C8512A}"/>
              </a:ext>
            </a:extLst>
          </p:cNvPr>
          <p:cNvPicPr>
            <a:picLocks noChangeAspect="1"/>
          </p:cNvPicPr>
          <p:nvPr/>
        </p:nvPicPr>
        <p:blipFill>
          <a:blip r:embed="rId10"/>
          <a:stretch>
            <a:fillRect/>
          </a:stretch>
        </p:blipFill>
        <p:spPr>
          <a:xfrm>
            <a:off x="7419771" y="1797564"/>
            <a:ext cx="1896328" cy="1137797"/>
          </a:xfrm>
          <a:prstGeom prst="rect">
            <a:avLst/>
          </a:prstGeom>
        </p:spPr>
      </p:pic>
      <p:pic>
        <p:nvPicPr>
          <p:cNvPr id="37" name="Picture 36" descr="Simons Foundation | Kisaco Research">
            <a:extLst>
              <a:ext uri="{FF2B5EF4-FFF2-40B4-BE49-F238E27FC236}">
                <a16:creationId xmlns:a16="http://schemas.microsoft.com/office/drawing/2014/main" id="{A61EC084-97D5-1807-92DE-F885E4C7E4E8}"/>
              </a:ext>
            </a:extLst>
          </p:cNvPr>
          <p:cNvPicPr>
            <a:picLocks noChangeAspect="1"/>
          </p:cNvPicPr>
          <p:nvPr/>
        </p:nvPicPr>
        <p:blipFill>
          <a:blip r:embed="rId11"/>
          <a:stretch>
            <a:fillRect/>
          </a:stretch>
        </p:blipFill>
        <p:spPr>
          <a:xfrm>
            <a:off x="7702533" y="3117791"/>
            <a:ext cx="1744934" cy="585674"/>
          </a:xfrm>
          <a:prstGeom prst="rect">
            <a:avLst/>
          </a:prstGeom>
        </p:spPr>
      </p:pic>
      <p:pic>
        <p:nvPicPr>
          <p:cNvPr id="39" name="Picture 38" descr="Reser Family Foundation Sponsor Logo - Eugene Springfield Youth Orchestras">
            <a:extLst>
              <a:ext uri="{FF2B5EF4-FFF2-40B4-BE49-F238E27FC236}">
                <a16:creationId xmlns:a16="http://schemas.microsoft.com/office/drawing/2014/main" id="{FB452616-AD6C-0722-2DB0-A3FF4E27011D}"/>
              </a:ext>
            </a:extLst>
          </p:cNvPr>
          <p:cNvPicPr>
            <a:picLocks noChangeAspect="1"/>
          </p:cNvPicPr>
          <p:nvPr/>
        </p:nvPicPr>
        <p:blipFill>
          <a:blip r:embed="rId12"/>
          <a:stretch>
            <a:fillRect/>
          </a:stretch>
        </p:blipFill>
        <p:spPr>
          <a:xfrm>
            <a:off x="9987674" y="2738536"/>
            <a:ext cx="1890683" cy="1347750"/>
          </a:xfrm>
          <a:prstGeom prst="rect">
            <a:avLst/>
          </a:prstGeom>
        </p:spPr>
      </p:pic>
      <p:pic>
        <p:nvPicPr>
          <p:cNvPr id="41" name="Picture 40" descr="Oregon Community Foundation - Community Foundation Opportunity Network">
            <a:extLst>
              <a:ext uri="{FF2B5EF4-FFF2-40B4-BE49-F238E27FC236}">
                <a16:creationId xmlns:a16="http://schemas.microsoft.com/office/drawing/2014/main" id="{4A7084C3-FF35-4909-1DE5-F723520C2F89}"/>
              </a:ext>
            </a:extLst>
          </p:cNvPr>
          <p:cNvPicPr>
            <a:picLocks noChangeAspect="1"/>
          </p:cNvPicPr>
          <p:nvPr/>
        </p:nvPicPr>
        <p:blipFill>
          <a:blip r:embed="rId13"/>
          <a:stretch>
            <a:fillRect/>
          </a:stretch>
        </p:blipFill>
        <p:spPr>
          <a:xfrm>
            <a:off x="5476006" y="3410063"/>
            <a:ext cx="1423805" cy="1193284"/>
          </a:xfrm>
          <a:prstGeom prst="rect">
            <a:avLst/>
          </a:prstGeom>
        </p:spPr>
      </p:pic>
      <p:pic>
        <p:nvPicPr>
          <p:cNvPr id="43" name="Picture 42" descr="M.J. Murdock Charitable Trust Logo | M.J. Murdock Charitable Trust">
            <a:extLst>
              <a:ext uri="{FF2B5EF4-FFF2-40B4-BE49-F238E27FC236}">
                <a16:creationId xmlns:a16="http://schemas.microsoft.com/office/drawing/2014/main" id="{608DBF24-1DF0-A684-CDDE-E828FA8DAC0C}"/>
              </a:ext>
            </a:extLst>
          </p:cNvPr>
          <p:cNvPicPr>
            <a:picLocks noChangeAspect="1"/>
          </p:cNvPicPr>
          <p:nvPr/>
        </p:nvPicPr>
        <p:blipFill>
          <a:blip r:embed="rId14"/>
          <a:stretch>
            <a:fillRect/>
          </a:stretch>
        </p:blipFill>
        <p:spPr>
          <a:xfrm>
            <a:off x="5477654" y="4830787"/>
            <a:ext cx="3163604" cy="838782"/>
          </a:xfrm>
          <a:prstGeom prst="rect">
            <a:avLst/>
          </a:prstGeom>
        </p:spPr>
      </p:pic>
      <p:pic>
        <p:nvPicPr>
          <p:cNvPr id="49" name="Picture 48" descr="Schmidt Sciences | MIT CS3">
            <a:extLst>
              <a:ext uri="{FF2B5EF4-FFF2-40B4-BE49-F238E27FC236}">
                <a16:creationId xmlns:a16="http://schemas.microsoft.com/office/drawing/2014/main" id="{D22C344E-CDCD-1321-83A8-D9F66257AC22}"/>
              </a:ext>
            </a:extLst>
          </p:cNvPr>
          <p:cNvPicPr>
            <a:picLocks noChangeAspect="1"/>
          </p:cNvPicPr>
          <p:nvPr/>
        </p:nvPicPr>
        <p:blipFill>
          <a:blip r:embed="rId15"/>
          <a:stretch>
            <a:fillRect/>
          </a:stretch>
        </p:blipFill>
        <p:spPr>
          <a:xfrm>
            <a:off x="7254240" y="3777358"/>
            <a:ext cx="2326639" cy="827284"/>
          </a:xfrm>
          <a:prstGeom prst="rect">
            <a:avLst/>
          </a:prstGeom>
        </p:spPr>
      </p:pic>
      <p:pic>
        <p:nvPicPr>
          <p:cNvPr id="51" name="Picture 50" descr="Our Network — Learning Collider: Building AI that Expands Human Opportunity">
            <a:extLst>
              <a:ext uri="{FF2B5EF4-FFF2-40B4-BE49-F238E27FC236}">
                <a16:creationId xmlns:a16="http://schemas.microsoft.com/office/drawing/2014/main" id="{39E205D6-1479-2F51-63B6-514A70BD1FAF}"/>
              </a:ext>
            </a:extLst>
          </p:cNvPr>
          <p:cNvPicPr>
            <a:picLocks noChangeAspect="1"/>
          </p:cNvPicPr>
          <p:nvPr/>
        </p:nvPicPr>
        <p:blipFill>
          <a:blip r:embed="rId16"/>
          <a:stretch>
            <a:fillRect/>
          </a:stretch>
        </p:blipFill>
        <p:spPr>
          <a:xfrm>
            <a:off x="10067853" y="892834"/>
            <a:ext cx="1817115" cy="908558"/>
          </a:xfrm>
          <a:prstGeom prst="rect">
            <a:avLst/>
          </a:prstGeom>
        </p:spPr>
      </p:pic>
      <p:pic>
        <p:nvPicPr>
          <p:cNvPr id="52" name="Picture 51" descr="Mellon Foundation Logo PNG Vector (SVG) Free Download">
            <a:extLst>
              <a:ext uri="{FF2B5EF4-FFF2-40B4-BE49-F238E27FC236}">
                <a16:creationId xmlns:a16="http://schemas.microsoft.com/office/drawing/2014/main" id="{E84A65F6-8F5A-F467-3862-0BA3315E972F}"/>
              </a:ext>
            </a:extLst>
          </p:cNvPr>
          <p:cNvPicPr>
            <a:picLocks noChangeAspect="1"/>
          </p:cNvPicPr>
          <p:nvPr/>
        </p:nvPicPr>
        <p:blipFill>
          <a:blip r:embed="rId17"/>
          <a:srcRect l="474" t="36209" r="-2844" b="28821"/>
          <a:stretch>
            <a:fillRect/>
          </a:stretch>
        </p:blipFill>
        <p:spPr>
          <a:xfrm>
            <a:off x="9723120" y="3936180"/>
            <a:ext cx="2153922" cy="813625"/>
          </a:xfrm>
          <a:prstGeom prst="rect">
            <a:avLst/>
          </a:prstGeom>
        </p:spPr>
      </p:pic>
      <p:pic>
        <p:nvPicPr>
          <p:cNvPr id="53" name="Picture 52" descr="Rwjf Logo ROBERT WOOD JOHNSON FOUNDATION Updated March 2025 50">
            <a:extLst>
              <a:ext uri="{FF2B5EF4-FFF2-40B4-BE49-F238E27FC236}">
                <a16:creationId xmlns:a16="http://schemas.microsoft.com/office/drawing/2014/main" id="{82904DE8-353A-C645-C007-B336B4A98CD8}"/>
              </a:ext>
            </a:extLst>
          </p:cNvPr>
          <p:cNvPicPr>
            <a:picLocks noChangeAspect="1"/>
          </p:cNvPicPr>
          <p:nvPr/>
        </p:nvPicPr>
        <p:blipFill>
          <a:blip r:embed="rId18"/>
          <a:stretch>
            <a:fillRect/>
          </a:stretch>
        </p:blipFill>
        <p:spPr>
          <a:xfrm>
            <a:off x="9144000" y="4890859"/>
            <a:ext cx="2743199" cy="774522"/>
          </a:xfrm>
          <a:prstGeom prst="rect">
            <a:avLst/>
          </a:prstGeom>
        </p:spPr>
      </p:pic>
      <p:sp>
        <p:nvSpPr>
          <p:cNvPr id="7" name="TextBox 6">
            <a:extLst>
              <a:ext uri="{FF2B5EF4-FFF2-40B4-BE49-F238E27FC236}">
                <a16:creationId xmlns:a16="http://schemas.microsoft.com/office/drawing/2014/main" id="{9C7C155C-43F9-823E-EA06-7298D647B455}"/>
              </a:ext>
            </a:extLst>
          </p:cNvPr>
          <p:cNvSpPr txBox="1"/>
          <p:nvPr/>
        </p:nvSpPr>
        <p:spPr>
          <a:xfrm>
            <a:off x="221175" y="421249"/>
            <a:ext cx="3667760" cy="10871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E97132"/>
                </a:solidFill>
                <a:latin typeface="Georgia"/>
              </a:rPr>
              <a:t>Private Foundations</a:t>
            </a:r>
            <a:endParaRPr lang="en-US"/>
          </a:p>
        </p:txBody>
      </p:sp>
    </p:spTree>
    <p:extLst>
      <p:ext uri="{BB962C8B-B14F-4D97-AF65-F5344CB8AC3E}">
        <p14:creationId xmlns:p14="http://schemas.microsoft.com/office/powerpoint/2010/main" val="129288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9E44DE36-67C1-0990-FAC2-8DF20C593D4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1AD41A-A1AD-91AF-DBF9-3311B0832280}"/>
              </a:ext>
            </a:extLst>
          </p:cNvPr>
          <p:cNvSpPr>
            <a:spLocks noGrp="1"/>
          </p:cNvSpPr>
          <p:nvPr>
            <p:ph type="title"/>
          </p:nvPr>
        </p:nvSpPr>
        <p:spPr>
          <a:xfrm>
            <a:off x="839788" y="457200"/>
            <a:ext cx="3932237" cy="1288257"/>
          </a:xfrm>
        </p:spPr>
        <p:txBody>
          <a:bodyPr/>
          <a:lstStyle/>
          <a:p>
            <a:r>
              <a:rPr lang="en-US" b="1">
                <a:solidFill>
                  <a:schemeClr val="accent2"/>
                </a:solidFill>
              </a:rPr>
              <a:t>Private Foundations</a:t>
            </a:r>
          </a:p>
        </p:txBody>
      </p:sp>
      <p:sp>
        <p:nvSpPr>
          <p:cNvPr id="3" name="Text Placeholder 2">
            <a:extLst>
              <a:ext uri="{FF2B5EF4-FFF2-40B4-BE49-F238E27FC236}">
                <a16:creationId xmlns:a16="http://schemas.microsoft.com/office/drawing/2014/main" id="{EBAC144E-B68A-4A79-006F-A2BC4AA83020}"/>
              </a:ext>
            </a:extLst>
          </p:cNvPr>
          <p:cNvSpPr>
            <a:spLocks noGrp="1"/>
          </p:cNvSpPr>
          <p:nvPr>
            <p:ph type="body" sz="half" idx="2"/>
          </p:nvPr>
        </p:nvSpPr>
        <p:spPr/>
        <p:txBody>
          <a:bodyPr>
            <a:normAutofit/>
          </a:bodyPr>
          <a:lstStyle/>
          <a:p>
            <a:r>
              <a:rPr lang="en-US" sz="2000"/>
              <a:t>Non-profit, tax-exempt organizations that are required to distribute assets for </a:t>
            </a:r>
            <a:r>
              <a:rPr lang="en-US" sz="2000" b="1"/>
              <a:t>charitable purposes</a:t>
            </a:r>
            <a:r>
              <a:rPr lang="en-US" sz="2000"/>
              <a:t>.</a:t>
            </a:r>
          </a:p>
          <a:p>
            <a:endParaRPr lang="en-US" sz="2000"/>
          </a:p>
          <a:p>
            <a:r>
              <a:rPr lang="en-US" sz="2000" b="1"/>
              <a:t>Mission-driven</a:t>
            </a:r>
            <a:r>
              <a:rPr lang="en-US" sz="2000"/>
              <a:t> operating procedures.</a:t>
            </a:r>
          </a:p>
          <a:p>
            <a:endParaRPr lang="en-US" sz="2000"/>
          </a:p>
          <a:p>
            <a:r>
              <a:rPr lang="en-US" sz="2000"/>
              <a:t>Tackling </a:t>
            </a:r>
            <a:r>
              <a:rPr lang="en-US" sz="2000" b="1"/>
              <a:t>intractable social problems</a:t>
            </a:r>
            <a:r>
              <a:rPr lang="en-US" sz="2000"/>
              <a:t> that require </a:t>
            </a:r>
            <a:r>
              <a:rPr lang="en-US" sz="2000" b="1"/>
              <a:t>big ideas </a:t>
            </a:r>
            <a:r>
              <a:rPr lang="en-US" sz="2000"/>
              <a:t>to solve.</a:t>
            </a:r>
          </a:p>
        </p:txBody>
      </p:sp>
      <p:graphicFrame>
        <p:nvGraphicFramePr>
          <p:cNvPr id="2" name="Diagram 1">
            <a:extLst>
              <a:ext uri="{FF2B5EF4-FFF2-40B4-BE49-F238E27FC236}">
                <a16:creationId xmlns:a16="http://schemas.microsoft.com/office/drawing/2014/main" id="{6AD32461-A20B-AFEE-CF49-EC3C8C6B5284}"/>
              </a:ext>
            </a:extLst>
          </p:cNvPr>
          <p:cNvGraphicFramePr/>
          <p:nvPr>
            <p:extLst>
              <p:ext uri="{D42A27DB-BD31-4B8C-83A1-F6EECF244321}">
                <p14:modId xmlns:p14="http://schemas.microsoft.com/office/powerpoint/2010/main" val="3045437790"/>
              </p:ext>
            </p:extLst>
          </p:nvPr>
        </p:nvGraphicFramePr>
        <p:xfrm>
          <a:off x="5540376" y="319616"/>
          <a:ext cx="6223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7" name="Straight Arrow Connector 6">
            <a:extLst>
              <a:ext uri="{FF2B5EF4-FFF2-40B4-BE49-F238E27FC236}">
                <a16:creationId xmlns:a16="http://schemas.microsoft.com/office/drawing/2014/main" id="{4ABEAB3C-2977-2352-123C-FBC0BDE293FB}"/>
              </a:ext>
            </a:extLst>
          </p:cNvPr>
          <p:cNvCxnSpPr>
            <a:cxnSpLocks/>
          </p:cNvCxnSpPr>
          <p:nvPr/>
        </p:nvCxnSpPr>
        <p:spPr>
          <a:xfrm flipV="1">
            <a:off x="3467100" y="1257300"/>
            <a:ext cx="4552950" cy="1781175"/>
          </a:xfrm>
          <a:prstGeom prst="straightConnector1">
            <a:avLst/>
          </a:prstGeom>
          <a:ln w="571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EE0AE44C-F636-5975-5869-19F582CF0037}"/>
              </a:ext>
            </a:extLst>
          </p:cNvPr>
          <p:cNvCxnSpPr>
            <a:cxnSpLocks/>
          </p:cNvCxnSpPr>
          <p:nvPr/>
        </p:nvCxnSpPr>
        <p:spPr>
          <a:xfrm flipV="1">
            <a:off x="3981450" y="2381250"/>
            <a:ext cx="4038600" cy="1438276"/>
          </a:xfrm>
          <a:prstGeom prst="straightConnector1">
            <a:avLst/>
          </a:prstGeom>
          <a:ln w="571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BB7EEEAD-F580-D0D4-E35B-DB8D67707FDB}"/>
              </a:ext>
            </a:extLst>
          </p:cNvPr>
          <p:cNvCxnSpPr>
            <a:cxnSpLocks/>
          </p:cNvCxnSpPr>
          <p:nvPr/>
        </p:nvCxnSpPr>
        <p:spPr>
          <a:xfrm flipV="1">
            <a:off x="4676775" y="4455319"/>
            <a:ext cx="3257550" cy="754327"/>
          </a:xfrm>
          <a:prstGeom prst="straightConnector1">
            <a:avLst/>
          </a:prstGeom>
          <a:ln w="571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9262180"/>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1F0C2008-557E-657D-664D-FD9C4FB1284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356579-F178-B00F-9842-BFC0081504F6}"/>
              </a:ext>
            </a:extLst>
          </p:cNvPr>
          <p:cNvSpPr>
            <a:spLocks noGrp="1"/>
          </p:cNvSpPr>
          <p:nvPr>
            <p:ph type="title"/>
          </p:nvPr>
        </p:nvSpPr>
        <p:spPr>
          <a:xfrm>
            <a:off x="839788" y="457200"/>
            <a:ext cx="3932237" cy="1288257"/>
          </a:xfrm>
        </p:spPr>
        <p:txBody>
          <a:bodyPr/>
          <a:lstStyle/>
          <a:p>
            <a:r>
              <a:rPr lang="en-US" b="1">
                <a:solidFill>
                  <a:schemeClr val="accent2"/>
                </a:solidFill>
              </a:rPr>
              <a:t>Private Foundations</a:t>
            </a:r>
          </a:p>
        </p:txBody>
      </p:sp>
      <p:sp>
        <p:nvSpPr>
          <p:cNvPr id="3" name="Text Placeholder 2">
            <a:extLst>
              <a:ext uri="{FF2B5EF4-FFF2-40B4-BE49-F238E27FC236}">
                <a16:creationId xmlns:a16="http://schemas.microsoft.com/office/drawing/2014/main" id="{6481A000-96EA-E6AF-2A9F-012884A7EB97}"/>
              </a:ext>
            </a:extLst>
          </p:cNvPr>
          <p:cNvSpPr>
            <a:spLocks noGrp="1"/>
          </p:cNvSpPr>
          <p:nvPr>
            <p:ph type="body" sz="half" idx="2"/>
          </p:nvPr>
        </p:nvSpPr>
        <p:spPr/>
        <p:txBody>
          <a:bodyPr>
            <a:normAutofit/>
          </a:bodyPr>
          <a:lstStyle/>
          <a:p>
            <a:r>
              <a:rPr lang="en-US" sz="2000"/>
              <a:t>Private foundations prefer to support projects that </a:t>
            </a:r>
            <a:r>
              <a:rPr lang="en-US" sz="2000" b="1"/>
              <a:t>need a champion</a:t>
            </a:r>
            <a:r>
              <a:rPr lang="en-US" sz="2000"/>
              <a:t>, projects where other funding may be unavailable or difficult to access.</a:t>
            </a:r>
          </a:p>
        </p:txBody>
      </p:sp>
      <p:graphicFrame>
        <p:nvGraphicFramePr>
          <p:cNvPr id="2" name="Diagram 1">
            <a:extLst>
              <a:ext uri="{FF2B5EF4-FFF2-40B4-BE49-F238E27FC236}">
                <a16:creationId xmlns:a16="http://schemas.microsoft.com/office/drawing/2014/main" id="{1DD025D0-3CA0-1B51-3AC2-3962999CD800}"/>
              </a:ext>
            </a:extLst>
          </p:cNvPr>
          <p:cNvGraphicFramePr/>
          <p:nvPr>
            <p:extLst>
              <p:ext uri="{D42A27DB-BD31-4B8C-83A1-F6EECF244321}">
                <p14:modId xmlns:p14="http://schemas.microsoft.com/office/powerpoint/2010/main" val="2992535571"/>
              </p:ext>
            </p:extLst>
          </p:nvPr>
        </p:nvGraphicFramePr>
        <p:xfrm>
          <a:off x="5540376" y="319616"/>
          <a:ext cx="6223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Oval 4">
            <a:extLst>
              <a:ext uri="{FF2B5EF4-FFF2-40B4-BE49-F238E27FC236}">
                <a16:creationId xmlns:a16="http://schemas.microsoft.com/office/drawing/2014/main" id="{DA12F3C2-E2EC-E156-28FC-66020A790BD1}"/>
              </a:ext>
            </a:extLst>
          </p:cNvPr>
          <p:cNvSpPr/>
          <p:nvPr/>
        </p:nvSpPr>
        <p:spPr>
          <a:xfrm>
            <a:off x="5905500" y="1507333"/>
            <a:ext cx="1280160" cy="1281112"/>
          </a:xfrm>
          <a:prstGeom prst="ellipse">
            <a:avLst/>
          </a:prstGeom>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b="1"/>
              <a:t>Big Idea</a:t>
            </a:r>
          </a:p>
        </p:txBody>
      </p:sp>
      <p:pic>
        <p:nvPicPr>
          <p:cNvPr id="9" name="Graphic 8" descr="Hero Male outline">
            <a:extLst>
              <a:ext uri="{FF2B5EF4-FFF2-40B4-BE49-F238E27FC236}">
                <a16:creationId xmlns:a16="http://schemas.microsoft.com/office/drawing/2014/main" id="{F32EC416-BE6F-B17C-23C9-EB4996AC304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695450" y="3963194"/>
            <a:ext cx="1567656" cy="1567656"/>
          </a:xfrm>
          <a:prstGeom prst="rect">
            <a:avLst/>
          </a:prstGeom>
        </p:spPr>
      </p:pic>
      <p:cxnSp>
        <p:nvCxnSpPr>
          <p:cNvPr id="15" name="Straight Arrow Connector 14">
            <a:extLst>
              <a:ext uri="{FF2B5EF4-FFF2-40B4-BE49-F238E27FC236}">
                <a16:creationId xmlns:a16="http://schemas.microsoft.com/office/drawing/2014/main" id="{FD120ED9-4961-9764-4F02-7717563359D3}"/>
              </a:ext>
            </a:extLst>
          </p:cNvPr>
          <p:cNvCxnSpPr>
            <a:cxnSpLocks/>
          </p:cNvCxnSpPr>
          <p:nvPr/>
        </p:nvCxnSpPr>
        <p:spPr>
          <a:xfrm flipV="1">
            <a:off x="3263106" y="2600325"/>
            <a:ext cx="2642394" cy="1567656"/>
          </a:xfrm>
          <a:prstGeom prst="straightConnector1">
            <a:avLst/>
          </a:prstGeom>
          <a:ln w="57150">
            <a:solidFill>
              <a:schemeClr val="accent2"/>
            </a:solidFill>
            <a:prstDash val="sysDot"/>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495805"/>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E2E7DB88-8976-FC7D-666A-D198D7E0EC53}"/>
            </a:ext>
          </a:extLst>
        </p:cNvPr>
        <p:cNvGrpSpPr/>
        <p:nvPr/>
      </p:nvGrpSpPr>
      <p:grpSpPr>
        <a:xfrm>
          <a:off x="0" y="0"/>
          <a:ext cx="0" cy="0"/>
          <a:chOff x="0" y="0"/>
          <a:chExt cx="0" cy="0"/>
        </a:xfrm>
      </p:grpSpPr>
      <p:pic>
        <p:nvPicPr>
          <p:cNvPr id="3" name="Picture 2" descr="People in meeting">
            <a:extLst>
              <a:ext uri="{FF2B5EF4-FFF2-40B4-BE49-F238E27FC236}">
                <a16:creationId xmlns:a16="http://schemas.microsoft.com/office/drawing/2014/main" id="{997F8FA3-5696-0367-B254-1BEFF6B02FD4}"/>
              </a:ext>
            </a:extLst>
          </p:cNvPr>
          <p:cNvPicPr>
            <a:picLocks noChangeAspect="1"/>
          </p:cNvPicPr>
          <p:nvPr/>
        </p:nvPicPr>
        <p:blipFill>
          <a:blip r:embed="rId4"/>
          <a:srcRect l="13178" r="5829"/>
          <a:stretch>
            <a:fillRect/>
          </a:stretch>
        </p:blipFill>
        <p:spPr>
          <a:xfrm>
            <a:off x="5082639" y="115784"/>
            <a:ext cx="7006441" cy="5767120"/>
          </a:xfrm>
          <a:prstGeom prst="rect">
            <a:avLst/>
          </a:prstGeom>
        </p:spPr>
      </p:pic>
      <p:sp>
        <p:nvSpPr>
          <p:cNvPr id="4" name="Title 3">
            <a:extLst>
              <a:ext uri="{FF2B5EF4-FFF2-40B4-BE49-F238E27FC236}">
                <a16:creationId xmlns:a16="http://schemas.microsoft.com/office/drawing/2014/main" id="{48587BD8-CCBA-A814-5788-E07B15CEEFE7}"/>
              </a:ext>
            </a:extLst>
          </p:cNvPr>
          <p:cNvSpPr>
            <a:spLocks noGrp="1"/>
          </p:cNvSpPr>
          <p:nvPr>
            <p:ph type="title"/>
          </p:nvPr>
        </p:nvSpPr>
        <p:spPr>
          <a:xfrm>
            <a:off x="105020" y="1932477"/>
            <a:ext cx="4646734" cy="1281845"/>
          </a:xfrm>
        </p:spPr>
        <p:txBody>
          <a:bodyPr/>
          <a:lstStyle/>
          <a:p>
            <a:r>
              <a:rPr lang="en-US" b="1">
                <a:solidFill>
                  <a:schemeClr val="accent2"/>
                </a:solidFill>
              </a:rPr>
              <a:t>Discussion</a:t>
            </a:r>
          </a:p>
        </p:txBody>
      </p:sp>
      <p:sp>
        <p:nvSpPr>
          <p:cNvPr id="5" name="Text Placeholder 4">
            <a:extLst>
              <a:ext uri="{FF2B5EF4-FFF2-40B4-BE49-F238E27FC236}">
                <a16:creationId xmlns:a16="http://schemas.microsoft.com/office/drawing/2014/main" id="{BD47FA3C-6AF4-9658-1792-A5FC5533D8B6}"/>
              </a:ext>
            </a:extLst>
          </p:cNvPr>
          <p:cNvSpPr>
            <a:spLocks noGrp="1"/>
          </p:cNvSpPr>
          <p:nvPr>
            <p:ph type="body" idx="1"/>
          </p:nvPr>
        </p:nvSpPr>
        <p:spPr>
          <a:xfrm>
            <a:off x="210527" y="3428878"/>
            <a:ext cx="10515600" cy="1500187"/>
          </a:xfrm>
        </p:spPr>
        <p:txBody>
          <a:bodyPr vert="horz" lIns="91440" tIns="45720" rIns="91440" bIns="45720" rtlCol="0" anchor="t">
            <a:normAutofit/>
          </a:bodyPr>
          <a:lstStyle/>
          <a:p>
            <a:r>
              <a:rPr lang="en-US">
                <a:solidFill>
                  <a:schemeClr val="tx1"/>
                </a:solidFill>
              </a:rPr>
              <a:t>Connecting your work</a:t>
            </a:r>
            <a:endParaRPr lang="en-US">
              <a:solidFill>
                <a:schemeClr val="tx1"/>
              </a:solidFill>
              <a:cs typeface="Segoe UI"/>
            </a:endParaRPr>
          </a:p>
        </p:txBody>
      </p:sp>
    </p:spTree>
    <p:extLst>
      <p:ext uri="{BB962C8B-B14F-4D97-AF65-F5344CB8AC3E}">
        <p14:creationId xmlns:p14="http://schemas.microsoft.com/office/powerpoint/2010/main" val="839230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8389D7DB-1E2F-68E2-8522-7046C873B523}"/>
            </a:ext>
          </a:extLst>
        </p:cNvPr>
        <p:cNvGrpSpPr/>
        <p:nvPr/>
      </p:nvGrpSpPr>
      <p:grpSpPr>
        <a:xfrm>
          <a:off x="0" y="0"/>
          <a:ext cx="0" cy="0"/>
          <a:chOff x="0" y="0"/>
          <a:chExt cx="0" cy="0"/>
        </a:xfrm>
      </p:grpSpPr>
      <p:pic>
        <p:nvPicPr>
          <p:cNvPr id="8" name="Picture 7" descr="People in meeting">
            <a:extLst>
              <a:ext uri="{FF2B5EF4-FFF2-40B4-BE49-F238E27FC236}">
                <a16:creationId xmlns:a16="http://schemas.microsoft.com/office/drawing/2014/main" id="{2A6DD182-D470-C699-075D-4974AA84C5DC}"/>
              </a:ext>
            </a:extLst>
          </p:cNvPr>
          <p:cNvPicPr>
            <a:picLocks noChangeAspect="1"/>
          </p:cNvPicPr>
          <p:nvPr/>
        </p:nvPicPr>
        <p:blipFill>
          <a:blip r:embed="rId4"/>
          <a:srcRect l="13178" r="5829"/>
          <a:stretch>
            <a:fillRect/>
          </a:stretch>
        </p:blipFill>
        <p:spPr>
          <a:xfrm>
            <a:off x="5082639" y="115784"/>
            <a:ext cx="7006441" cy="5767120"/>
          </a:xfrm>
          <a:prstGeom prst="rect">
            <a:avLst/>
          </a:prstGeom>
        </p:spPr>
      </p:pic>
      <p:sp>
        <p:nvSpPr>
          <p:cNvPr id="4" name="Title 3">
            <a:extLst>
              <a:ext uri="{FF2B5EF4-FFF2-40B4-BE49-F238E27FC236}">
                <a16:creationId xmlns:a16="http://schemas.microsoft.com/office/drawing/2014/main" id="{5FC57658-F8BA-8BB7-C79A-AEAC2494DDC7}"/>
              </a:ext>
            </a:extLst>
          </p:cNvPr>
          <p:cNvSpPr>
            <a:spLocks noGrp="1"/>
          </p:cNvSpPr>
          <p:nvPr>
            <p:ph type="title"/>
          </p:nvPr>
        </p:nvSpPr>
        <p:spPr>
          <a:solidFill>
            <a:srgbClr val="C1E5F5">
              <a:alpha val="74902"/>
            </a:srgbClr>
          </a:solidFill>
        </p:spPr>
        <p:txBody>
          <a:bodyPr/>
          <a:lstStyle/>
          <a:p>
            <a:r>
              <a:rPr lang="en-US" b="1">
                <a:solidFill>
                  <a:schemeClr val="accent2"/>
                </a:solidFill>
              </a:rPr>
              <a:t>Discussion</a:t>
            </a:r>
          </a:p>
        </p:txBody>
      </p:sp>
      <p:sp>
        <p:nvSpPr>
          <p:cNvPr id="2" name="Content Placeholder 1">
            <a:extLst>
              <a:ext uri="{FF2B5EF4-FFF2-40B4-BE49-F238E27FC236}">
                <a16:creationId xmlns:a16="http://schemas.microsoft.com/office/drawing/2014/main" id="{27FB7B43-8647-4F27-21C1-020D3E804907}"/>
              </a:ext>
            </a:extLst>
          </p:cNvPr>
          <p:cNvSpPr>
            <a:spLocks noGrp="1"/>
          </p:cNvSpPr>
          <p:nvPr>
            <p:ph idx="1"/>
          </p:nvPr>
        </p:nvSpPr>
        <p:spPr>
          <a:xfrm>
            <a:off x="838200" y="1825625"/>
            <a:ext cx="10515600" cy="4057279"/>
          </a:xfrm>
          <a:solidFill>
            <a:srgbClr val="C1E5F5">
              <a:alpha val="85098"/>
            </a:srgbClr>
          </a:solidFill>
        </p:spPr>
        <p:txBody>
          <a:bodyPr/>
          <a:lstStyle/>
          <a:p>
            <a:r>
              <a:rPr lang="en-US"/>
              <a:t>How does your work connect to a big societal problem?</a:t>
            </a:r>
          </a:p>
          <a:p>
            <a:endParaRPr lang="en-US"/>
          </a:p>
          <a:p>
            <a:pPr marL="0" indent="0">
              <a:buNone/>
            </a:pPr>
            <a:r>
              <a:rPr lang="en-US" b="1"/>
              <a:t>What audacious way might you tackle the problem?</a:t>
            </a:r>
          </a:p>
          <a:p>
            <a:r>
              <a:rPr lang="en-US"/>
              <a:t>In an ideal world, what team would you need? What stakeholders should be included?</a:t>
            </a:r>
          </a:p>
          <a:p>
            <a:r>
              <a:rPr lang="en-US"/>
              <a:t>How much time would you need? What resources would you need to acquire?</a:t>
            </a:r>
          </a:p>
        </p:txBody>
      </p:sp>
    </p:spTree>
    <p:extLst>
      <p:ext uri="{BB962C8B-B14F-4D97-AF65-F5344CB8AC3E}">
        <p14:creationId xmlns:p14="http://schemas.microsoft.com/office/powerpoint/2010/main" val="47133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13472C2B-2316-1DFD-514C-03FD21ED8A25}"/>
            </a:ext>
          </a:extLst>
        </p:cNvPr>
        <p:cNvGrpSpPr/>
        <p:nvPr/>
      </p:nvGrpSpPr>
      <p:grpSpPr>
        <a:xfrm>
          <a:off x="0" y="0"/>
          <a:ext cx="0" cy="0"/>
          <a:chOff x="0" y="0"/>
          <a:chExt cx="0" cy="0"/>
        </a:xfrm>
      </p:grpSpPr>
      <p:pic>
        <p:nvPicPr>
          <p:cNvPr id="5" name="Picture 4" descr="People in meeting">
            <a:extLst>
              <a:ext uri="{FF2B5EF4-FFF2-40B4-BE49-F238E27FC236}">
                <a16:creationId xmlns:a16="http://schemas.microsoft.com/office/drawing/2014/main" id="{98CCC671-3442-ECF7-99E3-5CE3C64B30EF}"/>
              </a:ext>
            </a:extLst>
          </p:cNvPr>
          <p:cNvPicPr>
            <a:picLocks noChangeAspect="1"/>
          </p:cNvPicPr>
          <p:nvPr/>
        </p:nvPicPr>
        <p:blipFill>
          <a:blip r:embed="rId4"/>
          <a:srcRect l="13178" r="5829"/>
          <a:stretch>
            <a:fillRect/>
          </a:stretch>
        </p:blipFill>
        <p:spPr>
          <a:xfrm>
            <a:off x="5082639" y="115784"/>
            <a:ext cx="7006441" cy="5767120"/>
          </a:xfrm>
          <a:prstGeom prst="rect">
            <a:avLst/>
          </a:prstGeom>
        </p:spPr>
      </p:pic>
      <p:sp>
        <p:nvSpPr>
          <p:cNvPr id="4" name="Title 3">
            <a:extLst>
              <a:ext uri="{FF2B5EF4-FFF2-40B4-BE49-F238E27FC236}">
                <a16:creationId xmlns:a16="http://schemas.microsoft.com/office/drawing/2014/main" id="{B7FE0284-5B7F-B4FB-56C1-C67F30E69E54}"/>
              </a:ext>
            </a:extLst>
          </p:cNvPr>
          <p:cNvSpPr>
            <a:spLocks noGrp="1"/>
          </p:cNvSpPr>
          <p:nvPr>
            <p:ph type="title"/>
          </p:nvPr>
        </p:nvSpPr>
        <p:spPr>
          <a:solidFill>
            <a:srgbClr val="C1E5F5">
              <a:alpha val="74902"/>
            </a:srgbClr>
          </a:solidFill>
        </p:spPr>
        <p:txBody>
          <a:bodyPr/>
          <a:lstStyle/>
          <a:p>
            <a:r>
              <a:rPr lang="en-US" b="1">
                <a:solidFill>
                  <a:schemeClr val="accent2"/>
                </a:solidFill>
              </a:rPr>
              <a:t>Discussion</a:t>
            </a:r>
          </a:p>
        </p:txBody>
      </p:sp>
      <p:sp>
        <p:nvSpPr>
          <p:cNvPr id="2" name="Content Placeholder 1">
            <a:extLst>
              <a:ext uri="{FF2B5EF4-FFF2-40B4-BE49-F238E27FC236}">
                <a16:creationId xmlns:a16="http://schemas.microsoft.com/office/drawing/2014/main" id="{FF2B6C48-72A8-2995-B082-506DE40A3045}"/>
              </a:ext>
            </a:extLst>
          </p:cNvPr>
          <p:cNvSpPr>
            <a:spLocks noGrp="1"/>
          </p:cNvSpPr>
          <p:nvPr>
            <p:ph idx="1"/>
          </p:nvPr>
        </p:nvSpPr>
        <p:spPr>
          <a:xfrm>
            <a:off x="838200" y="1825625"/>
            <a:ext cx="10515600" cy="4057279"/>
          </a:xfrm>
          <a:solidFill>
            <a:srgbClr val="C1E5F5">
              <a:alpha val="85098"/>
            </a:srgbClr>
          </a:solidFill>
        </p:spPr>
        <p:txBody>
          <a:bodyPr/>
          <a:lstStyle/>
          <a:p>
            <a:pPr marL="0" indent="0">
              <a:buNone/>
            </a:pPr>
            <a:r>
              <a:rPr lang="en-US" b="1"/>
              <a:t>Look around the room!</a:t>
            </a:r>
          </a:p>
          <a:p>
            <a:pPr marL="0" indent="0">
              <a:buNone/>
            </a:pPr>
            <a:r>
              <a:rPr lang="en-US"/>
              <a:t>What </a:t>
            </a:r>
            <a:r>
              <a:rPr lang="en-US" b="1"/>
              <a:t>themes</a:t>
            </a:r>
            <a:r>
              <a:rPr lang="en-US"/>
              <a:t> emerge among the connections on societal problems?</a:t>
            </a:r>
          </a:p>
          <a:p>
            <a:pPr marL="0" indent="0">
              <a:buNone/>
            </a:pPr>
            <a:endParaRPr lang="en-US"/>
          </a:p>
          <a:p>
            <a:pPr marL="0" indent="0">
              <a:buNone/>
            </a:pPr>
            <a:r>
              <a:rPr lang="en-US"/>
              <a:t>Who is working on </a:t>
            </a:r>
            <a:r>
              <a:rPr lang="en-US" b="1"/>
              <a:t>similar problems </a:t>
            </a:r>
            <a:r>
              <a:rPr lang="en-US"/>
              <a:t>to your own? </a:t>
            </a:r>
          </a:p>
          <a:p>
            <a:pPr marL="0" indent="0">
              <a:buNone/>
            </a:pPr>
            <a:endParaRPr lang="en-US"/>
          </a:p>
          <a:p>
            <a:pPr marL="0" indent="0">
              <a:buNone/>
            </a:pPr>
            <a:r>
              <a:rPr lang="en-US"/>
              <a:t>Who has </a:t>
            </a:r>
            <a:r>
              <a:rPr lang="en-US" b="1"/>
              <a:t>big plans </a:t>
            </a:r>
            <a:r>
              <a:rPr lang="en-US"/>
              <a:t>that you could plug into?</a:t>
            </a:r>
          </a:p>
        </p:txBody>
      </p:sp>
    </p:spTree>
    <p:extLst>
      <p:ext uri="{BB962C8B-B14F-4D97-AF65-F5344CB8AC3E}">
        <p14:creationId xmlns:p14="http://schemas.microsoft.com/office/powerpoint/2010/main" val="3031465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343FCABF-C00E-60E4-E56C-7A0A2D86F1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6AC53D-3944-2731-A236-6CAD42A812B5}"/>
              </a:ext>
            </a:extLst>
          </p:cNvPr>
          <p:cNvSpPr>
            <a:spLocks noGrp="1"/>
          </p:cNvSpPr>
          <p:nvPr>
            <p:ph type="title"/>
          </p:nvPr>
        </p:nvSpPr>
        <p:spPr/>
        <p:txBody>
          <a:bodyPr>
            <a:normAutofit fontScale="90000"/>
          </a:bodyPr>
          <a:lstStyle/>
          <a:p>
            <a:r>
              <a:rPr lang="en-US" b="1">
                <a:solidFill>
                  <a:schemeClr val="accent2"/>
                </a:solidFill>
              </a:rPr>
              <a:t>Philanthropy </a:t>
            </a:r>
            <a:br>
              <a:rPr lang="en-US" b="1">
                <a:solidFill>
                  <a:schemeClr val="accent2"/>
                </a:solidFill>
              </a:rPr>
            </a:br>
            <a:r>
              <a:rPr lang="en-US" b="1">
                <a:solidFill>
                  <a:schemeClr val="accent2"/>
                </a:solidFill>
              </a:rPr>
              <a:t>and the </a:t>
            </a:r>
            <a:br>
              <a:rPr lang="en-US" b="1">
                <a:solidFill>
                  <a:schemeClr val="accent2"/>
                </a:solidFill>
              </a:rPr>
            </a:br>
            <a:r>
              <a:rPr lang="en-US" b="1">
                <a:solidFill>
                  <a:schemeClr val="accent2"/>
                </a:solidFill>
              </a:rPr>
              <a:t>Innovation </a:t>
            </a:r>
            <a:br>
              <a:rPr lang="en-US" b="1">
                <a:solidFill>
                  <a:schemeClr val="accent2"/>
                </a:solidFill>
              </a:rPr>
            </a:br>
            <a:r>
              <a:rPr lang="en-US" b="1">
                <a:solidFill>
                  <a:schemeClr val="accent2"/>
                </a:solidFill>
              </a:rPr>
              <a:t>Economy</a:t>
            </a:r>
          </a:p>
        </p:txBody>
      </p:sp>
      <p:sp>
        <p:nvSpPr>
          <p:cNvPr id="5" name="Text Placeholder 4">
            <a:extLst>
              <a:ext uri="{FF2B5EF4-FFF2-40B4-BE49-F238E27FC236}">
                <a16:creationId xmlns:a16="http://schemas.microsoft.com/office/drawing/2014/main" id="{090CA985-C198-06F7-F7BF-040A85D18B26}"/>
              </a:ext>
            </a:extLst>
          </p:cNvPr>
          <p:cNvSpPr>
            <a:spLocks noGrp="1"/>
          </p:cNvSpPr>
          <p:nvPr>
            <p:ph type="body" idx="1"/>
          </p:nvPr>
        </p:nvSpPr>
        <p:spPr/>
        <p:txBody>
          <a:bodyPr/>
          <a:lstStyle/>
          <a:p>
            <a:r>
              <a:rPr lang="en-US"/>
              <a:t>A new mindset for social benefit</a:t>
            </a:r>
          </a:p>
        </p:txBody>
      </p:sp>
      <p:pic>
        <p:nvPicPr>
          <p:cNvPr id="7" name="Picture 6">
            <a:extLst>
              <a:ext uri="{FF2B5EF4-FFF2-40B4-BE49-F238E27FC236}">
                <a16:creationId xmlns:a16="http://schemas.microsoft.com/office/drawing/2014/main" id="{EFFE2BE7-CB9D-4555-B2A1-542898CF9A66}"/>
              </a:ext>
            </a:extLst>
          </p:cNvPr>
          <p:cNvPicPr>
            <a:picLocks noChangeAspect="1"/>
          </p:cNvPicPr>
          <p:nvPr/>
        </p:nvPicPr>
        <p:blipFill>
          <a:blip r:embed="rId3"/>
          <a:stretch>
            <a:fillRect/>
          </a:stretch>
        </p:blipFill>
        <p:spPr>
          <a:xfrm>
            <a:off x="7032979" y="0"/>
            <a:ext cx="5159021" cy="5934455"/>
          </a:xfrm>
          <a:prstGeom prst="rect">
            <a:avLst/>
          </a:prstGeom>
        </p:spPr>
      </p:pic>
    </p:spTree>
    <p:extLst>
      <p:ext uri="{BB962C8B-B14F-4D97-AF65-F5344CB8AC3E}">
        <p14:creationId xmlns:p14="http://schemas.microsoft.com/office/powerpoint/2010/main" val="2018551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8FE34B54-7A42-3235-FEC2-7C1A76D48A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800356-3C8C-2191-260B-E3D7A8AD25B1}"/>
              </a:ext>
            </a:extLst>
          </p:cNvPr>
          <p:cNvSpPr>
            <a:spLocks noGrp="1"/>
          </p:cNvSpPr>
          <p:nvPr>
            <p:ph type="title"/>
          </p:nvPr>
        </p:nvSpPr>
        <p:spPr>
          <a:xfrm>
            <a:off x="545123" y="388571"/>
            <a:ext cx="10515600" cy="1325563"/>
          </a:xfrm>
        </p:spPr>
        <p:txBody>
          <a:bodyPr/>
          <a:lstStyle/>
          <a:p>
            <a:r>
              <a:rPr lang="en-US" b="1">
                <a:solidFill>
                  <a:schemeClr val="accent2"/>
                </a:solidFill>
              </a:rPr>
              <a:t>Philanthropy and the </a:t>
            </a:r>
            <a:br>
              <a:rPr lang="en-US" b="1">
                <a:solidFill>
                  <a:schemeClr val="accent2"/>
                </a:solidFill>
              </a:rPr>
            </a:br>
            <a:r>
              <a:rPr lang="en-US" b="1">
                <a:solidFill>
                  <a:schemeClr val="accent2"/>
                </a:solidFill>
              </a:rPr>
              <a:t>Innovation Economy</a:t>
            </a:r>
          </a:p>
        </p:txBody>
      </p:sp>
      <p:sp>
        <p:nvSpPr>
          <p:cNvPr id="2" name="Content Placeholder 1">
            <a:extLst>
              <a:ext uri="{FF2B5EF4-FFF2-40B4-BE49-F238E27FC236}">
                <a16:creationId xmlns:a16="http://schemas.microsoft.com/office/drawing/2014/main" id="{286650C1-2ACB-60B9-C8CD-F659D8BCFEA9}"/>
              </a:ext>
            </a:extLst>
          </p:cNvPr>
          <p:cNvSpPr>
            <a:spLocks noGrp="1"/>
          </p:cNvSpPr>
          <p:nvPr>
            <p:ph sz="half" idx="1"/>
          </p:nvPr>
        </p:nvSpPr>
        <p:spPr>
          <a:xfrm>
            <a:off x="709247" y="2095256"/>
            <a:ext cx="5181600" cy="4351338"/>
          </a:xfrm>
        </p:spPr>
        <p:txBody>
          <a:bodyPr>
            <a:normAutofit/>
          </a:bodyPr>
          <a:lstStyle/>
          <a:p>
            <a:pPr marL="0" indent="0">
              <a:buNone/>
            </a:pPr>
            <a:r>
              <a:rPr lang="en-US"/>
              <a:t>Philanthropic trendsetters have emerged from Silicon Valley tech startups and venture capital.</a:t>
            </a:r>
          </a:p>
          <a:p>
            <a:pPr marL="0" indent="0">
              <a:buNone/>
            </a:pPr>
            <a:r>
              <a:rPr lang="en-US"/>
              <a:t>These corporations found success through </a:t>
            </a:r>
            <a:r>
              <a:rPr lang="en-US" b="1"/>
              <a:t>innovation and disruption.</a:t>
            </a:r>
          </a:p>
          <a:p>
            <a:pPr marL="0" indent="0">
              <a:buNone/>
            </a:pPr>
            <a:endParaRPr lang="en-US"/>
          </a:p>
          <a:p>
            <a:pPr marL="0" indent="0">
              <a:buNone/>
            </a:pPr>
            <a:endParaRPr lang="en-US"/>
          </a:p>
        </p:txBody>
      </p:sp>
      <p:graphicFrame>
        <p:nvGraphicFramePr>
          <p:cNvPr id="6" name="Table 5">
            <a:extLst>
              <a:ext uri="{FF2B5EF4-FFF2-40B4-BE49-F238E27FC236}">
                <a16:creationId xmlns:a16="http://schemas.microsoft.com/office/drawing/2014/main" id="{01822EC4-20CC-06D1-F186-799D42410E71}"/>
              </a:ext>
            </a:extLst>
          </p:cNvPr>
          <p:cNvGraphicFramePr>
            <a:graphicFrameLocks noGrp="1"/>
          </p:cNvGraphicFramePr>
          <p:nvPr>
            <p:extLst>
              <p:ext uri="{D42A27DB-BD31-4B8C-83A1-F6EECF244321}">
                <p14:modId xmlns:p14="http://schemas.microsoft.com/office/powerpoint/2010/main" val="2579492262"/>
              </p:ext>
            </p:extLst>
          </p:nvPr>
        </p:nvGraphicFramePr>
        <p:xfrm>
          <a:off x="7101445" y="1058087"/>
          <a:ext cx="4940136" cy="4741826"/>
        </p:xfrm>
        <a:graphic>
          <a:graphicData uri="http://schemas.openxmlformats.org/drawingml/2006/table">
            <a:tbl>
              <a:tblPr>
                <a:tableStyleId>{5C22544A-7EE6-4342-B048-85BDC9FD1C3A}</a:tableStyleId>
              </a:tblPr>
              <a:tblGrid>
                <a:gridCol w="598926">
                  <a:extLst>
                    <a:ext uri="{9D8B030D-6E8A-4147-A177-3AD203B41FA5}">
                      <a16:colId xmlns:a16="http://schemas.microsoft.com/office/drawing/2014/main" val="1780051829"/>
                    </a:ext>
                  </a:extLst>
                </a:gridCol>
                <a:gridCol w="4341210">
                  <a:extLst>
                    <a:ext uri="{9D8B030D-6E8A-4147-A177-3AD203B41FA5}">
                      <a16:colId xmlns:a16="http://schemas.microsoft.com/office/drawing/2014/main" val="1553680915"/>
                    </a:ext>
                  </a:extLst>
                </a:gridCol>
              </a:tblGrid>
              <a:tr h="249065">
                <a:tc>
                  <a:txBody>
                    <a:bodyPr/>
                    <a:lstStyle/>
                    <a:p>
                      <a:pPr>
                        <a:buNone/>
                      </a:pPr>
                      <a:r>
                        <a:rPr lang="en-US" sz="1400" b="1"/>
                        <a:t>Year</a:t>
                      </a:r>
                    </a:p>
                  </a:txBody>
                  <a:tcPr marL="46789" marR="46789" marT="23394" marB="23394" anchor="ctr"/>
                </a:tc>
                <a:tc>
                  <a:txBody>
                    <a:bodyPr/>
                    <a:lstStyle/>
                    <a:p>
                      <a:pPr>
                        <a:buNone/>
                      </a:pPr>
                      <a:r>
                        <a:rPr lang="en-US" sz="1400" b="1"/>
                        <a:t>Organization</a:t>
                      </a:r>
                    </a:p>
                  </a:txBody>
                  <a:tcPr marL="46789" marR="46789" marT="23394" marB="23394" anchor="ctr"/>
                </a:tc>
                <a:extLst>
                  <a:ext uri="{0D108BD9-81ED-4DB2-BD59-A6C34878D82A}">
                    <a16:rowId xmlns:a16="http://schemas.microsoft.com/office/drawing/2014/main" val="141056599"/>
                  </a:ext>
                </a:extLst>
              </a:tr>
              <a:tr h="253746">
                <a:tc>
                  <a:txBody>
                    <a:bodyPr/>
                    <a:lstStyle/>
                    <a:p>
                      <a:pPr>
                        <a:buNone/>
                      </a:pPr>
                      <a:r>
                        <a:rPr lang="en-US" sz="1400"/>
                        <a:t>1964</a:t>
                      </a:r>
                    </a:p>
                  </a:txBody>
                  <a:tcPr marL="46789" marR="46789" marT="23394" marB="23394" anchor="ctr"/>
                </a:tc>
                <a:tc>
                  <a:txBody>
                    <a:bodyPr/>
                    <a:lstStyle/>
                    <a:p>
                      <a:pPr>
                        <a:buNone/>
                      </a:pPr>
                      <a:r>
                        <a:rPr lang="en-US" sz="1400"/>
                        <a:t>David and Lucile Packard Foundation</a:t>
                      </a:r>
                    </a:p>
                  </a:txBody>
                  <a:tcPr marL="46789" marR="46789" marT="23394" marB="23394" anchor="ctr"/>
                </a:tc>
                <a:extLst>
                  <a:ext uri="{0D108BD9-81ED-4DB2-BD59-A6C34878D82A}">
                    <a16:rowId xmlns:a16="http://schemas.microsoft.com/office/drawing/2014/main" val="1006630549"/>
                  </a:ext>
                </a:extLst>
              </a:tr>
              <a:tr h="292422">
                <a:tc>
                  <a:txBody>
                    <a:bodyPr/>
                    <a:lstStyle/>
                    <a:p>
                      <a:pPr>
                        <a:buNone/>
                      </a:pPr>
                      <a:r>
                        <a:rPr lang="en-US" sz="1400"/>
                        <a:t>1966</a:t>
                      </a:r>
                    </a:p>
                  </a:txBody>
                  <a:tcPr marL="46789" marR="46789" marT="23394" marB="23394" anchor="ctr"/>
                </a:tc>
                <a:tc>
                  <a:txBody>
                    <a:bodyPr/>
                    <a:lstStyle/>
                    <a:p>
                      <a:pPr>
                        <a:buNone/>
                      </a:pPr>
                      <a:r>
                        <a:rPr lang="en-US" sz="1400"/>
                        <a:t>William and Flora Hewlett Foundation</a:t>
                      </a:r>
                    </a:p>
                  </a:txBody>
                  <a:tcPr marL="46789" marR="46789" marT="23394" marB="23394" anchor="ctr"/>
                </a:tc>
                <a:extLst>
                  <a:ext uri="{0D108BD9-81ED-4DB2-BD59-A6C34878D82A}">
                    <a16:rowId xmlns:a16="http://schemas.microsoft.com/office/drawing/2014/main" val="3141617509"/>
                  </a:ext>
                </a:extLst>
              </a:tr>
              <a:tr h="243684">
                <a:tc>
                  <a:txBody>
                    <a:bodyPr/>
                    <a:lstStyle/>
                    <a:p>
                      <a:pPr>
                        <a:buNone/>
                      </a:pPr>
                      <a:r>
                        <a:rPr lang="en-US" sz="1400"/>
                        <a:t>1999</a:t>
                      </a:r>
                    </a:p>
                  </a:txBody>
                  <a:tcPr marL="46789" marR="46789" marT="23394" marB="23394" anchor="ctr"/>
                </a:tc>
                <a:tc>
                  <a:txBody>
                    <a:bodyPr/>
                    <a:lstStyle/>
                    <a:p>
                      <a:pPr>
                        <a:buNone/>
                      </a:pPr>
                      <a:r>
                        <a:rPr lang="en-US" sz="1400"/>
                        <a:t>Michael &amp; Susan Dell Foundation</a:t>
                      </a:r>
                    </a:p>
                  </a:txBody>
                  <a:tcPr marL="46789" marR="46789" marT="23394" marB="23394" anchor="ctr"/>
                </a:tc>
                <a:extLst>
                  <a:ext uri="{0D108BD9-81ED-4DB2-BD59-A6C34878D82A}">
                    <a16:rowId xmlns:a16="http://schemas.microsoft.com/office/drawing/2014/main" val="3454927461"/>
                  </a:ext>
                </a:extLst>
              </a:tr>
              <a:tr h="268053">
                <a:tc>
                  <a:txBody>
                    <a:bodyPr/>
                    <a:lstStyle/>
                    <a:p>
                      <a:pPr>
                        <a:buNone/>
                      </a:pPr>
                      <a:r>
                        <a:rPr lang="en-US" sz="1400"/>
                        <a:t>2000</a:t>
                      </a:r>
                    </a:p>
                  </a:txBody>
                  <a:tcPr marL="46789" marR="46789" marT="23394" marB="23394" anchor="ctr"/>
                </a:tc>
                <a:tc>
                  <a:txBody>
                    <a:bodyPr/>
                    <a:lstStyle/>
                    <a:p>
                      <a:pPr>
                        <a:buNone/>
                      </a:pPr>
                      <a:r>
                        <a:rPr lang="en-US" sz="1400"/>
                        <a:t>Bill &amp; Melinda Gates Foundation</a:t>
                      </a:r>
                    </a:p>
                  </a:txBody>
                  <a:tcPr marL="46789" marR="46789" marT="23394" marB="23394" anchor="ctr"/>
                </a:tc>
                <a:extLst>
                  <a:ext uri="{0D108BD9-81ED-4DB2-BD59-A6C34878D82A}">
                    <a16:rowId xmlns:a16="http://schemas.microsoft.com/office/drawing/2014/main" val="3754205891"/>
                  </a:ext>
                </a:extLst>
              </a:tr>
              <a:tr h="249065">
                <a:tc>
                  <a:txBody>
                    <a:bodyPr/>
                    <a:lstStyle/>
                    <a:p>
                      <a:pPr>
                        <a:buNone/>
                      </a:pPr>
                      <a:r>
                        <a:rPr lang="en-US" sz="1400"/>
                        <a:t>2000</a:t>
                      </a:r>
                    </a:p>
                  </a:txBody>
                  <a:tcPr marL="46789" marR="46789" marT="23394" marB="23394" anchor="ctr"/>
                </a:tc>
                <a:tc>
                  <a:txBody>
                    <a:bodyPr/>
                    <a:lstStyle/>
                    <a:p>
                      <a:pPr>
                        <a:buNone/>
                      </a:pPr>
                      <a:r>
                        <a:rPr lang="en-US" sz="1400"/>
                        <a:t>Gordon &amp; Betty Moore Foundation</a:t>
                      </a:r>
                    </a:p>
                  </a:txBody>
                  <a:tcPr marL="46789" marR="46789" marT="23394" marB="23394" anchor="ctr"/>
                </a:tc>
                <a:extLst>
                  <a:ext uri="{0D108BD9-81ED-4DB2-BD59-A6C34878D82A}">
                    <a16:rowId xmlns:a16="http://schemas.microsoft.com/office/drawing/2014/main" val="391982324"/>
                  </a:ext>
                </a:extLst>
              </a:tr>
              <a:tr h="249065">
                <a:tc>
                  <a:txBody>
                    <a:bodyPr/>
                    <a:lstStyle/>
                    <a:p>
                      <a:pPr>
                        <a:buNone/>
                      </a:pPr>
                      <a:r>
                        <a:rPr lang="en-US" sz="1400"/>
                        <a:t>2004</a:t>
                      </a:r>
                    </a:p>
                  </a:txBody>
                  <a:tcPr marL="46789" marR="46789" marT="23394" marB="23394" anchor="ctr"/>
                </a:tc>
                <a:tc>
                  <a:txBody>
                    <a:bodyPr/>
                    <a:lstStyle/>
                    <a:p>
                      <a:pPr>
                        <a:buNone/>
                      </a:pPr>
                      <a:r>
                        <a:rPr lang="en-US" sz="1400"/>
                        <a:t>Omidyar Network</a:t>
                      </a:r>
                    </a:p>
                  </a:txBody>
                  <a:tcPr marL="46789" marR="46789" marT="23394" marB="23394" anchor="ctr"/>
                </a:tc>
                <a:extLst>
                  <a:ext uri="{0D108BD9-81ED-4DB2-BD59-A6C34878D82A}">
                    <a16:rowId xmlns:a16="http://schemas.microsoft.com/office/drawing/2014/main" val="1104843005"/>
                  </a:ext>
                </a:extLst>
              </a:tr>
              <a:tr h="232925">
                <a:tc>
                  <a:txBody>
                    <a:bodyPr/>
                    <a:lstStyle/>
                    <a:p>
                      <a:pPr>
                        <a:buNone/>
                      </a:pPr>
                      <a:r>
                        <a:rPr lang="en-US" sz="1400"/>
                        <a:t>2006</a:t>
                      </a:r>
                    </a:p>
                  </a:txBody>
                  <a:tcPr marL="46789" marR="46789" marT="23394" marB="23394" anchor="ctr"/>
                </a:tc>
                <a:tc>
                  <a:txBody>
                    <a:bodyPr/>
                    <a:lstStyle/>
                    <a:p>
                      <a:pPr>
                        <a:buNone/>
                      </a:pPr>
                      <a:r>
                        <a:rPr lang="en-US" sz="1400"/>
                        <a:t>Schmidt Family Foundation</a:t>
                      </a:r>
                    </a:p>
                  </a:txBody>
                  <a:tcPr marL="46789" marR="46789" marT="23394" marB="23394" anchor="ctr"/>
                </a:tc>
                <a:extLst>
                  <a:ext uri="{0D108BD9-81ED-4DB2-BD59-A6C34878D82A}">
                    <a16:rowId xmlns:a16="http://schemas.microsoft.com/office/drawing/2014/main" val="2616924398"/>
                  </a:ext>
                </a:extLst>
              </a:tr>
              <a:tr h="249065">
                <a:tc>
                  <a:txBody>
                    <a:bodyPr/>
                    <a:lstStyle/>
                    <a:p>
                      <a:pPr>
                        <a:buNone/>
                      </a:pPr>
                      <a:r>
                        <a:rPr lang="en-US" sz="1400"/>
                        <a:t>2011</a:t>
                      </a:r>
                    </a:p>
                  </a:txBody>
                  <a:tcPr marL="46789" marR="46789" marT="23394" marB="23394" anchor="ctr"/>
                </a:tc>
                <a:tc>
                  <a:txBody>
                    <a:bodyPr/>
                    <a:lstStyle/>
                    <a:p>
                      <a:pPr>
                        <a:buNone/>
                      </a:pPr>
                      <a:r>
                        <a:rPr lang="en-US" sz="1400"/>
                        <a:t>Emerson Collective (Laurene Powell Jobs)</a:t>
                      </a:r>
                    </a:p>
                  </a:txBody>
                  <a:tcPr marL="46789" marR="46789" marT="23394" marB="23394" anchor="ctr"/>
                </a:tc>
                <a:extLst>
                  <a:ext uri="{0D108BD9-81ED-4DB2-BD59-A6C34878D82A}">
                    <a16:rowId xmlns:a16="http://schemas.microsoft.com/office/drawing/2014/main" val="86939488"/>
                  </a:ext>
                </a:extLst>
              </a:tr>
              <a:tr h="249065">
                <a:tc>
                  <a:txBody>
                    <a:bodyPr/>
                    <a:lstStyle/>
                    <a:p>
                      <a:pPr>
                        <a:buNone/>
                      </a:pPr>
                      <a:r>
                        <a:rPr lang="en-US" sz="1400"/>
                        <a:t>2011</a:t>
                      </a:r>
                    </a:p>
                  </a:txBody>
                  <a:tcPr marL="46789" marR="46789" marT="23394" marB="23394" anchor="ctr"/>
                </a:tc>
                <a:tc>
                  <a:txBody>
                    <a:bodyPr/>
                    <a:lstStyle/>
                    <a:p>
                      <a:pPr>
                        <a:buNone/>
                      </a:pPr>
                      <a:r>
                        <a:rPr lang="en-US" sz="1400"/>
                        <a:t>Good Ventures</a:t>
                      </a:r>
                    </a:p>
                  </a:txBody>
                  <a:tcPr marL="46789" marR="46789" marT="23394" marB="23394" anchor="ctr"/>
                </a:tc>
                <a:extLst>
                  <a:ext uri="{0D108BD9-81ED-4DB2-BD59-A6C34878D82A}">
                    <a16:rowId xmlns:a16="http://schemas.microsoft.com/office/drawing/2014/main" val="879752180"/>
                  </a:ext>
                </a:extLst>
              </a:tr>
              <a:tr h="249065">
                <a:tc>
                  <a:txBody>
                    <a:bodyPr/>
                    <a:lstStyle/>
                    <a:p>
                      <a:pPr>
                        <a:buNone/>
                      </a:pPr>
                      <a:r>
                        <a:rPr lang="en-US" sz="1400"/>
                        <a:t>2014</a:t>
                      </a:r>
                    </a:p>
                  </a:txBody>
                  <a:tcPr marL="46789" marR="46789" marT="23394" marB="23394" anchor="ctr"/>
                </a:tc>
                <a:tc>
                  <a:txBody>
                    <a:bodyPr/>
                    <a:lstStyle/>
                    <a:p>
                      <a:pPr>
                        <a:buNone/>
                      </a:pPr>
                      <a:r>
                        <a:rPr lang="en-US" sz="1400"/>
                        <a:t>Open Philanthropy Project</a:t>
                      </a:r>
                    </a:p>
                  </a:txBody>
                  <a:tcPr marL="46789" marR="46789" marT="23394" marB="23394" anchor="ctr"/>
                </a:tc>
                <a:extLst>
                  <a:ext uri="{0D108BD9-81ED-4DB2-BD59-A6C34878D82A}">
                    <a16:rowId xmlns:a16="http://schemas.microsoft.com/office/drawing/2014/main" val="1268587554"/>
                  </a:ext>
                </a:extLst>
              </a:tr>
              <a:tr h="249065">
                <a:tc>
                  <a:txBody>
                    <a:bodyPr/>
                    <a:lstStyle/>
                    <a:p>
                      <a:pPr>
                        <a:buNone/>
                      </a:pPr>
                      <a:r>
                        <a:rPr lang="en-US" sz="1400"/>
                        <a:t>2015</a:t>
                      </a:r>
                    </a:p>
                  </a:txBody>
                  <a:tcPr marL="46789" marR="46789" marT="23394" marB="23394" anchor="ctr"/>
                </a:tc>
                <a:tc>
                  <a:txBody>
                    <a:bodyPr/>
                    <a:lstStyle/>
                    <a:p>
                      <a:pPr>
                        <a:buNone/>
                      </a:pPr>
                      <a:r>
                        <a:rPr lang="en-US" sz="1400"/>
                        <a:t>Ballmer Group</a:t>
                      </a:r>
                    </a:p>
                  </a:txBody>
                  <a:tcPr marL="46789" marR="46789" marT="23394" marB="23394" anchor="ctr"/>
                </a:tc>
                <a:extLst>
                  <a:ext uri="{0D108BD9-81ED-4DB2-BD59-A6C34878D82A}">
                    <a16:rowId xmlns:a16="http://schemas.microsoft.com/office/drawing/2014/main" val="4294686509"/>
                  </a:ext>
                </a:extLst>
              </a:tr>
              <a:tr h="249065">
                <a:tc>
                  <a:txBody>
                    <a:bodyPr/>
                    <a:lstStyle/>
                    <a:p>
                      <a:pPr>
                        <a:buNone/>
                      </a:pPr>
                      <a:r>
                        <a:rPr lang="en-US" sz="1400"/>
                        <a:t>2015</a:t>
                      </a:r>
                    </a:p>
                  </a:txBody>
                  <a:tcPr marL="46789" marR="46789" marT="23394" marB="23394" anchor="ctr"/>
                </a:tc>
                <a:tc>
                  <a:txBody>
                    <a:bodyPr/>
                    <a:lstStyle/>
                    <a:p>
                      <a:pPr>
                        <a:buNone/>
                      </a:pPr>
                      <a:r>
                        <a:rPr lang="en-US" sz="1400"/>
                        <a:t>Chan Zuckerberg Initiative</a:t>
                      </a:r>
                    </a:p>
                  </a:txBody>
                  <a:tcPr marL="46789" marR="46789" marT="23394" marB="23394" anchor="ctr"/>
                </a:tc>
                <a:extLst>
                  <a:ext uri="{0D108BD9-81ED-4DB2-BD59-A6C34878D82A}">
                    <a16:rowId xmlns:a16="http://schemas.microsoft.com/office/drawing/2014/main" val="3777447053"/>
                  </a:ext>
                </a:extLst>
              </a:tr>
              <a:tr h="249065">
                <a:tc>
                  <a:txBody>
                    <a:bodyPr/>
                    <a:lstStyle/>
                    <a:p>
                      <a:pPr>
                        <a:buNone/>
                      </a:pPr>
                      <a:r>
                        <a:rPr lang="en-US" sz="1400"/>
                        <a:t>2015</a:t>
                      </a:r>
                    </a:p>
                  </a:txBody>
                  <a:tcPr marL="46789" marR="46789" marT="23394" marB="23394" anchor="ctr"/>
                </a:tc>
                <a:tc>
                  <a:txBody>
                    <a:bodyPr/>
                    <a:lstStyle/>
                    <a:p>
                      <a:pPr>
                        <a:buNone/>
                      </a:pPr>
                      <a:r>
                        <a:rPr lang="en-US" sz="1400"/>
                        <a:t>Pivotal Ventures (Melinda French Gates)</a:t>
                      </a:r>
                    </a:p>
                  </a:txBody>
                  <a:tcPr marL="46789" marR="46789" marT="23394" marB="23394" anchor="ctr"/>
                </a:tc>
                <a:extLst>
                  <a:ext uri="{0D108BD9-81ED-4DB2-BD59-A6C34878D82A}">
                    <a16:rowId xmlns:a16="http://schemas.microsoft.com/office/drawing/2014/main" val="3725988538"/>
                  </a:ext>
                </a:extLst>
              </a:tr>
              <a:tr h="249065">
                <a:tc>
                  <a:txBody>
                    <a:bodyPr/>
                    <a:lstStyle/>
                    <a:p>
                      <a:pPr>
                        <a:buNone/>
                      </a:pPr>
                      <a:r>
                        <a:rPr lang="en-US" sz="1400"/>
                        <a:t>2020</a:t>
                      </a:r>
                    </a:p>
                  </a:txBody>
                  <a:tcPr marL="46789" marR="46789" marT="23394" marB="23394" anchor="ctr"/>
                </a:tc>
                <a:tc>
                  <a:txBody>
                    <a:bodyPr/>
                    <a:lstStyle/>
                    <a:p>
                      <a:pPr>
                        <a:buNone/>
                      </a:pPr>
                      <a:r>
                        <a:rPr lang="en-US" sz="1400"/>
                        <a:t>Bezos Earth Fund</a:t>
                      </a:r>
                    </a:p>
                  </a:txBody>
                  <a:tcPr marL="46789" marR="46789" marT="23394" marB="23394" anchor="ctr"/>
                </a:tc>
                <a:extLst>
                  <a:ext uri="{0D108BD9-81ED-4DB2-BD59-A6C34878D82A}">
                    <a16:rowId xmlns:a16="http://schemas.microsoft.com/office/drawing/2014/main" val="3501976888"/>
                  </a:ext>
                </a:extLst>
              </a:tr>
              <a:tr h="279131">
                <a:tc>
                  <a:txBody>
                    <a:bodyPr/>
                    <a:lstStyle/>
                    <a:p>
                      <a:pPr>
                        <a:buNone/>
                      </a:pPr>
                      <a:r>
                        <a:rPr lang="en-US" sz="1400"/>
                        <a:t>2022</a:t>
                      </a:r>
                    </a:p>
                  </a:txBody>
                  <a:tcPr marL="46789" marR="46789" marT="23394" marB="23394" anchor="ctr"/>
                </a:tc>
                <a:tc>
                  <a:txBody>
                    <a:bodyPr/>
                    <a:lstStyle/>
                    <a:p>
                      <a:pPr>
                        <a:buNone/>
                      </a:pPr>
                      <a:r>
                        <a:rPr lang="en-US" sz="1400"/>
                        <a:t>Yield Giving (MacKenzie Scott)</a:t>
                      </a:r>
                    </a:p>
                  </a:txBody>
                  <a:tcPr marL="46789" marR="46789" marT="23394" marB="23394" anchor="ctr"/>
                </a:tc>
                <a:extLst>
                  <a:ext uri="{0D108BD9-81ED-4DB2-BD59-A6C34878D82A}">
                    <a16:rowId xmlns:a16="http://schemas.microsoft.com/office/drawing/2014/main" val="931650548"/>
                  </a:ext>
                </a:extLst>
              </a:tr>
              <a:tr h="249065">
                <a:tc>
                  <a:txBody>
                    <a:bodyPr/>
                    <a:lstStyle/>
                    <a:p>
                      <a:pPr>
                        <a:buNone/>
                      </a:pPr>
                      <a:r>
                        <a:rPr lang="en-US" sz="1400"/>
                        <a:t>2023</a:t>
                      </a:r>
                    </a:p>
                  </a:txBody>
                  <a:tcPr marL="46789" marR="46789" marT="23394" marB="23394" anchor="ctr"/>
                </a:tc>
                <a:tc>
                  <a:txBody>
                    <a:bodyPr/>
                    <a:lstStyle/>
                    <a:p>
                      <a:pPr>
                        <a:buNone/>
                      </a:pPr>
                      <a:r>
                        <a:rPr lang="en-US" sz="1400"/>
                        <a:t>Jen-Hsun and Lori Huang Foundation</a:t>
                      </a:r>
                    </a:p>
                  </a:txBody>
                  <a:tcPr marL="46789" marR="46789" marT="23394" marB="23394" anchor="ctr"/>
                </a:tc>
                <a:extLst>
                  <a:ext uri="{0D108BD9-81ED-4DB2-BD59-A6C34878D82A}">
                    <a16:rowId xmlns:a16="http://schemas.microsoft.com/office/drawing/2014/main" val="2873680293"/>
                  </a:ext>
                </a:extLst>
              </a:tr>
              <a:tr h="249065">
                <a:tc>
                  <a:txBody>
                    <a:bodyPr/>
                    <a:lstStyle/>
                    <a:p>
                      <a:pPr>
                        <a:buNone/>
                      </a:pPr>
                      <a:r>
                        <a:rPr lang="en-US" sz="1400"/>
                        <a:t>2024</a:t>
                      </a:r>
                    </a:p>
                  </a:txBody>
                  <a:tcPr marL="46789" marR="46789" marT="23394" marB="23394" anchor="ctr"/>
                </a:tc>
                <a:tc>
                  <a:txBody>
                    <a:bodyPr/>
                    <a:lstStyle/>
                    <a:p>
                      <a:pPr>
                        <a:buNone/>
                      </a:pPr>
                      <a:r>
                        <a:rPr lang="en-US" sz="1400"/>
                        <a:t>Coefficient Giving</a:t>
                      </a:r>
                    </a:p>
                  </a:txBody>
                  <a:tcPr marL="46789" marR="46789" marT="23394" marB="23394" anchor="ctr"/>
                </a:tc>
                <a:extLst>
                  <a:ext uri="{0D108BD9-81ED-4DB2-BD59-A6C34878D82A}">
                    <a16:rowId xmlns:a16="http://schemas.microsoft.com/office/drawing/2014/main" val="1214030909"/>
                  </a:ext>
                </a:extLst>
              </a:tr>
            </a:tbl>
          </a:graphicData>
        </a:graphic>
      </p:graphicFrame>
    </p:spTree>
    <p:extLst>
      <p:ext uri="{BB962C8B-B14F-4D97-AF65-F5344CB8AC3E}">
        <p14:creationId xmlns:p14="http://schemas.microsoft.com/office/powerpoint/2010/main" val="2408812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B2F8C72B-AE04-234D-7C2C-0D9A4E6D29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165AC9-6A99-67DF-F79B-DDE7C1FB83E9}"/>
              </a:ext>
            </a:extLst>
          </p:cNvPr>
          <p:cNvSpPr>
            <a:spLocks noGrp="1"/>
          </p:cNvSpPr>
          <p:nvPr>
            <p:ph type="title"/>
          </p:nvPr>
        </p:nvSpPr>
        <p:spPr>
          <a:xfrm>
            <a:off x="756138" y="388571"/>
            <a:ext cx="10515600" cy="1325563"/>
          </a:xfrm>
        </p:spPr>
        <p:txBody>
          <a:bodyPr/>
          <a:lstStyle/>
          <a:p>
            <a:r>
              <a:rPr lang="en-US" b="1">
                <a:solidFill>
                  <a:schemeClr val="accent2"/>
                </a:solidFill>
              </a:rPr>
              <a:t>Philanthropy and the </a:t>
            </a:r>
            <a:br>
              <a:rPr lang="en-US" b="1">
                <a:solidFill>
                  <a:schemeClr val="accent2"/>
                </a:solidFill>
              </a:rPr>
            </a:br>
            <a:r>
              <a:rPr lang="en-US" b="1">
                <a:solidFill>
                  <a:schemeClr val="accent2"/>
                </a:solidFill>
              </a:rPr>
              <a:t>Innovation Economy</a:t>
            </a:r>
          </a:p>
        </p:txBody>
      </p:sp>
      <p:sp>
        <p:nvSpPr>
          <p:cNvPr id="2" name="Content Placeholder 1">
            <a:extLst>
              <a:ext uri="{FF2B5EF4-FFF2-40B4-BE49-F238E27FC236}">
                <a16:creationId xmlns:a16="http://schemas.microsoft.com/office/drawing/2014/main" id="{13AA5BEE-3A11-F6A5-EE55-A8AC8F5B3D4B}"/>
              </a:ext>
            </a:extLst>
          </p:cNvPr>
          <p:cNvSpPr>
            <a:spLocks noGrp="1"/>
          </p:cNvSpPr>
          <p:nvPr>
            <p:ph sz="half" idx="1"/>
          </p:nvPr>
        </p:nvSpPr>
        <p:spPr>
          <a:xfrm>
            <a:off x="826477" y="2048364"/>
            <a:ext cx="5181600" cy="4351338"/>
          </a:xfrm>
        </p:spPr>
        <p:txBody>
          <a:bodyPr>
            <a:normAutofit/>
          </a:bodyPr>
          <a:lstStyle/>
          <a:p>
            <a:pPr marL="0" indent="0">
              <a:buNone/>
            </a:pPr>
            <a:r>
              <a:rPr lang="en-US"/>
              <a:t>The lessons of success in the innovation economy are being applied to philanthropic problems.</a:t>
            </a:r>
            <a:endParaRPr lang="en-US" b="1"/>
          </a:p>
          <a:p>
            <a:pPr marL="0" indent="0">
              <a:buNone/>
            </a:pPr>
            <a:endParaRPr lang="en-US"/>
          </a:p>
          <a:p>
            <a:pPr marL="0" indent="0">
              <a:buNone/>
            </a:pPr>
            <a:endParaRPr lang="en-US"/>
          </a:p>
        </p:txBody>
      </p:sp>
      <p:sp>
        <p:nvSpPr>
          <p:cNvPr id="3" name="Content Placeholder 2">
            <a:extLst>
              <a:ext uri="{FF2B5EF4-FFF2-40B4-BE49-F238E27FC236}">
                <a16:creationId xmlns:a16="http://schemas.microsoft.com/office/drawing/2014/main" id="{42281F7F-2513-AEB9-0832-303E34C3DBE8}"/>
              </a:ext>
            </a:extLst>
          </p:cNvPr>
          <p:cNvSpPr>
            <a:spLocks noGrp="1"/>
          </p:cNvSpPr>
          <p:nvPr>
            <p:ph sz="half" idx="2"/>
          </p:nvPr>
        </p:nvSpPr>
        <p:spPr>
          <a:xfrm>
            <a:off x="6641123" y="1931133"/>
            <a:ext cx="5181600" cy="4351338"/>
          </a:xfrm>
        </p:spPr>
        <p:txBody>
          <a:bodyPr/>
          <a:lstStyle/>
          <a:p>
            <a:r>
              <a:rPr lang="en-US" b="1"/>
              <a:t>Impact as Return on Investment</a:t>
            </a:r>
          </a:p>
          <a:p>
            <a:pPr lvl="1"/>
            <a:r>
              <a:rPr lang="en-US"/>
              <a:t>Harnessing Unique Assets</a:t>
            </a:r>
          </a:p>
          <a:p>
            <a:r>
              <a:rPr lang="en-US" b="1"/>
              <a:t>Innovation</a:t>
            </a:r>
            <a:r>
              <a:rPr lang="en-US"/>
              <a:t> </a:t>
            </a:r>
          </a:p>
          <a:p>
            <a:pPr lvl="1"/>
            <a:r>
              <a:rPr lang="en-US"/>
              <a:t>Transformational/Disruptive</a:t>
            </a:r>
          </a:p>
          <a:p>
            <a:r>
              <a:rPr lang="en-US" b="1"/>
              <a:t>Cross-Functional Solutions</a:t>
            </a:r>
          </a:p>
          <a:p>
            <a:pPr lvl="1"/>
            <a:r>
              <a:rPr lang="en-US"/>
              <a:t>Transdisciplinary</a:t>
            </a:r>
          </a:p>
          <a:p>
            <a:r>
              <a:rPr lang="en-US" b="1"/>
              <a:t>Urgency Prioritization</a:t>
            </a:r>
          </a:p>
          <a:p>
            <a:endParaRPr lang="en-US"/>
          </a:p>
          <a:p>
            <a:endParaRPr lang="en-US"/>
          </a:p>
        </p:txBody>
      </p:sp>
    </p:spTree>
    <p:extLst>
      <p:ext uri="{BB962C8B-B14F-4D97-AF65-F5344CB8AC3E}">
        <p14:creationId xmlns:p14="http://schemas.microsoft.com/office/powerpoint/2010/main" val="113011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507B4-30CC-22DC-1FBD-DDB7589C5AEB}"/>
              </a:ext>
            </a:extLst>
          </p:cNvPr>
          <p:cNvSpPr>
            <a:spLocks noGrp="1"/>
          </p:cNvSpPr>
          <p:nvPr>
            <p:ph type="title"/>
          </p:nvPr>
        </p:nvSpPr>
        <p:spPr/>
        <p:txBody>
          <a:bodyPr>
            <a:normAutofit fontScale="90000"/>
          </a:bodyPr>
          <a:lstStyle/>
          <a:p>
            <a:r>
              <a:rPr lang="en-US" b="1">
                <a:solidFill>
                  <a:schemeClr val="accent2"/>
                </a:solidFill>
              </a:rPr>
              <a:t>Example: Coefficient Giving’s Launchpad Funds</a:t>
            </a:r>
          </a:p>
        </p:txBody>
      </p:sp>
      <p:sp>
        <p:nvSpPr>
          <p:cNvPr id="3" name="Content Placeholder 2">
            <a:extLst>
              <a:ext uri="{FF2B5EF4-FFF2-40B4-BE49-F238E27FC236}">
                <a16:creationId xmlns:a16="http://schemas.microsoft.com/office/drawing/2014/main" id="{7DE15F48-C609-645C-2BFB-65FB0182DEE3}"/>
              </a:ext>
            </a:extLst>
          </p:cNvPr>
          <p:cNvSpPr>
            <a:spLocks noGrp="1"/>
          </p:cNvSpPr>
          <p:nvPr>
            <p:ph idx="1"/>
          </p:nvPr>
        </p:nvSpPr>
        <p:spPr>
          <a:solidFill>
            <a:srgbClr val="C1E5F5"/>
          </a:solidFill>
        </p:spPr>
        <p:txBody>
          <a:bodyPr>
            <a:noAutofit/>
          </a:bodyPr>
          <a:lstStyle/>
          <a:p>
            <a:pPr marL="0" indent="0">
              <a:buNone/>
            </a:pPr>
            <a:r>
              <a:rPr lang="en-US" sz="1800"/>
              <a:t>Coefficient Giving is accepting expressions of interest (EOIs) for Launchpad Funds: new or scalable funds tackling important, underfunded problems in </a:t>
            </a:r>
            <a:r>
              <a:rPr lang="en-US" sz="1800">
                <a:hlinkClick r:id="rId3"/>
              </a:rPr>
              <a:t>global health and wellbeing</a:t>
            </a:r>
            <a:r>
              <a:rPr lang="en-US" sz="1800"/>
              <a:t>. </a:t>
            </a:r>
          </a:p>
          <a:p>
            <a:pPr marL="0" indent="0">
              <a:buNone/>
            </a:pPr>
            <a:r>
              <a:rPr lang="en-US" sz="1800"/>
              <a:t>We are seeking EOIs in two tracks: (1) </a:t>
            </a:r>
            <a:r>
              <a:rPr lang="en-US" sz="1800" b="1" i="1"/>
              <a:t>pre-seed funding</a:t>
            </a:r>
            <a:r>
              <a:rPr lang="en-US" sz="1800" b="1"/>
              <a:t> of $200k–$10m over up to 24 months</a:t>
            </a:r>
            <a:r>
              <a:rPr lang="en-US" sz="1800"/>
              <a:t>, and (2) </a:t>
            </a:r>
            <a:r>
              <a:rPr lang="en-US" sz="1800" b="1" i="1"/>
              <a:t>seed and scaling</a:t>
            </a:r>
            <a:r>
              <a:rPr lang="en-US" sz="1800" b="1"/>
              <a:t> funding of $10m–$50m+ over up to 36 months</a:t>
            </a:r>
            <a:r>
              <a:rPr lang="en-US" sz="1800"/>
              <a:t>. In both tracks, we’ll weigh how our funding would be used directly as well as the fund’s potential to attract and cost-effectively deploy $100m+ from other funders over the next several years. We expect to make </a:t>
            </a:r>
            <a:r>
              <a:rPr lang="en-US" sz="1800" b="1"/>
              <a:t>at least 10 pre-seed grants</a:t>
            </a:r>
            <a:r>
              <a:rPr lang="en-US" sz="1800"/>
              <a:t> and </a:t>
            </a:r>
            <a:r>
              <a:rPr lang="en-US" sz="1800" b="1"/>
              <a:t>at least 3 seed and scaling grants</a:t>
            </a:r>
            <a:r>
              <a:rPr lang="en-US" sz="1800"/>
              <a:t>, with the possibility of making significantly more in each track if there are promising opportunities. </a:t>
            </a:r>
          </a:p>
          <a:p>
            <a:pPr marL="0" indent="0">
              <a:buNone/>
            </a:pPr>
            <a:r>
              <a:rPr lang="en-US" sz="1800" i="1"/>
              <a:t>This RFP closed on October 2, 2026. We are no longer accepting applications.</a:t>
            </a:r>
            <a:endParaRPr lang="en-US" sz="1800"/>
          </a:p>
          <a:p>
            <a:pPr marL="0" indent="0">
              <a:buNone/>
            </a:pPr>
            <a:endParaRPr lang="en-US"/>
          </a:p>
        </p:txBody>
      </p:sp>
      <p:sp>
        <p:nvSpPr>
          <p:cNvPr id="4" name="Text Placeholder 3">
            <a:extLst>
              <a:ext uri="{FF2B5EF4-FFF2-40B4-BE49-F238E27FC236}">
                <a16:creationId xmlns:a16="http://schemas.microsoft.com/office/drawing/2014/main" id="{12C3C41D-413B-8303-2F74-83FB2E4EC335}"/>
              </a:ext>
            </a:extLst>
          </p:cNvPr>
          <p:cNvSpPr>
            <a:spLocks noGrp="1"/>
          </p:cNvSpPr>
          <p:nvPr>
            <p:ph type="body" sz="half" idx="2"/>
          </p:nvPr>
        </p:nvSpPr>
        <p:spPr>
          <a:xfrm>
            <a:off x="839788" y="2221523"/>
            <a:ext cx="3932237" cy="3811588"/>
          </a:xfrm>
        </p:spPr>
        <p:txBody>
          <a:bodyPr>
            <a:normAutofit/>
          </a:bodyPr>
          <a:lstStyle/>
          <a:p>
            <a:r>
              <a:rPr lang="en-US"/>
              <a:t>This call from Coefficient Giving (founded by Dustin Moskovitz, co-founder of Facebook and Asana)</a:t>
            </a:r>
          </a:p>
          <a:p>
            <a:r>
              <a:rPr lang="en-US" b="1"/>
              <a:t>Impact </a:t>
            </a:r>
            <a:r>
              <a:rPr lang="en-US"/>
              <a:t>– 1,000x ROI multiplier = every dollar should create as much value as $1,000 for someone earning $50K/year.</a:t>
            </a:r>
          </a:p>
          <a:p>
            <a:r>
              <a:rPr lang="en-US" b="1"/>
              <a:t>Innovation</a:t>
            </a:r>
            <a:r>
              <a:rPr lang="en-US"/>
              <a:t> – severe problem that is underfunded relative to its importance.</a:t>
            </a:r>
          </a:p>
          <a:p>
            <a:r>
              <a:rPr lang="en-US" b="1"/>
              <a:t>Team </a:t>
            </a:r>
            <a:r>
              <a:rPr lang="en-US"/>
              <a:t>- the individual or team behind the proposal has the track record, judgment, and </a:t>
            </a:r>
            <a:r>
              <a:rPr lang="en-US" i="1"/>
              <a:t>network</a:t>
            </a:r>
            <a:r>
              <a:rPr lang="en-US"/>
              <a:t> required to achieve the targeted outcome.</a:t>
            </a:r>
          </a:p>
        </p:txBody>
      </p:sp>
    </p:spTree>
    <p:extLst>
      <p:ext uri="{BB962C8B-B14F-4D97-AF65-F5344CB8AC3E}">
        <p14:creationId xmlns:p14="http://schemas.microsoft.com/office/powerpoint/2010/main" val="1161577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DF30DE-4872-808D-FEE1-94EC225E1894}"/>
              </a:ext>
            </a:extLst>
          </p:cNvPr>
          <p:cNvSpPr>
            <a:spLocks noGrp="1"/>
          </p:cNvSpPr>
          <p:nvPr>
            <p:ph type="title"/>
          </p:nvPr>
        </p:nvSpPr>
        <p:spPr>
          <a:xfrm>
            <a:off x="839788" y="457200"/>
            <a:ext cx="4064721" cy="2084120"/>
          </a:xfrm>
        </p:spPr>
        <p:txBody>
          <a:bodyPr>
            <a:normAutofit fontScale="90000"/>
          </a:bodyPr>
          <a:lstStyle/>
          <a:p>
            <a:r>
              <a:rPr lang="en-US" b="1">
                <a:solidFill>
                  <a:schemeClr val="accent2"/>
                </a:solidFill>
              </a:rPr>
              <a:t>Example: </a:t>
            </a:r>
            <a:br>
              <a:rPr lang="en-US" b="1">
                <a:solidFill>
                  <a:schemeClr val="accent2"/>
                </a:solidFill>
              </a:rPr>
            </a:br>
            <a:r>
              <a:rPr lang="en-US" b="1">
                <a:solidFill>
                  <a:schemeClr val="accent2"/>
                </a:solidFill>
              </a:rPr>
              <a:t>Burroughs Wellcome Fund’s Next Gen Pregnancy (NGP) Initiative</a:t>
            </a:r>
          </a:p>
        </p:txBody>
      </p:sp>
      <p:sp>
        <p:nvSpPr>
          <p:cNvPr id="6" name="Content Placeholder 5">
            <a:extLst>
              <a:ext uri="{FF2B5EF4-FFF2-40B4-BE49-F238E27FC236}">
                <a16:creationId xmlns:a16="http://schemas.microsoft.com/office/drawing/2014/main" id="{650FCCA0-499B-3895-A923-9B0F77BB7C0F}"/>
              </a:ext>
            </a:extLst>
          </p:cNvPr>
          <p:cNvSpPr>
            <a:spLocks noGrp="1"/>
          </p:cNvSpPr>
          <p:nvPr>
            <p:ph idx="1"/>
          </p:nvPr>
        </p:nvSpPr>
        <p:spPr>
          <a:solidFill>
            <a:schemeClr val="accent2">
              <a:lumMod val="20000"/>
              <a:lumOff val="80000"/>
            </a:schemeClr>
          </a:solidFill>
        </p:spPr>
        <p:txBody>
          <a:bodyPr>
            <a:normAutofit fontScale="92500" lnSpcReduction="20000"/>
          </a:bodyPr>
          <a:lstStyle/>
          <a:p>
            <a:pPr marL="0" indent="0">
              <a:lnSpc>
                <a:spcPct val="110000"/>
              </a:lnSpc>
              <a:spcBef>
                <a:spcPts val="0"/>
              </a:spcBef>
              <a:buNone/>
            </a:pPr>
            <a:r>
              <a:rPr lang="en-US" sz="1800"/>
              <a:t>NGP is a highly competitive program that provides $700,000 in support over four years for scientists who are committed to an academic career in pregnancy research.</a:t>
            </a:r>
          </a:p>
          <a:p>
            <a:pPr marL="0" indent="0">
              <a:lnSpc>
                <a:spcPct val="110000"/>
              </a:lnSpc>
              <a:spcBef>
                <a:spcPts val="0"/>
              </a:spcBef>
              <a:buNone/>
            </a:pPr>
            <a:endParaRPr lang="en-US" sz="1800"/>
          </a:p>
          <a:p>
            <a:pPr marL="0" indent="0">
              <a:lnSpc>
                <a:spcPct val="110000"/>
              </a:lnSpc>
              <a:spcBef>
                <a:spcPts val="0"/>
              </a:spcBef>
              <a:buNone/>
            </a:pPr>
            <a:r>
              <a:rPr lang="en-US" sz="1800"/>
              <a:t>The NGP program aims to fund </a:t>
            </a:r>
            <a:r>
              <a:rPr lang="en-US" sz="1800" b="1"/>
              <a:t>innovative basic science research</a:t>
            </a:r>
            <a:r>
              <a:rPr lang="en-US" sz="1800"/>
              <a:t>, with high-risk/high-reward projects focused on the following priority areas:</a:t>
            </a:r>
          </a:p>
          <a:p>
            <a:pPr>
              <a:lnSpc>
                <a:spcPct val="110000"/>
              </a:lnSpc>
              <a:spcBef>
                <a:spcPts val="0"/>
              </a:spcBef>
            </a:pPr>
            <a:r>
              <a:rPr lang="en-US" sz="1800"/>
              <a:t>Mechanisms of healthy pregnancy (e.g., normal physiology and biological underpinnings of healthy pregnancy).</a:t>
            </a:r>
          </a:p>
          <a:p>
            <a:pPr>
              <a:lnSpc>
                <a:spcPct val="110000"/>
              </a:lnSpc>
              <a:spcBef>
                <a:spcPts val="0"/>
              </a:spcBef>
            </a:pPr>
            <a:r>
              <a:rPr lang="en-US" sz="1800"/>
              <a:t>Preterm birth.</a:t>
            </a:r>
          </a:p>
          <a:p>
            <a:pPr>
              <a:lnSpc>
                <a:spcPct val="110000"/>
              </a:lnSpc>
              <a:spcBef>
                <a:spcPts val="0"/>
              </a:spcBef>
            </a:pPr>
            <a:r>
              <a:rPr lang="en-US" sz="1800"/>
              <a:t>Pregnancy loss (after 12 weeks) and recurrent pregnancy loss.</a:t>
            </a:r>
          </a:p>
          <a:p>
            <a:pPr>
              <a:lnSpc>
                <a:spcPct val="110000"/>
              </a:lnSpc>
              <a:spcBef>
                <a:spcPts val="0"/>
              </a:spcBef>
            </a:pPr>
            <a:r>
              <a:rPr lang="en-US" sz="1800"/>
              <a:t>Pre-eclampsia.</a:t>
            </a:r>
          </a:p>
          <a:p>
            <a:pPr marL="0" indent="0">
              <a:lnSpc>
                <a:spcPct val="110000"/>
              </a:lnSpc>
              <a:spcBef>
                <a:spcPts val="0"/>
              </a:spcBef>
              <a:buNone/>
            </a:pPr>
            <a:endParaRPr lang="en-US" sz="1800"/>
          </a:p>
          <a:p>
            <a:pPr marL="0" indent="0">
              <a:lnSpc>
                <a:spcPct val="110000"/>
              </a:lnSpc>
              <a:spcBef>
                <a:spcPts val="0"/>
              </a:spcBef>
              <a:buNone/>
            </a:pPr>
            <a:r>
              <a:rPr lang="en-US" sz="1800"/>
              <a:t>These conditions remain both </a:t>
            </a:r>
            <a:r>
              <a:rPr lang="en-US" sz="1800" b="1"/>
              <a:t>pervasive challenges </a:t>
            </a:r>
            <a:r>
              <a:rPr lang="en-US" sz="1800"/>
              <a:t>in reproductive medicine and </a:t>
            </a:r>
            <a:r>
              <a:rPr lang="en-US" sz="1800" b="1"/>
              <a:t>persistently underexplored </a:t>
            </a:r>
            <a:r>
              <a:rPr lang="en-US" sz="1800"/>
              <a:t>in reproductive biology.</a:t>
            </a:r>
          </a:p>
          <a:p>
            <a:pPr marL="0" indent="0">
              <a:lnSpc>
                <a:spcPct val="110000"/>
              </a:lnSpc>
              <a:spcBef>
                <a:spcPts val="0"/>
              </a:spcBef>
              <a:buNone/>
            </a:pPr>
            <a:endParaRPr lang="en-US" sz="1800" b="0" i="0" u="none" strike="noStrike" baseline="0">
              <a:latin typeface="HelveticaNowDisplay-Bd"/>
            </a:endParaRPr>
          </a:p>
          <a:p>
            <a:pPr marL="0" indent="0">
              <a:lnSpc>
                <a:spcPct val="110000"/>
              </a:lnSpc>
              <a:spcBef>
                <a:spcPts val="0"/>
              </a:spcBef>
              <a:buNone/>
            </a:pPr>
            <a:r>
              <a:rPr lang="en-US" sz="1800" b="0" i="1" u="none" strike="noStrike" baseline="0">
                <a:latin typeface="HelveticaNowDisplay-Bd"/>
              </a:rPr>
              <a:t>Application deadline: </a:t>
            </a:r>
            <a:r>
              <a:rPr lang="en-US" sz="1800" b="0" i="1" u="none" strike="noStrike" baseline="0">
                <a:latin typeface="HelveticaNowDisplay-Lt"/>
              </a:rPr>
              <a:t>November 17, 2026</a:t>
            </a:r>
            <a:endParaRPr lang="en-US" sz="1800" i="1"/>
          </a:p>
        </p:txBody>
      </p:sp>
      <p:sp>
        <p:nvSpPr>
          <p:cNvPr id="7" name="Text Placeholder 6">
            <a:extLst>
              <a:ext uri="{FF2B5EF4-FFF2-40B4-BE49-F238E27FC236}">
                <a16:creationId xmlns:a16="http://schemas.microsoft.com/office/drawing/2014/main" id="{86546744-7A58-E963-228B-F8E38FCA325B}"/>
              </a:ext>
            </a:extLst>
          </p:cNvPr>
          <p:cNvSpPr>
            <a:spLocks noGrp="1"/>
          </p:cNvSpPr>
          <p:nvPr>
            <p:ph type="body" sz="half" idx="2"/>
          </p:nvPr>
        </p:nvSpPr>
        <p:spPr>
          <a:xfrm>
            <a:off x="910126" y="2764058"/>
            <a:ext cx="3932237" cy="3327668"/>
          </a:xfrm>
        </p:spPr>
        <p:txBody>
          <a:bodyPr/>
          <a:lstStyle/>
          <a:p>
            <a:r>
              <a:rPr lang="en-US"/>
              <a:t>Selection Process includes:</a:t>
            </a:r>
          </a:p>
          <a:p>
            <a:r>
              <a:rPr lang="en-US" b="1"/>
              <a:t>Innovation</a:t>
            </a:r>
            <a:r>
              <a:rPr lang="en-US"/>
              <a:t> – creative, original approach; high-risk/high-reward; transforms basic understanding.</a:t>
            </a:r>
          </a:p>
          <a:p>
            <a:r>
              <a:rPr lang="en-US" b="1"/>
              <a:t>Impact</a:t>
            </a:r>
            <a:r>
              <a:rPr lang="en-US"/>
              <a:t> – both short- and long-term potential impact on the state of science and standards of clinical care.</a:t>
            </a:r>
          </a:p>
          <a:p>
            <a:r>
              <a:rPr lang="en-US" b="1"/>
              <a:t>Team</a:t>
            </a:r>
            <a:r>
              <a:rPr lang="en-US"/>
              <a:t> – </a:t>
            </a:r>
            <a:r>
              <a:rPr lang="en-US" i="1"/>
              <a:t>transdisciplinary</a:t>
            </a:r>
            <a:r>
              <a:rPr lang="en-US"/>
              <a:t> teams that bridge boundaries and integrate diverse knowledge, expertise, and experiences.</a:t>
            </a:r>
          </a:p>
          <a:p>
            <a:endParaRPr lang="en-US"/>
          </a:p>
        </p:txBody>
      </p:sp>
    </p:spTree>
    <p:extLst>
      <p:ext uri="{BB962C8B-B14F-4D97-AF65-F5344CB8AC3E}">
        <p14:creationId xmlns:p14="http://schemas.microsoft.com/office/powerpoint/2010/main" val="612878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73414BEC-EC5D-3F40-920D-AA3314607F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DB8B3B-2424-43EB-5FE4-F40007EF2F14}"/>
              </a:ext>
            </a:extLst>
          </p:cNvPr>
          <p:cNvSpPr>
            <a:spLocks noGrp="1"/>
          </p:cNvSpPr>
          <p:nvPr>
            <p:ph type="title"/>
          </p:nvPr>
        </p:nvSpPr>
        <p:spPr/>
        <p:txBody>
          <a:bodyPr/>
          <a:lstStyle/>
          <a:p>
            <a:r>
              <a:rPr lang="en-US" b="1">
                <a:solidFill>
                  <a:schemeClr val="accent2"/>
                </a:solidFill>
              </a:rPr>
              <a:t>Philanthropy and the </a:t>
            </a:r>
            <a:br>
              <a:rPr lang="en-US" b="1">
                <a:solidFill>
                  <a:schemeClr val="accent2"/>
                </a:solidFill>
              </a:rPr>
            </a:br>
            <a:r>
              <a:rPr lang="en-US" b="1">
                <a:solidFill>
                  <a:schemeClr val="accent2"/>
                </a:solidFill>
              </a:rPr>
              <a:t>Innovation Economy</a:t>
            </a:r>
          </a:p>
        </p:txBody>
      </p:sp>
      <p:sp>
        <p:nvSpPr>
          <p:cNvPr id="5" name="Text Placeholder 4">
            <a:extLst>
              <a:ext uri="{FF2B5EF4-FFF2-40B4-BE49-F238E27FC236}">
                <a16:creationId xmlns:a16="http://schemas.microsoft.com/office/drawing/2014/main" id="{67644A38-7C5A-F459-0BE6-5B4298FE9DE4}"/>
              </a:ext>
            </a:extLst>
          </p:cNvPr>
          <p:cNvSpPr>
            <a:spLocks noGrp="1"/>
          </p:cNvSpPr>
          <p:nvPr>
            <p:ph type="body" idx="1"/>
          </p:nvPr>
        </p:nvSpPr>
        <p:spPr>
          <a:xfrm>
            <a:off x="839788" y="1540486"/>
            <a:ext cx="5157787" cy="823912"/>
          </a:xfrm>
        </p:spPr>
        <p:txBody>
          <a:bodyPr/>
          <a:lstStyle/>
          <a:p>
            <a:r>
              <a:rPr lang="en-US"/>
              <a:t>Good Fit</a:t>
            </a:r>
          </a:p>
        </p:txBody>
      </p:sp>
      <p:sp>
        <p:nvSpPr>
          <p:cNvPr id="2" name="Content Placeholder 1">
            <a:extLst>
              <a:ext uri="{FF2B5EF4-FFF2-40B4-BE49-F238E27FC236}">
                <a16:creationId xmlns:a16="http://schemas.microsoft.com/office/drawing/2014/main" id="{A253F966-51C4-E7EA-46C7-61CF3182237C}"/>
              </a:ext>
            </a:extLst>
          </p:cNvPr>
          <p:cNvSpPr>
            <a:spLocks noGrp="1"/>
          </p:cNvSpPr>
          <p:nvPr>
            <p:ph sz="half" idx="2"/>
          </p:nvPr>
        </p:nvSpPr>
        <p:spPr/>
        <p:txBody>
          <a:bodyPr>
            <a:normAutofit/>
          </a:bodyPr>
          <a:lstStyle/>
          <a:p>
            <a:r>
              <a:rPr lang="en-US" sz="2400"/>
              <a:t>Innovative, big ideas</a:t>
            </a:r>
          </a:p>
          <a:p>
            <a:r>
              <a:rPr lang="en-US" sz="2400"/>
              <a:t>High ROI</a:t>
            </a:r>
          </a:p>
          <a:p>
            <a:r>
              <a:rPr lang="en-US" sz="2400"/>
              <a:t>Requires diverse knowledge and expertise to implement</a:t>
            </a:r>
          </a:p>
          <a:p>
            <a:r>
              <a:rPr lang="en-US" sz="2400"/>
              <a:t>A problem requiring immediate intervention</a:t>
            </a:r>
          </a:p>
          <a:p>
            <a:r>
              <a:rPr lang="en-US" sz="2400"/>
              <a:t>A problem seeking a visionary partner to champion</a:t>
            </a:r>
          </a:p>
          <a:p>
            <a:pPr marL="0" indent="0">
              <a:buNone/>
            </a:pPr>
            <a:endParaRPr lang="en-US" sz="2400"/>
          </a:p>
          <a:p>
            <a:pPr marL="0" indent="0">
              <a:buNone/>
            </a:pPr>
            <a:endParaRPr lang="en-US" sz="2400"/>
          </a:p>
        </p:txBody>
      </p:sp>
      <p:sp>
        <p:nvSpPr>
          <p:cNvPr id="6" name="Text Placeholder 5">
            <a:extLst>
              <a:ext uri="{FF2B5EF4-FFF2-40B4-BE49-F238E27FC236}">
                <a16:creationId xmlns:a16="http://schemas.microsoft.com/office/drawing/2014/main" id="{DFFF80DE-70F6-401E-FD0D-C9302E86A5EE}"/>
              </a:ext>
            </a:extLst>
          </p:cNvPr>
          <p:cNvSpPr>
            <a:spLocks noGrp="1"/>
          </p:cNvSpPr>
          <p:nvPr>
            <p:ph type="body" sz="quarter" idx="3"/>
          </p:nvPr>
        </p:nvSpPr>
        <p:spPr>
          <a:xfrm>
            <a:off x="6160477" y="1540486"/>
            <a:ext cx="5183188" cy="823912"/>
          </a:xfrm>
        </p:spPr>
        <p:txBody>
          <a:bodyPr/>
          <a:lstStyle/>
          <a:p>
            <a:r>
              <a:rPr lang="en-US"/>
              <a:t>Not a Good Fit</a:t>
            </a:r>
          </a:p>
        </p:txBody>
      </p:sp>
      <p:sp>
        <p:nvSpPr>
          <p:cNvPr id="3" name="Content Placeholder 2">
            <a:extLst>
              <a:ext uri="{FF2B5EF4-FFF2-40B4-BE49-F238E27FC236}">
                <a16:creationId xmlns:a16="http://schemas.microsoft.com/office/drawing/2014/main" id="{C80A1A5A-68B5-742A-C56D-9DB8FBF4C15F}"/>
              </a:ext>
            </a:extLst>
          </p:cNvPr>
          <p:cNvSpPr>
            <a:spLocks noGrp="1"/>
          </p:cNvSpPr>
          <p:nvPr>
            <p:ph sz="quarter" idx="4"/>
          </p:nvPr>
        </p:nvSpPr>
        <p:spPr>
          <a:xfrm>
            <a:off x="6172199" y="2505075"/>
            <a:ext cx="5311239" cy="3684588"/>
          </a:xfrm>
        </p:spPr>
        <p:txBody>
          <a:bodyPr>
            <a:normAutofit/>
          </a:bodyPr>
          <a:lstStyle/>
          <a:p>
            <a:r>
              <a:rPr lang="en-US" sz="2400"/>
              <a:t>Next logical step in a research plan</a:t>
            </a:r>
          </a:p>
          <a:p>
            <a:r>
              <a:rPr lang="en-US" sz="2400"/>
              <a:t>Unmeasurable or underwhelming impact-to-cost ratio</a:t>
            </a:r>
          </a:p>
          <a:p>
            <a:r>
              <a:rPr lang="en-US" sz="2400"/>
              <a:t>Single-domain and/or single-sector</a:t>
            </a:r>
          </a:p>
          <a:p>
            <a:r>
              <a:rPr lang="en-US" sz="2400"/>
              <a:t>Not urgently needed</a:t>
            </a:r>
          </a:p>
          <a:p>
            <a:r>
              <a:rPr lang="en-US" sz="2400"/>
              <a:t>A popular problem with lots of supporters or a well-funded supporter</a:t>
            </a:r>
          </a:p>
          <a:p>
            <a:pPr marL="0" indent="0">
              <a:buNone/>
            </a:pPr>
            <a:endParaRPr lang="en-US" sz="2400"/>
          </a:p>
        </p:txBody>
      </p:sp>
    </p:spTree>
    <p:extLst>
      <p:ext uri="{BB962C8B-B14F-4D97-AF65-F5344CB8AC3E}">
        <p14:creationId xmlns:p14="http://schemas.microsoft.com/office/powerpoint/2010/main" val="1384766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3242D9AA-77CD-A64E-CFED-033312E1FA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01E8FD-8F9D-0F36-9A60-50C8641756DA}"/>
              </a:ext>
            </a:extLst>
          </p:cNvPr>
          <p:cNvSpPr>
            <a:spLocks noGrp="1"/>
          </p:cNvSpPr>
          <p:nvPr>
            <p:ph type="title"/>
          </p:nvPr>
        </p:nvSpPr>
        <p:spPr>
          <a:xfrm>
            <a:off x="831850" y="2725738"/>
            <a:ext cx="8324025" cy="2852737"/>
          </a:xfrm>
        </p:spPr>
        <p:txBody>
          <a:bodyPr>
            <a:normAutofit fontScale="90000"/>
          </a:bodyPr>
          <a:lstStyle/>
          <a:p>
            <a:br>
              <a:rPr lang="en-US" b="1">
                <a:solidFill>
                  <a:schemeClr val="accent2"/>
                </a:solidFill>
              </a:rPr>
            </a:br>
            <a:r>
              <a:rPr lang="en-US" b="1">
                <a:solidFill>
                  <a:schemeClr val="accent2"/>
                </a:solidFill>
              </a:rPr>
              <a:t>Office of </a:t>
            </a:r>
            <a:br>
              <a:rPr lang="en-US" b="1">
                <a:solidFill>
                  <a:schemeClr val="accent2"/>
                </a:solidFill>
              </a:rPr>
            </a:br>
            <a:r>
              <a:rPr lang="en-US" b="1">
                <a:solidFill>
                  <a:schemeClr val="accent2"/>
                </a:solidFill>
              </a:rPr>
              <a:t>Foundation </a:t>
            </a:r>
            <a:br>
              <a:rPr lang="en-US" b="1">
                <a:solidFill>
                  <a:schemeClr val="accent2"/>
                </a:solidFill>
              </a:rPr>
            </a:br>
            <a:r>
              <a:rPr lang="en-US" b="1">
                <a:solidFill>
                  <a:schemeClr val="accent2"/>
                </a:solidFill>
              </a:rPr>
              <a:t>Relations</a:t>
            </a:r>
          </a:p>
        </p:txBody>
      </p:sp>
      <p:pic>
        <p:nvPicPr>
          <p:cNvPr id="2" name="Picture 1" descr="Oregon State University Foundation - GuideStar Profile">
            <a:extLst>
              <a:ext uri="{FF2B5EF4-FFF2-40B4-BE49-F238E27FC236}">
                <a16:creationId xmlns:a16="http://schemas.microsoft.com/office/drawing/2014/main" id="{BDE53813-CF45-0F9A-A731-47A76FC88F0D}"/>
              </a:ext>
            </a:extLst>
          </p:cNvPr>
          <p:cNvPicPr>
            <a:picLocks noChangeAspect="1"/>
          </p:cNvPicPr>
          <p:nvPr/>
        </p:nvPicPr>
        <p:blipFill>
          <a:blip r:embed="rId4"/>
          <a:stretch>
            <a:fillRect/>
          </a:stretch>
        </p:blipFill>
        <p:spPr>
          <a:xfrm>
            <a:off x="491881" y="995072"/>
            <a:ext cx="5609855" cy="1738888"/>
          </a:xfrm>
          <a:prstGeom prst="rect">
            <a:avLst/>
          </a:prstGeom>
        </p:spPr>
      </p:pic>
      <p:pic>
        <p:nvPicPr>
          <p:cNvPr id="9" name="Picture 8">
            <a:extLst>
              <a:ext uri="{FF2B5EF4-FFF2-40B4-BE49-F238E27FC236}">
                <a16:creationId xmlns:a16="http://schemas.microsoft.com/office/drawing/2014/main" id="{9B65F414-4415-E355-BC0A-E24036A71CA6}"/>
              </a:ext>
            </a:extLst>
          </p:cNvPr>
          <p:cNvPicPr>
            <a:picLocks noChangeAspect="1"/>
          </p:cNvPicPr>
          <p:nvPr/>
        </p:nvPicPr>
        <p:blipFill>
          <a:blip r:embed="rId5"/>
          <a:stretch>
            <a:fillRect/>
          </a:stretch>
        </p:blipFill>
        <p:spPr>
          <a:xfrm>
            <a:off x="7404100" y="0"/>
            <a:ext cx="4788188" cy="5943338"/>
          </a:xfrm>
          <a:prstGeom prst="rect">
            <a:avLst/>
          </a:prstGeom>
        </p:spPr>
      </p:pic>
    </p:spTree>
    <p:extLst>
      <p:ext uri="{BB962C8B-B14F-4D97-AF65-F5344CB8AC3E}">
        <p14:creationId xmlns:p14="http://schemas.microsoft.com/office/powerpoint/2010/main" val="92771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10784849-6497-F197-80A7-92F0DE45AADE}"/>
            </a:ext>
          </a:extLst>
        </p:cNvPr>
        <p:cNvGrpSpPr/>
        <p:nvPr/>
      </p:nvGrpSpPr>
      <p:grpSpPr>
        <a:xfrm>
          <a:off x="0" y="0"/>
          <a:ext cx="0" cy="0"/>
          <a:chOff x="0" y="0"/>
          <a:chExt cx="0" cy="0"/>
        </a:xfrm>
      </p:grpSpPr>
      <p:sp>
        <p:nvSpPr>
          <p:cNvPr id="55" name="Rectangle 54">
            <a:extLst>
              <a:ext uri="{FF2B5EF4-FFF2-40B4-BE49-F238E27FC236}">
                <a16:creationId xmlns:a16="http://schemas.microsoft.com/office/drawing/2014/main" id="{0BF9ADC5-03B9-009F-2AF9-B16E3DCAFD4F}"/>
              </a:ext>
            </a:extLst>
          </p:cNvPr>
          <p:cNvSpPr/>
          <p:nvPr/>
        </p:nvSpPr>
        <p:spPr>
          <a:xfrm>
            <a:off x="177484" y="355503"/>
            <a:ext cx="4747884" cy="531738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EBA09D4-A5DC-D12C-89AA-7CECBFDE6710}"/>
              </a:ext>
            </a:extLst>
          </p:cNvPr>
          <p:cNvSpPr>
            <a:spLocks noGrp="1"/>
          </p:cNvSpPr>
          <p:nvPr>
            <p:ph type="title"/>
          </p:nvPr>
        </p:nvSpPr>
        <p:spPr>
          <a:xfrm>
            <a:off x="175358" y="1295"/>
            <a:ext cx="4745208" cy="1700750"/>
          </a:xfrm>
        </p:spPr>
        <p:txBody>
          <a:bodyPr>
            <a:normAutofit/>
          </a:bodyPr>
          <a:lstStyle/>
          <a:p>
            <a:r>
              <a:rPr lang="en-US" sz="3600" b="1">
                <a:solidFill>
                  <a:schemeClr val="accent2"/>
                </a:solidFill>
              </a:rPr>
              <a:t>Foundation Relations</a:t>
            </a:r>
          </a:p>
        </p:txBody>
      </p:sp>
      <p:sp>
        <p:nvSpPr>
          <p:cNvPr id="5" name="Text Placeholder 4">
            <a:extLst>
              <a:ext uri="{FF2B5EF4-FFF2-40B4-BE49-F238E27FC236}">
                <a16:creationId xmlns:a16="http://schemas.microsoft.com/office/drawing/2014/main" id="{83243439-3D12-D3AB-6FAD-D5C445ECDB03}"/>
              </a:ext>
            </a:extLst>
          </p:cNvPr>
          <p:cNvSpPr>
            <a:spLocks noGrp="1"/>
          </p:cNvSpPr>
          <p:nvPr>
            <p:ph type="body" idx="1"/>
          </p:nvPr>
        </p:nvSpPr>
        <p:spPr>
          <a:xfrm>
            <a:off x="315253" y="1967403"/>
            <a:ext cx="3931920" cy="3469662"/>
          </a:xfrm>
        </p:spPr>
        <p:txBody>
          <a:bodyPr vert="horz" lIns="91440" tIns="45720" rIns="91440" bIns="45720" rtlCol="0" anchor="t">
            <a:normAutofit fontScale="92500" lnSpcReduction="10000"/>
          </a:bodyPr>
          <a:lstStyle/>
          <a:p>
            <a:r>
              <a:rPr lang="en-US" sz="2000">
                <a:solidFill>
                  <a:schemeClr val="tx1"/>
                </a:solidFill>
                <a:cs typeface="Segoe UI"/>
              </a:rPr>
              <a:t>Based at the OSU Foundation, the FR team works </a:t>
            </a:r>
            <a:r>
              <a:rPr lang="en-US" sz="2000" dirty="0">
                <a:solidFill>
                  <a:schemeClr val="tx1"/>
                </a:solidFill>
                <a:cs typeface="Segoe UI"/>
              </a:rPr>
              <a:t>closely with partners across the university.</a:t>
            </a:r>
            <a:endParaRPr lang="en-US" sz="2000">
              <a:solidFill>
                <a:schemeClr val="tx1"/>
              </a:solidFill>
              <a:cs typeface="Segoe UI"/>
            </a:endParaRPr>
          </a:p>
          <a:p>
            <a:endParaRPr lang="en-US" sz="2000" dirty="0">
              <a:solidFill>
                <a:schemeClr val="tx1"/>
              </a:solidFill>
              <a:cs typeface="Segoe UI"/>
            </a:endParaRPr>
          </a:p>
          <a:p>
            <a:pPr marL="342900" indent="-342900">
              <a:buFont typeface="Arial,Sans-Serif"/>
              <a:buChar char="•"/>
            </a:pPr>
            <a:r>
              <a:rPr lang="en-US" sz="2000">
                <a:solidFill>
                  <a:schemeClr val="tx1"/>
                </a:solidFill>
                <a:cs typeface="Segoe UI"/>
              </a:rPr>
              <a:t>University Leadership</a:t>
            </a:r>
          </a:p>
          <a:p>
            <a:pPr marL="342900" indent="-342900">
              <a:buFont typeface="Arial,Sans-Serif"/>
              <a:buChar char="•"/>
            </a:pPr>
            <a:r>
              <a:rPr lang="en-US" sz="2000" dirty="0">
                <a:solidFill>
                  <a:schemeClr val="tx1"/>
                </a:solidFill>
                <a:cs typeface="Segoe UI"/>
              </a:rPr>
              <a:t>Division of Research </a:t>
            </a:r>
            <a:r>
              <a:rPr lang="en-US" sz="2000">
                <a:solidFill>
                  <a:schemeClr val="tx1"/>
                </a:solidFill>
                <a:cs typeface="Segoe UI"/>
              </a:rPr>
              <a:t>and Innovation</a:t>
            </a:r>
          </a:p>
          <a:p>
            <a:pPr marL="342900" indent="-342900">
              <a:buFont typeface="Arial,Sans-Serif"/>
              <a:buChar char="•"/>
            </a:pPr>
            <a:r>
              <a:rPr lang="en-US" sz="2000">
                <a:solidFill>
                  <a:schemeClr val="tx1"/>
                </a:solidFill>
                <a:cs typeface="Segoe UI"/>
              </a:rPr>
              <a:t>OSRAA</a:t>
            </a:r>
          </a:p>
          <a:p>
            <a:pPr marL="342900" indent="-342900">
              <a:buFont typeface="Arial,Sans-Serif"/>
              <a:buChar char="•"/>
            </a:pPr>
            <a:r>
              <a:rPr lang="en-US" sz="2000" dirty="0">
                <a:solidFill>
                  <a:schemeClr val="tx1"/>
                </a:solidFill>
                <a:cs typeface="Segoe UI"/>
              </a:rPr>
              <a:t>Colleges, ADRs, and </a:t>
            </a:r>
            <a:r>
              <a:rPr lang="en-US" sz="2000">
                <a:solidFill>
                  <a:schemeClr val="tx1"/>
                </a:solidFill>
                <a:cs typeface="Segoe UI"/>
              </a:rPr>
              <a:t>unit preproposal</a:t>
            </a:r>
            <a:r>
              <a:rPr lang="en-US" sz="2000" dirty="0">
                <a:solidFill>
                  <a:schemeClr val="tx1"/>
                </a:solidFill>
                <a:cs typeface="Segoe UI"/>
              </a:rPr>
              <a:t> staff</a:t>
            </a:r>
            <a:endParaRPr lang="en-US" sz="2000">
              <a:solidFill>
                <a:schemeClr val="tx1"/>
              </a:solidFill>
              <a:cs typeface="Segoe UI"/>
            </a:endParaRPr>
          </a:p>
          <a:p>
            <a:pPr marL="342900" indent="-342900">
              <a:buFont typeface="Arial,Sans-Serif"/>
              <a:buChar char="•"/>
            </a:pPr>
            <a:r>
              <a:rPr lang="en-US" sz="2000">
                <a:solidFill>
                  <a:schemeClr val="tx1"/>
                </a:solidFill>
                <a:cs typeface="Segoe UI"/>
              </a:rPr>
              <a:t>Individual Faculty</a:t>
            </a:r>
          </a:p>
          <a:p>
            <a:endParaRPr lang="en-US" dirty="0">
              <a:solidFill>
                <a:schemeClr val="tx1"/>
              </a:solidFill>
              <a:cs typeface="Segoe UI"/>
            </a:endParaRPr>
          </a:p>
        </p:txBody>
      </p:sp>
      <p:pic>
        <p:nvPicPr>
          <p:cNvPr id="10" name="Picture 9" descr="File:Gordon and Betty Moore Foundation logo.svg - Wikimedia Commons">
            <a:extLst>
              <a:ext uri="{FF2B5EF4-FFF2-40B4-BE49-F238E27FC236}">
                <a16:creationId xmlns:a16="http://schemas.microsoft.com/office/drawing/2014/main" id="{537709AF-E37C-55AE-FDE8-FA8C302FC78B}"/>
              </a:ext>
            </a:extLst>
          </p:cNvPr>
          <p:cNvPicPr>
            <a:picLocks noChangeAspect="1"/>
          </p:cNvPicPr>
          <p:nvPr/>
        </p:nvPicPr>
        <p:blipFill>
          <a:blip r:embed="rId4"/>
          <a:stretch>
            <a:fillRect/>
          </a:stretch>
        </p:blipFill>
        <p:spPr>
          <a:xfrm>
            <a:off x="5342321" y="1058863"/>
            <a:ext cx="1912517" cy="743093"/>
          </a:xfrm>
          <a:prstGeom prst="rect">
            <a:avLst/>
          </a:prstGeom>
        </p:spPr>
      </p:pic>
      <p:pic>
        <p:nvPicPr>
          <p:cNvPr id="25" name="Picture 24" descr="File:Gates Foundation Logo.svg - Wikimedia Commons">
            <a:extLst>
              <a:ext uri="{FF2B5EF4-FFF2-40B4-BE49-F238E27FC236}">
                <a16:creationId xmlns:a16="http://schemas.microsoft.com/office/drawing/2014/main" id="{B7A26C00-966B-7A1F-C102-1B120181DB28}"/>
              </a:ext>
            </a:extLst>
          </p:cNvPr>
          <p:cNvPicPr>
            <a:picLocks noChangeAspect="1"/>
          </p:cNvPicPr>
          <p:nvPr/>
        </p:nvPicPr>
        <p:blipFill>
          <a:blip r:embed="rId5"/>
          <a:stretch>
            <a:fillRect/>
          </a:stretch>
        </p:blipFill>
        <p:spPr>
          <a:xfrm>
            <a:off x="5338764" y="172607"/>
            <a:ext cx="3084512" cy="790407"/>
          </a:xfrm>
          <a:prstGeom prst="rect">
            <a:avLst/>
          </a:prstGeom>
        </p:spPr>
      </p:pic>
      <p:pic>
        <p:nvPicPr>
          <p:cNvPr id="27" name="Picture 26" descr="Baldridge Lab | Biological Chemistry, University of Michigan Medical School">
            <a:extLst>
              <a:ext uri="{FF2B5EF4-FFF2-40B4-BE49-F238E27FC236}">
                <a16:creationId xmlns:a16="http://schemas.microsoft.com/office/drawing/2014/main" id="{19474DE3-7C91-9263-9761-EDB389EAEC7F}"/>
              </a:ext>
            </a:extLst>
          </p:cNvPr>
          <p:cNvPicPr>
            <a:picLocks noChangeAspect="1"/>
          </p:cNvPicPr>
          <p:nvPr/>
        </p:nvPicPr>
        <p:blipFill>
          <a:blip r:embed="rId6"/>
          <a:stretch>
            <a:fillRect/>
          </a:stretch>
        </p:blipFill>
        <p:spPr>
          <a:xfrm>
            <a:off x="9147810" y="199098"/>
            <a:ext cx="2340918" cy="761893"/>
          </a:xfrm>
          <a:prstGeom prst="rect">
            <a:avLst/>
          </a:prstGeom>
        </p:spPr>
      </p:pic>
      <p:pic>
        <p:nvPicPr>
          <p:cNvPr id="29" name="Picture 28" descr="Carnegie Corporation of New York Changes Its Name to the Andrew Carnegie  Foundation">
            <a:extLst>
              <a:ext uri="{FF2B5EF4-FFF2-40B4-BE49-F238E27FC236}">
                <a16:creationId xmlns:a16="http://schemas.microsoft.com/office/drawing/2014/main" id="{0AD541D9-92AA-F2E7-01A8-F4BEAB5D576D}"/>
              </a:ext>
            </a:extLst>
          </p:cNvPr>
          <p:cNvPicPr>
            <a:picLocks noChangeAspect="1"/>
          </p:cNvPicPr>
          <p:nvPr/>
        </p:nvPicPr>
        <p:blipFill>
          <a:blip r:embed="rId7"/>
          <a:srcRect t="18690" b="22193"/>
          <a:stretch>
            <a:fillRect/>
          </a:stretch>
        </p:blipFill>
        <p:spPr>
          <a:xfrm>
            <a:off x="7416034" y="983103"/>
            <a:ext cx="2471511" cy="730542"/>
          </a:xfrm>
          <a:prstGeom prst="rect">
            <a:avLst/>
          </a:prstGeom>
        </p:spPr>
      </p:pic>
      <p:pic>
        <p:nvPicPr>
          <p:cNvPr id="31" name="Picture 30" descr="Supporting Creative Thinking - Roundhouse Foundation">
            <a:extLst>
              <a:ext uri="{FF2B5EF4-FFF2-40B4-BE49-F238E27FC236}">
                <a16:creationId xmlns:a16="http://schemas.microsoft.com/office/drawing/2014/main" id="{8E942CB3-44A3-11E6-F4E6-05135202F655}"/>
              </a:ext>
            </a:extLst>
          </p:cNvPr>
          <p:cNvPicPr>
            <a:picLocks noChangeAspect="1"/>
          </p:cNvPicPr>
          <p:nvPr/>
        </p:nvPicPr>
        <p:blipFill>
          <a:blip r:embed="rId8"/>
          <a:stretch>
            <a:fillRect/>
          </a:stretch>
        </p:blipFill>
        <p:spPr>
          <a:xfrm>
            <a:off x="5452473" y="1985460"/>
            <a:ext cx="1700313" cy="1433931"/>
          </a:xfrm>
          <a:prstGeom prst="rect">
            <a:avLst/>
          </a:prstGeom>
        </p:spPr>
      </p:pic>
      <p:pic>
        <p:nvPicPr>
          <p:cNvPr id="33" name="Picture 32">
            <a:extLst>
              <a:ext uri="{FF2B5EF4-FFF2-40B4-BE49-F238E27FC236}">
                <a16:creationId xmlns:a16="http://schemas.microsoft.com/office/drawing/2014/main" id="{42D55F3A-1BCF-BC97-8787-C8A4A703BEFD}"/>
              </a:ext>
            </a:extLst>
          </p:cNvPr>
          <p:cNvPicPr>
            <a:picLocks noChangeAspect="1"/>
          </p:cNvPicPr>
          <p:nvPr/>
        </p:nvPicPr>
        <p:blipFill>
          <a:blip r:embed="rId9"/>
          <a:stretch>
            <a:fillRect/>
          </a:stretch>
        </p:blipFill>
        <p:spPr>
          <a:xfrm>
            <a:off x="9721814" y="1797028"/>
            <a:ext cx="2054943" cy="945054"/>
          </a:xfrm>
          <a:prstGeom prst="rect">
            <a:avLst/>
          </a:prstGeom>
        </p:spPr>
      </p:pic>
      <p:pic>
        <p:nvPicPr>
          <p:cNvPr id="35" name="Picture 34" descr="Media Toolkit | The Ford Family Foundation">
            <a:extLst>
              <a:ext uri="{FF2B5EF4-FFF2-40B4-BE49-F238E27FC236}">
                <a16:creationId xmlns:a16="http://schemas.microsoft.com/office/drawing/2014/main" id="{7AFDADAD-CD71-EABD-E3E3-BFA8C7851310}"/>
              </a:ext>
            </a:extLst>
          </p:cNvPr>
          <p:cNvPicPr>
            <a:picLocks noChangeAspect="1"/>
          </p:cNvPicPr>
          <p:nvPr/>
        </p:nvPicPr>
        <p:blipFill>
          <a:blip r:embed="rId10"/>
          <a:stretch>
            <a:fillRect/>
          </a:stretch>
        </p:blipFill>
        <p:spPr>
          <a:xfrm>
            <a:off x="7419771" y="1797564"/>
            <a:ext cx="1896328" cy="1137797"/>
          </a:xfrm>
          <a:prstGeom prst="rect">
            <a:avLst/>
          </a:prstGeom>
        </p:spPr>
      </p:pic>
      <p:pic>
        <p:nvPicPr>
          <p:cNvPr id="37" name="Picture 36" descr="Simons Foundation | Kisaco Research">
            <a:extLst>
              <a:ext uri="{FF2B5EF4-FFF2-40B4-BE49-F238E27FC236}">
                <a16:creationId xmlns:a16="http://schemas.microsoft.com/office/drawing/2014/main" id="{09B013A1-A591-AC6E-C20F-3C5519E31A7A}"/>
              </a:ext>
            </a:extLst>
          </p:cNvPr>
          <p:cNvPicPr>
            <a:picLocks noChangeAspect="1"/>
          </p:cNvPicPr>
          <p:nvPr/>
        </p:nvPicPr>
        <p:blipFill>
          <a:blip r:embed="rId11"/>
          <a:stretch>
            <a:fillRect/>
          </a:stretch>
        </p:blipFill>
        <p:spPr>
          <a:xfrm>
            <a:off x="7702533" y="3117791"/>
            <a:ext cx="1744934" cy="585674"/>
          </a:xfrm>
          <a:prstGeom prst="rect">
            <a:avLst/>
          </a:prstGeom>
        </p:spPr>
      </p:pic>
      <p:pic>
        <p:nvPicPr>
          <p:cNvPr id="39" name="Picture 38" descr="Reser Family Foundation Sponsor Logo - Eugene Springfield Youth Orchestras">
            <a:extLst>
              <a:ext uri="{FF2B5EF4-FFF2-40B4-BE49-F238E27FC236}">
                <a16:creationId xmlns:a16="http://schemas.microsoft.com/office/drawing/2014/main" id="{F2C97B13-D0E7-3D9F-F5C3-FEA904681D94}"/>
              </a:ext>
            </a:extLst>
          </p:cNvPr>
          <p:cNvPicPr>
            <a:picLocks noChangeAspect="1"/>
          </p:cNvPicPr>
          <p:nvPr/>
        </p:nvPicPr>
        <p:blipFill>
          <a:blip r:embed="rId12"/>
          <a:stretch>
            <a:fillRect/>
          </a:stretch>
        </p:blipFill>
        <p:spPr>
          <a:xfrm>
            <a:off x="9987674" y="2738536"/>
            <a:ext cx="1890683" cy="1347750"/>
          </a:xfrm>
          <a:prstGeom prst="rect">
            <a:avLst/>
          </a:prstGeom>
        </p:spPr>
      </p:pic>
      <p:pic>
        <p:nvPicPr>
          <p:cNvPr id="41" name="Picture 40" descr="Oregon Community Foundation - Community Foundation Opportunity Network">
            <a:extLst>
              <a:ext uri="{FF2B5EF4-FFF2-40B4-BE49-F238E27FC236}">
                <a16:creationId xmlns:a16="http://schemas.microsoft.com/office/drawing/2014/main" id="{B3FC7CB4-88BD-74C2-2784-ADD3A5AD680C}"/>
              </a:ext>
            </a:extLst>
          </p:cNvPr>
          <p:cNvPicPr>
            <a:picLocks noChangeAspect="1"/>
          </p:cNvPicPr>
          <p:nvPr/>
        </p:nvPicPr>
        <p:blipFill>
          <a:blip r:embed="rId13"/>
          <a:stretch>
            <a:fillRect/>
          </a:stretch>
        </p:blipFill>
        <p:spPr>
          <a:xfrm>
            <a:off x="5476006" y="3410063"/>
            <a:ext cx="1423805" cy="1193284"/>
          </a:xfrm>
          <a:prstGeom prst="rect">
            <a:avLst/>
          </a:prstGeom>
        </p:spPr>
      </p:pic>
      <p:pic>
        <p:nvPicPr>
          <p:cNvPr id="43" name="Picture 42" descr="M.J. Murdock Charitable Trust Logo | M.J. Murdock Charitable Trust">
            <a:extLst>
              <a:ext uri="{FF2B5EF4-FFF2-40B4-BE49-F238E27FC236}">
                <a16:creationId xmlns:a16="http://schemas.microsoft.com/office/drawing/2014/main" id="{75201011-C194-0D27-2D40-67F3792268CB}"/>
              </a:ext>
            </a:extLst>
          </p:cNvPr>
          <p:cNvPicPr>
            <a:picLocks noChangeAspect="1"/>
          </p:cNvPicPr>
          <p:nvPr/>
        </p:nvPicPr>
        <p:blipFill>
          <a:blip r:embed="rId14"/>
          <a:stretch>
            <a:fillRect/>
          </a:stretch>
        </p:blipFill>
        <p:spPr>
          <a:xfrm>
            <a:off x="5477654" y="4830787"/>
            <a:ext cx="3163604" cy="838782"/>
          </a:xfrm>
          <a:prstGeom prst="rect">
            <a:avLst/>
          </a:prstGeom>
        </p:spPr>
      </p:pic>
      <p:pic>
        <p:nvPicPr>
          <p:cNvPr id="49" name="Picture 48" descr="Schmidt Sciences | MIT CS3">
            <a:extLst>
              <a:ext uri="{FF2B5EF4-FFF2-40B4-BE49-F238E27FC236}">
                <a16:creationId xmlns:a16="http://schemas.microsoft.com/office/drawing/2014/main" id="{9549AC2D-6EA7-5100-52E7-86F37244180D}"/>
              </a:ext>
            </a:extLst>
          </p:cNvPr>
          <p:cNvPicPr>
            <a:picLocks noChangeAspect="1"/>
          </p:cNvPicPr>
          <p:nvPr/>
        </p:nvPicPr>
        <p:blipFill>
          <a:blip r:embed="rId15"/>
          <a:stretch>
            <a:fillRect/>
          </a:stretch>
        </p:blipFill>
        <p:spPr>
          <a:xfrm>
            <a:off x="7254240" y="3777358"/>
            <a:ext cx="2326639" cy="827284"/>
          </a:xfrm>
          <a:prstGeom prst="rect">
            <a:avLst/>
          </a:prstGeom>
        </p:spPr>
      </p:pic>
      <p:pic>
        <p:nvPicPr>
          <p:cNvPr id="51" name="Picture 50" descr="Our Network — Learning Collider: Building AI that Expands Human Opportunity">
            <a:extLst>
              <a:ext uri="{FF2B5EF4-FFF2-40B4-BE49-F238E27FC236}">
                <a16:creationId xmlns:a16="http://schemas.microsoft.com/office/drawing/2014/main" id="{7673ADB6-3568-DAEE-26A7-7120D291F271}"/>
              </a:ext>
            </a:extLst>
          </p:cNvPr>
          <p:cNvPicPr>
            <a:picLocks noChangeAspect="1"/>
          </p:cNvPicPr>
          <p:nvPr/>
        </p:nvPicPr>
        <p:blipFill>
          <a:blip r:embed="rId16"/>
          <a:stretch>
            <a:fillRect/>
          </a:stretch>
        </p:blipFill>
        <p:spPr>
          <a:xfrm>
            <a:off x="10067853" y="892834"/>
            <a:ext cx="1817115" cy="908558"/>
          </a:xfrm>
          <a:prstGeom prst="rect">
            <a:avLst/>
          </a:prstGeom>
        </p:spPr>
      </p:pic>
      <p:pic>
        <p:nvPicPr>
          <p:cNvPr id="52" name="Picture 51" descr="Mellon Foundation Logo PNG Vector (SVG) Free Download">
            <a:extLst>
              <a:ext uri="{FF2B5EF4-FFF2-40B4-BE49-F238E27FC236}">
                <a16:creationId xmlns:a16="http://schemas.microsoft.com/office/drawing/2014/main" id="{9DF6CFD4-72C6-7929-2B80-4F582ED8A1EB}"/>
              </a:ext>
            </a:extLst>
          </p:cNvPr>
          <p:cNvPicPr>
            <a:picLocks noChangeAspect="1"/>
          </p:cNvPicPr>
          <p:nvPr/>
        </p:nvPicPr>
        <p:blipFill>
          <a:blip r:embed="rId17"/>
          <a:srcRect l="474" t="36209" r="-2844" b="28821"/>
          <a:stretch>
            <a:fillRect/>
          </a:stretch>
        </p:blipFill>
        <p:spPr>
          <a:xfrm>
            <a:off x="9723120" y="3936180"/>
            <a:ext cx="2153922" cy="813625"/>
          </a:xfrm>
          <a:prstGeom prst="rect">
            <a:avLst/>
          </a:prstGeom>
        </p:spPr>
      </p:pic>
      <p:pic>
        <p:nvPicPr>
          <p:cNvPr id="53" name="Picture 52" descr="Rwjf Logo ROBERT WOOD JOHNSON FOUNDATION Updated March 2025 50">
            <a:extLst>
              <a:ext uri="{FF2B5EF4-FFF2-40B4-BE49-F238E27FC236}">
                <a16:creationId xmlns:a16="http://schemas.microsoft.com/office/drawing/2014/main" id="{B06761F2-8FBB-5E1D-3B1D-5C797E137A1D}"/>
              </a:ext>
            </a:extLst>
          </p:cNvPr>
          <p:cNvPicPr>
            <a:picLocks noChangeAspect="1"/>
          </p:cNvPicPr>
          <p:nvPr/>
        </p:nvPicPr>
        <p:blipFill>
          <a:blip r:embed="rId18"/>
          <a:stretch>
            <a:fillRect/>
          </a:stretch>
        </p:blipFill>
        <p:spPr>
          <a:xfrm>
            <a:off x="9144000" y="4890859"/>
            <a:ext cx="2743199" cy="774522"/>
          </a:xfrm>
          <a:prstGeom prst="rect">
            <a:avLst/>
          </a:prstGeom>
        </p:spPr>
      </p:pic>
    </p:spTree>
    <p:extLst>
      <p:ext uri="{BB962C8B-B14F-4D97-AF65-F5344CB8AC3E}">
        <p14:creationId xmlns:p14="http://schemas.microsoft.com/office/powerpoint/2010/main" val="1686720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0A873AB0-5A9F-E1E5-812F-31C2823415C9}"/>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25175251-8DA0-AC5B-CD64-68B5BD470633}"/>
              </a:ext>
            </a:extLst>
          </p:cNvPr>
          <p:cNvGraphicFramePr/>
          <p:nvPr>
            <p:extLst>
              <p:ext uri="{D42A27DB-BD31-4B8C-83A1-F6EECF244321}">
                <p14:modId xmlns:p14="http://schemas.microsoft.com/office/powerpoint/2010/main" val="1100403272"/>
              </p:ext>
            </p:extLst>
          </p:nvPr>
        </p:nvGraphicFramePr>
        <p:xfrm>
          <a:off x="743688" y="228600"/>
          <a:ext cx="10704623" cy="57149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itle 3">
            <a:extLst>
              <a:ext uri="{FF2B5EF4-FFF2-40B4-BE49-F238E27FC236}">
                <a16:creationId xmlns:a16="http://schemas.microsoft.com/office/drawing/2014/main" id="{EDF33C3C-B68A-BDA9-4D2F-EAF700417999}"/>
              </a:ext>
            </a:extLst>
          </p:cNvPr>
          <p:cNvSpPr>
            <a:spLocks noGrp="1"/>
          </p:cNvSpPr>
          <p:nvPr>
            <p:ph type="title"/>
          </p:nvPr>
        </p:nvSpPr>
        <p:spPr>
          <a:xfrm>
            <a:off x="743688" y="622300"/>
            <a:ext cx="3932237" cy="1266825"/>
          </a:xfrm>
        </p:spPr>
        <p:txBody>
          <a:bodyPr/>
          <a:lstStyle/>
          <a:p>
            <a:r>
              <a:rPr lang="en-US" b="1">
                <a:solidFill>
                  <a:schemeClr val="accent2"/>
                </a:solidFill>
              </a:rPr>
              <a:t>Foundation Relations</a:t>
            </a:r>
          </a:p>
        </p:txBody>
      </p:sp>
    </p:spTree>
    <p:extLst>
      <p:ext uri="{BB962C8B-B14F-4D97-AF65-F5344CB8AC3E}">
        <p14:creationId xmlns:p14="http://schemas.microsoft.com/office/powerpoint/2010/main" val="1167751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47B79BFA-956A-7607-414A-14EC8DD306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6DB8EFF-A659-684E-8EE0-6F3E4B501E7C}"/>
              </a:ext>
            </a:extLst>
          </p:cNvPr>
          <p:cNvSpPr>
            <a:spLocks noGrp="1"/>
          </p:cNvSpPr>
          <p:nvPr>
            <p:ph type="title"/>
          </p:nvPr>
        </p:nvSpPr>
        <p:spPr/>
        <p:txBody>
          <a:bodyPr/>
          <a:lstStyle/>
          <a:p>
            <a:r>
              <a:rPr lang="en-US" b="1">
                <a:solidFill>
                  <a:schemeClr val="accent2"/>
                </a:solidFill>
              </a:rPr>
              <a:t>Foundation Relations Services</a:t>
            </a:r>
          </a:p>
        </p:txBody>
      </p:sp>
      <p:graphicFrame>
        <p:nvGraphicFramePr>
          <p:cNvPr id="10" name="Content Placeholder 1">
            <a:extLst>
              <a:ext uri="{FF2B5EF4-FFF2-40B4-BE49-F238E27FC236}">
                <a16:creationId xmlns:a16="http://schemas.microsoft.com/office/drawing/2014/main" id="{F6224EF6-6D52-CC30-0C9B-B5F299B1E541}"/>
              </a:ext>
            </a:extLst>
          </p:cNvPr>
          <p:cNvGraphicFramePr>
            <a:graphicFrameLocks noGrp="1"/>
          </p:cNvGraphicFramePr>
          <p:nvPr>
            <p:ph idx="1"/>
            <p:extLst>
              <p:ext uri="{D42A27DB-BD31-4B8C-83A1-F6EECF244321}">
                <p14:modId xmlns:p14="http://schemas.microsoft.com/office/powerpoint/2010/main" val="3559326505"/>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59044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D8DE40F5-1557-5DF4-AEC9-9B102E1CAF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198D3E5-C3B4-CC09-198F-D6B9723CFFAA}"/>
              </a:ext>
            </a:extLst>
          </p:cNvPr>
          <p:cNvSpPr>
            <a:spLocks noGrp="1"/>
          </p:cNvSpPr>
          <p:nvPr>
            <p:ph type="title"/>
          </p:nvPr>
        </p:nvSpPr>
        <p:spPr/>
        <p:txBody>
          <a:bodyPr/>
          <a:lstStyle/>
          <a:p>
            <a:r>
              <a:rPr lang="en-US" b="1">
                <a:solidFill>
                  <a:schemeClr val="accent2"/>
                </a:solidFill>
              </a:rPr>
              <a:t>Foundation Relations Services</a:t>
            </a:r>
          </a:p>
        </p:txBody>
      </p:sp>
      <p:pic>
        <p:nvPicPr>
          <p:cNvPr id="5" name="Picture 4">
            <a:extLst>
              <a:ext uri="{FF2B5EF4-FFF2-40B4-BE49-F238E27FC236}">
                <a16:creationId xmlns:a16="http://schemas.microsoft.com/office/drawing/2014/main" id="{9AA6B74A-F666-7DD0-B078-AD33F6B42C3E}"/>
              </a:ext>
            </a:extLst>
          </p:cNvPr>
          <p:cNvPicPr>
            <a:picLocks noChangeAspect="1"/>
          </p:cNvPicPr>
          <p:nvPr/>
        </p:nvPicPr>
        <p:blipFill>
          <a:blip r:embed="rId4"/>
          <a:stretch>
            <a:fillRect/>
          </a:stretch>
        </p:blipFill>
        <p:spPr>
          <a:xfrm>
            <a:off x="216242" y="200025"/>
            <a:ext cx="11759516" cy="5570622"/>
          </a:xfrm>
          <a:prstGeom prst="rect">
            <a:avLst/>
          </a:prstGeom>
        </p:spPr>
      </p:pic>
      <p:sp>
        <p:nvSpPr>
          <p:cNvPr id="6" name="Oval 5">
            <a:extLst>
              <a:ext uri="{FF2B5EF4-FFF2-40B4-BE49-F238E27FC236}">
                <a16:creationId xmlns:a16="http://schemas.microsoft.com/office/drawing/2014/main" id="{C1FC60EE-6D3B-08B4-63E0-10F642FA19E9}"/>
              </a:ext>
            </a:extLst>
          </p:cNvPr>
          <p:cNvSpPr/>
          <p:nvPr/>
        </p:nvSpPr>
        <p:spPr>
          <a:xfrm>
            <a:off x="10452100" y="127000"/>
            <a:ext cx="1028700" cy="520700"/>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Line arrow: Counter-clockwise curve with solid fill">
            <a:extLst>
              <a:ext uri="{FF2B5EF4-FFF2-40B4-BE49-F238E27FC236}">
                <a16:creationId xmlns:a16="http://schemas.microsoft.com/office/drawing/2014/main" id="{42D31835-E7E9-1A8F-0D81-151405519E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4009549">
            <a:off x="9943618" y="530381"/>
            <a:ext cx="914400" cy="914400"/>
          </a:xfrm>
          <a:prstGeom prst="rect">
            <a:avLst/>
          </a:prstGeom>
        </p:spPr>
      </p:pic>
      <p:sp>
        <p:nvSpPr>
          <p:cNvPr id="10" name="TextBox 9">
            <a:extLst>
              <a:ext uri="{FF2B5EF4-FFF2-40B4-BE49-F238E27FC236}">
                <a16:creationId xmlns:a16="http://schemas.microsoft.com/office/drawing/2014/main" id="{60336A4A-1BB6-E657-9D31-F555BF346F8F}"/>
              </a:ext>
            </a:extLst>
          </p:cNvPr>
          <p:cNvSpPr txBox="1"/>
          <p:nvPr/>
        </p:nvSpPr>
        <p:spPr>
          <a:xfrm rot="20999295">
            <a:off x="1192233" y="1131233"/>
            <a:ext cx="3578020" cy="822305"/>
          </a:xfrm>
          <a:prstGeom prst="ellipse">
            <a:avLst/>
          </a:prstGeom>
          <a:noFill/>
          <a:ln w="57150">
            <a:solidFill>
              <a:srgbClr val="FFC000"/>
            </a:solidFill>
          </a:ln>
        </p:spPr>
        <p:txBody>
          <a:bodyPr wrap="none" rtlCol="0">
            <a:spAutoFit/>
          </a:bodyPr>
          <a:lstStyle/>
          <a:p>
            <a:r>
              <a:rPr lang="en-US" sz="3200"/>
              <a:t>🌟</a:t>
            </a:r>
            <a:r>
              <a:rPr lang="en-US" sz="3200" b="1">
                <a:solidFill>
                  <a:srgbClr val="FFC000"/>
                </a:solidFill>
              </a:rPr>
              <a:t>NEW!!</a:t>
            </a:r>
            <a:r>
              <a:rPr lang="en-US" sz="3200"/>
              <a:t>🌟</a:t>
            </a:r>
          </a:p>
        </p:txBody>
      </p:sp>
    </p:spTree>
    <p:extLst>
      <p:ext uri="{BB962C8B-B14F-4D97-AF65-F5344CB8AC3E}">
        <p14:creationId xmlns:p14="http://schemas.microsoft.com/office/powerpoint/2010/main" val="3884890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1DAAF3-A140-932A-4FFE-0C207DFE7F7D}"/>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22">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24">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D93A4C59-B129-8D4C-3704-31810700C269}"/>
              </a:ext>
            </a:extLst>
          </p:cNvPr>
          <p:cNvSpPr>
            <a:spLocks noGrp="1"/>
          </p:cNvSpPr>
          <p:nvPr>
            <p:ph type="title"/>
          </p:nvPr>
        </p:nvSpPr>
        <p:spPr>
          <a:xfrm>
            <a:off x="621792" y="1161288"/>
            <a:ext cx="3602736" cy="4526280"/>
          </a:xfrm>
        </p:spPr>
        <p:txBody>
          <a:bodyPr>
            <a:normAutofit/>
          </a:bodyPr>
          <a:lstStyle/>
          <a:p>
            <a:r>
              <a:rPr lang="en-US" sz="3700" b="1"/>
              <a:t>Private Foundations: </a:t>
            </a:r>
            <a:br>
              <a:rPr lang="en-US" sz="3700" b="1"/>
            </a:br>
            <a:r>
              <a:rPr lang="en-US" sz="3700" b="1"/>
              <a:t>An Engine for Big Ideas</a:t>
            </a:r>
          </a:p>
        </p:txBody>
      </p:sp>
      <p:sp>
        <p:nvSpPr>
          <p:cNvPr id="27" name="Rectangle 26">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7" name="Content Placeholder 14">
            <a:extLst>
              <a:ext uri="{FF2B5EF4-FFF2-40B4-BE49-F238E27FC236}">
                <a16:creationId xmlns:a16="http://schemas.microsoft.com/office/drawing/2014/main" id="{77C0E2F7-61F4-D83D-3CB2-F95AE13F25D8}"/>
              </a:ext>
            </a:extLst>
          </p:cNvPr>
          <p:cNvGraphicFramePr>
            <a:graphicFrameLocks noGrp="1"/>
          </p:cNvGraphicFramePr>
          <p:nvPr>
            <p:ph idx="1"/>
            <p:extLst>
              <p:ext uri="{D42A27DB-BD31-4B8C-83A1-F6EECF244321}">
                <p14:modId xmlns:p14="http://schemas.microsoft.com/office/powerpoint/2010/main" val="1040732776"/>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6672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8FF781BC-3E9E-5B15-6F0A-49B86E0DBC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8C4AC5-4897-1C38-F5B9-639EFC73AA45}"/>
              </a:ext>
            </a:extLst>
          </p:cNvPr>
          <p:cNvSpPr>
            <a:spLocks noGrp="1"/>
          </p:cNvSpPr>
          <p:nvPr>
            <p:ph type="ctrTitle"/>
          </p:nvPr>
        </p:nvSpPr>
        <p:spPr>
          <a:xfrm>
            <a:off x="1094508" y="2235200"/>
            <a:ext cx="5589319" cy="1078016"/>
          </a:xfrm>
        </p:spPr>
        <p:txBody>
          <a:bodyPr>
            <a:normAutofit/>
          </a:bodyPr>
          <a:lstStyle/>
          <a:p>
            <a:r>
              <a:rPr lang="en-US" b="1">
                <a:latin typeface="Bahnschrift" panose="020B0502040204020203" pitchFamily="34" charset="0"/>
              </a:rPr>
              <a:t>CONTACT US</a:t>
            </a:r>
            <a:endParaRPr lang="en-US">
              <a:latin typeface="Bahnschrift" panose="020B0502040204020203" pitchFamily="34" charset="0"/>
            </a:endParaRPr>
          </a:p>
        </p:txBody>
      </p:sp>
      <p:sp>
        <p:nvSpPr>
          <p:cNvPr id="4" name="Subtitle 3">
            <a:extLst>
              <a:ext uri="{FF2B5EF4-FFF2-40B4-BE49-F238E27FC236}">
                <a16:creationId xmlns:a16="http://schemas.microsoft.com/office/drawing/2014/main" id="{AD15E6B5-5C02-3779-05A5-7D660080CF9F}"/>
              </a:ext>
            </a:extLst>
          </p:cNvPr>
          <p:cNvSpPr>
            <a:spLocks noGrp="1"/>
          </p:cNvSpPr>
          <p:nvPr>
            <p:ph type="subTitle" idx="1"/>
          </p:nvPr>
        </p:nvSpPr>
        <p:spPr>
          <a:xfrm>
            <a:off x="665018" y="3313216"/>
            <a:ext cx="6448301" cy="1655762"/>
          </a:xfrm>
        </p:spPr>
        <p:txBody>
          <a:bodyPr/>
          <a:lstStyle/>
          <a:p>
            <a:r>
              <a:rPr lang="en-US"/>
              <a:t>Email the team:</a:t>
            </a:r>
          </a:p>
          <a:p>
            <a:r>
              <a:rPr lang="en-US" b="1"/>
              <a:t>Foundation.Relations@OSUFoundation.org </a:t>
            </a:r>
          </a:p>
        </p:txBody>
      </p:sp>
      <p:pic>
        <p:nvPicPr>
          <p:cNvPr id="5" name="Picture 4">
            <a:extLst>
              <a:ext uri="{FF2B5EF4-FFF2-40B4-BE49-F238E27FC236}">
                <a16:creationId xmlns:a16="http://schemas.microsoft.com/office/drawing/2014/main" id="{0B2F35DC-8C96-88BC-D4D5-A6694E76CF7B}"/>
              </a:ext>
            </a:extLst>
          </p:cNvPr>
          <p:cNvPicPr>
            <a:picLocks noChangeAspect="1"/>
          </p:cNvPicPr>
          <p:nvPr/>
        </p:nvPicPr>
        <p:blipFill>
          <a:blip r:embed="rId4"/>
          <a:stretch>
            <a:fillRect/>
          </a:stretch>
        </p:blipFill>
        <p:spPr>
          <a:xfrm>
            <a:off x="7493412" y="1727779"/>
            <a:ext cx="3798357" cy="379835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a:extLst>
              <a:ext uri="{FF2B5EF4-FFF2-40B4-BE49-F238E27FC236}">
                <a16:creationId xmlns:a16="http://schemas.microsoft.com/office/drawing/2014/main" id="{97329241-AAE9-C3CB-FB9D-3A95997144C6}"/>
              </a:ext>
            </a:extLst>
          </p:cNvPr>
          <p:cNvSpPr txBox="1"/>
          <p:nvPr/>
        </p:nvSpPr>
        <p:spPr>
          <a:xfrm>
            <a:off x="2719814" y="5925625"/>
            <a:ext cx="9547196" cy="584775"/>
          </a:xfrm>
          <a:prstGeom prst="rect">
            <a:avLst/>
          </a:prstGeom>
          <a:noFill/>
        </p:spPr>
        <p:txBody>
          <a:bodyPr wrap="square" rtlCol="0">
            <a:spAutoFit/>
          </a:bodyPr>
          <a:lstStyle/>
          <a:p>
            <a:r>
              <a:rPr lang="en-US" sz="3200" b="1">
                <a:solidFill>
                  <a:schemeClr val="accent2"/>
                </a:solidFill>
              </a:rPr>
              <a:t>www.fororegonstate.org/foundationrelations</a:t>
            </a:r>
          </a:p>
        </p:txBody>
      </p:sp>
    </p:spTree>
    <p:extLst>
      <p:ext uri="{BB962C8B-B14F-4D97-AF65-F5344CB8AC3E}">
        <p14:creationId xmlns:p14="http://schemas.microsoft.com/office/powerpoint/2010/main" val="3399605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Georgia"/>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791D444DA73DB4693C15392605C3657" ma:contentTypeVersion="21" ma:contentTypeDescription="Create a new document." ma:contentTypeScope="" ma:versionID="ba7455bcc1548ba0a7ad73fa3f66bfcf">
  <xsd:schema xmlns:xsd="http://www.w3.org/2001/XMLSchema" xmlns:xs="http://www.w3.org/2001/XMLSchema" xmlns:p="http://schemas.microsoft.com/office/2006/metadata/properties" xmlns:ns1="http://schemas.microsoft.com/sharepoint/v3" xmlns:ns2="ec6b7397-146d-4606-9a22-7d9119cb26b6" xmlns:ns3="5e9d5d7b-c6d5-4464-a2eb-406c707fb8ca" targetNamespace="http://schemas.microsoft.com/office/2006/metadata/properties" ma:root="true" ma:fieldsID="31ae9418ec7db5990d78b586f24b283e" ns1:_="" ns2:_="" ns3:_="">
    <xsd:import namespace="http://schemas.microsoft.com/sharepoint/v3"/>
    <xsd:import namespace="ec6b7397-146d-4606-9a22-7d9119cb26b6"/>
    <xsd:import namespace="5e9d5d7b-c6d5-4464-a2eb-406c707fb8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6b7397-146d-4606-9a22-7d9119cb26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baeaf66-3fa2-4ded-85b8-4a8fbeb40e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9d5d7b-c6d5-4464-a2eb-406c707fb8c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90ade1c5-d023-4e0b-bf97-5bf873781ac8}" ma:internalName="TaxCatchAll" ma:showField="CatchAllData" ma:web="5e9d5d7b-c6d5-4464-a2eb-406c707fb8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c6b7397-146d-4606-9a22-7d9119cb26b6">
      <Terms xmlns="http://schemas.microsoft.com/office/infopath/2007/PartnerControls"/>
    </lcf76f155ced4ddcb4097134ff3c332f>
    <TaxCatchAll xmlns="5e9d5d7b-c6d5-4464-a2eb-406c707fb8ca" xsi:nil="true"/>
  </documentManagement>
</p:properties>
</file>

<file path=customXml/itemProps1.xml><?xml version="1.0" encoding="utf-8"?>
<ds:datastoreItem xmlns:ds="http://schemas.openxmlformats.org/officeDocument/2006/customXml" ds:itemID="{80ABF60D-520F-47F7-9B73-8C4F6A262DE9}">
  <ds:schemaRefs>
    <ds:schemaRef ds:uri="http://schemas.microsoft.com/sharepoint/v3/contenttype/forms"/>
  </ds:schemaRefs>
</ds:datastoreItem>
</file>

<file path=customXml/itemProps2.xml><?xml version="1.0" encoding="utf-8"?>
<ds:datastoreItem xmlns:ds="http://schemas.openxmlformats.org/officeDocument/2006/customXml" ds:itemID="{F1BDE6BB-1A2A-4CCD-A91F-7674DEF8E0BA}">
  <ds:schemaRefs>
    <ds:schemaRef ds:uri="5e9d5d7b-c6d5-4464-a2eb-406c707fb8ca"/>
    <ds:schemaRef ds:uri="ec6b7397-146d-4606-9a22-7d9119cb26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2EAAE6-CBAA-4F75-B690-97E2D518E38D}">
  <ds:schemaRefs>
    <ds:schemaRef ds:uri="5e9d5d7b-c6d5-4464-a2eb-406c707fb8ca"/>
    <ds:schemaRef ds:uri="ec6b7397-146d-4606-9a22-7d9119cb26b6"/>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21</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PRIVATE FOUNDATIONS: An Engine for Big Ideas</vt:lpstr>
      <vt:lpstr>PRIVATE FOUNDATIONS: An Engine for Big Ideas</vt:lpstr>
      <vt:lpstr>Private Foundations</vt:lpstr>
      <vt:lpstr>Non-profit, tax-exempt organizations that are required to distribute assets for charitable purposes.  Mission-driven activities.  Idiosyncratic processes.  Tackling intractable social problems that require big ideas to solve. </vt:lpstr>
      <vt:lpstr>Private Foundations</vt:lpstr>
      <vt:lpstr>Private Foundations</vt:lpstr>
      <vt:lpstr>Discussion</vt:lpstr>
      <vt:lpstr>Discussion</vt:lpstr>
      <vt:lpstr>Discussion</vt:lpstr>
      <vt:lpstr>Philanthropy  and the  Innovation  Economy</vt:lpstr>
      <vt:lpstr>Philanthropy and the  Innovation Economy</vt:lpstr>
      <vt:lpstr>Philanthropy and the  Innovation Economy</vt:lpstr>
      <vt:lpstr>Example: Coefficient Giving’s Launchpad Funds</vt:lpstr>
      <vt:lpstr>Example:  Burroughs Wellcome Fund’s Next Gen Pregnancy (NGP) Initiative</vt:lpstr>
      <vt:lpstr>Philanthropy and the  Innovation Economy</vt:lpstr>
      <vt:lpstr> Office of  Foundation  Relations</vt:lpstr>
      <vt:lpstr>Foundation Relations</vt:lpstr>
      <vt:lpstr>Foundation Relations</vt:lpstr>
      <vt:lpstr>Foundation Relations Services</vt:lpstr>
      <vt:lpstr>Foundation Relations Services</vt:lpstr>
      <vt:lpstr>Private Foundations:  An Engine for Big Ideas</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 Clair, Kent</dc:creator>
  <cp:revision>54</cp:revision>
  <dcterms:created xsi:type="dcterms:W3CDTF">2026-09-30T19:31:19Z</dcterms:created>
  <dcterms:modified xsi:type="dcterms:W3CDTF">2026-10-19T15:54:49Z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0x010100A791D444DA73DB4693C15392605C3657</vt:lpwstr>
  </property>
</Properties>
</file>